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7"/>
  </p:notesMasterIdLst>
  <p:handoutMasterIdLst>
    <p:handoutMasterId r:id="rId28"/>
  </p:handoutMasterIdLst>
  <p:sldIdLst>
    <p:sldId id="256" r:id="rId4"/>
    <p:sldId id="257" r:id="rId5"/>
    <p:sldId id="284" r:id="rId6"/>
    <p:sldId id="297" r:id="rId7"/>
    <p:sldId id="293" r:id="rId8"/>
    <p:sldId id="308" r:id="rId9"/>
    <p:sldId id="300" r:id="rId10"/>
    <p:sldId id="301" r:id="rId11"/>
    <p:sldId id="302" r:id="rId12"/>
    <p:sldId id="303" r:id="rId13"/>
    <p:sldId id="298" r:id="rId14"/>
    <p:sldId id="292" r:id="rId15"/>
    <p:sldId id="311" r:id="rId16"/>
    <p:sldId id="310" r:id="rId17"/>
    <p:sldId id="309" r:id="rId18"/>
    <p:sldId id="304" r:id="rId19"/>
    <p:sldId id="305" r:id="rId20"/>
    <p:sldId id="312" r:id="rId21"/>
    <p:sldId id="299" r:id="rId22"/>
    <p:sldId id="294" r:id="rId23"/>
    <p:sldId id="295" r:id="rId24"/>
    <p:sldId id="313" r:id="rId25"/>
    <p:sldId id="307"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46D"/>
    <a:srgbClr val="1B4F45"/>
    <a:srgbClr val="323E48"/>
    <a:srgbClr val="FF8014"/>
    <a:srgbClr val="94C500"/>
    <a:srgbClr val="E2251C"/>
    <a:srgbClr val="A9A9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65"/>
    <p:restoredTop sz="75439" autoAdjust="0"/>
  </p:normalViewPr>
  <p:slideViewPr>
    <p:cSldViewPr snapToGrid="0" snapToObjects="1">
      <p:cViewPr varScale="1">
        <p:scale>
          <a:sx n="83" d="100"/>
          <a:sy n="83" d="100"/>
        </p:scale>
        <p:origin x="1212" y="90"/>
      </p:cViewPr>
      <p:guideLst/>
    </p:cSldViewPr>
  </p:slideViewPr>
  <p:notesTextViewPr>
    <p:cViewPr>
      <p:scale>
        <a:sx n="1" d="1"/>
        <a:sy n="1" d="1"/>
      </p:scale>
      <p:origin x="0" y="0"/>
    </p:cViewPr>
  </p:notesTextViewPr>
  <p:sorterViewPr>
    <p:cViewPr>
      <p:scale>
        <a:sx n="100" d="100"/>
        <a:sy n="100" d="100"/>
      </p:scale>
      <p:origin x="0" y="-4618"/>
    </p:cViewPr>
  </p:sorterViewPr>
  <p:notesViewPr>
    <p:cSldViewPr snapToGrid="0" snapToObjects="1" showGuides="1">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customXml" Target="../customXml/item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McLennan" userId="68985080-486e-4aac-9c94-ffb2ad6d76e0" providerId="ADAL" clId="{CE8AF6EB-0882-420F-82DC-BDA9FFCEFFA6}"/>
    <pc:docChg chg="undo custSel modSld">
      <pc:chgData name="Debra McLennan" userId="68985080-486e-4aac-9c94-ffb2ad6d76e0" providerId="ADAL" clId="{CE8AF6EB-0882-420F-82DC-BDA9FFCEFFA6}" dt="2025-02-27T16:39:04.120" v="657" actId="20577"/>
      <pc:docMkLst>
        <pc:docMk/>
      </pc:docMkLst>
      <pc:sldChg chg="modSp mod">
        <pc:chgData name="Debra McLennan" userId="68985080-486e-4aac-9c94-ffb2ad6d76e0" providerId="ADAL" clId="{CE8AF6EB-0882-420F-82DC-BDA9FFCEFFA6}" dt="2025-02-27T16:38:32.469" v="655" actId="20577"/>
        <pc:sldMkLst>
          <pc:docMk/>
          <pc:sldMk cId="229508583" sldId="292"/>
        </pc:sldMkLst>
      </pc:sldChg>
      <pc:sldChg chg="modSp mod modNotesTx">
        <pc:chgData name="Debra McLennan" userId="68985080-486e-4aac-9c94-ffb2ad6d76e0" providerId="ADAL" clId="{CE8AF6EB-0882-420F-82DC-BDA9FFCEFFA6}" dt="2025-02-19T19:44:30.792" v="447" actId="6549"/>
        <pc:sldMkLst>
          <pc:docMk/>
          <pc:sldMk cId="3475429953" sldId="300"/>
        </pc:sldMkLst>
      </pc:sldChg>
      <pc:sldChg chg="modSp mod modNotesTx">
        <pc:chgData name="Debra McLennan" userId="68985080-486e-4aac-9c94-ffb2ad6d76e0" providerId="ADAL" clId="{CE8AF6EB-0882-420F-82DC-BDA9FFCEFFA6}" dt="2025-02-19T19:45:38.525" v="508" actId="6549"/>
        <pc:sldMkLst>
          <pc:docMk/>
          <pc:sldMk cId="954938394" sldId="301"/>
        </pc:sldMkLst>
      </pc:sldChg>
      <pc:sldChg chg="modSp mod modNotesTx">
        <pc:chgData name="Debra McLennan" userId="68985080-486e-4aac-9c94-ffb2ad6d76e0" providerId="ADAL" clId="{CE8AF6EB-0882-420F-82DC-BDA9FFCEFFA6}" dt="2025-02-27T16:36:49.885" v="589" actId="6549"/>
        <pc:sldMkLst>
          <pc:docMk/>
          <pc:sldMk cId="4042565361" sldId="302"/>
        </pc:sldMkLst>
      </pc:sldChg>
      <pc:sldChg chg="modSp mod modNotesTx">
        <pc:chgData name="Debra McLennan" userId="68985080-486e-4aac-9c94-ffb2ad6d76e0" providerId="ADAL" clId="{CE8AF6EB-0882-420F-82DC-BDA9FFCEFFA6}" dt="2025-02-19T19:46:22.456" v="548" actId="6549"/>
        <pc:sldMkLst>
          <pc:docMk/>
          <pc:sldMk cId="2773231500" sldId="303"/>
        </pc:sldMkLst>
      </pc:sldChg>
      <pc:sldChg chg="modSp mod modNotesTx">
        <pc:chgData name="Debra McLennan" userId="68985080-486e-4aac-9c94-ffb2ad6d76e0" providerId="ADAL" clId="{CE8AF6EB-0882-420F-82DC-BDA9FFCEFFA6}" dt="2025-02-19T19:43:30.701" v="399" actId="20577"/>
        <pc:sldMkLst>
          <pc:docMk/>
          <pc:sldMk cId="1950161931" sldId="308"/>
        </pc:sldMkLst>
      </pc:sldChg>
      <pc:sldChg chg="modSp mod">
        <pc:chgData name="Debra McLennan" userId="68985080-486e-4aac-9c94-ffb2ad6d76e0" providerId="ADAL" clId="{CE8AF6EB-0882-420F-82DC-BDA9FFCEFFA6}" dt="2025-02-18T23:24:34.810" v="264" actId="6549"/>
        <pc:sldMkLst>
          <pc:docMk/>
          <pc:sldMk cId="276434439" sldId="309"/>
        </pc:sldMkLst>
      </pc:sldChg>
      <pc:sldChg chg="modSp mod">
        <pc:chgData name="Debra McLennan" userId="68985080-486e-4aac-9c94-ffb2ad6d76e0" providerId="ADAL" clId="{CE8AF6EB-0882-420F-82DC-BDA9FFCEFFA6}" dt="2025-02-18T23:21:09.261" v="242" actId="20577"/>
        <pc:sldMkLst>
          <pc:docMk/>
          <pc:sldMk cId="3222658414" sldId="310"/>
        </pc:sldMkLst>
      </pc:sldChg>
      <pc:sldChg chg="modSp mod">
        <pc:chgData name="Debra McLennan" userId="68985080-486e-4aac-9c94-ffb2ad6d76e0" providerId="ADAL" clId="{CE8AF6EB-0882-420F-82DC-BDA9FFCEFFA6}" dt="2025-02-27T16:39:04.120" v="657" actId="20577"/>
        <pc:sldMkLst>
          <pc:docMk/>
          <pc:sldMk cId="1681232780" sldId="311"/>
        </pc:sldMkLst>
      </pc:sldChg>
    </pc:docChg>
  </pc:docChgLst>
  <pc:docChgLst>
    <pc:chgData name="Debra McLennan" userId="68985080-486e-4aac-9c94-ffb2ad6d76e0" providerId="ADAL" clId="{F816F798-F34F-4E47-A838-8A21B5B7A845}"/>
    <pc:docChg chg="custSel addSld delSld modSld">
      <pc:chgData name="Debra McLennan" userId="68985080-486e-4aac-9c94-ffb2ad6d76e0" providerId="ADAL" clId="{F816F798-F34F-4E47-A838-8A21B5B7A845}" dt="2025-08-19T18:34:16.588" v="2" actId="47"/>
      <pc:docMkLst>
        <pc:docMk/>
      </pc:docMkLst>
      <pc:sldChg chg="delSp add del mod">
        <pc:chgData name="Debra McLennan" userId="68985080-486e-4aac-9c94-ffb2ad6d76e0" providerId="ADAL" clId="{F816F798-F34F-4E47-A838-8A21B5B7A845}" dt="2025-08-19T18:34:16.588" v="2" actId="47"/>
        <pc:sldMkLst>
          <pc:docMk/>
          <pc:sldMk cId="615358005" sldId="314"/>
        </pc:sldMkLst>
        <pc:picChg chg="del">
          <ac:chgData name="Debra McLennan" userId="68985080-486e-4aac-9c94-ffb2ad6d76e0" providerId="ADAL" clId="{F816F798-F34F-4E47-A838-8A21B5B7A845}" dt="2025-08-19T18:33:47.979" v="1" actId="478"/>
          <ac:picMkLst>
            <pc:docMk/>
            <pc:sldMk cId="615358005" sldId="314"/>
            <ac:picMk id="11" creationId="{CD9F0D6A-7476-1B7F-8FB1-C2DA233E2BE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74A9C-A948-430E-A0B8-7B4C2C0B9B26}" type="doc">
      <dgm:prSet loTypeId="urn:microsoft.com/office/officeart/2008/layout/RadialCluster" loCatId="cycle" qsTypeId="urn:microsoft.com/office/officeart/2005/8/quickstyle/simple1" qsCatId="simple" csTypeId="urn:microsoft.com/office/officeart/2005/8/colors/colorful1#1" csCatId="colorful" phldr="1"/>
      <dgm:spPr/>
      <dgm:t>
        <a:bodyPr/>
        <a:lstStyle/>
        <a:p>
          <a:endParaRPr lang="en-CA"/>
        </a:p>
      </dgm:t>
    </dgm:pt>
    <dgm:pt modelId="{5D798D88-E669-4E58-9E8D-7D39D93D66EC}">
      <dgm:prSet phldrT="[Text]" custT="1"/>
      <dgm:spPr>
        <a:xfrm>
          <a:off x="2743956" y="1462348"/>
          <a:ext cx="1485298" cy="1485298"/>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CA" sz="2400" dirty="0">
              <a:solidFill>
                <a:sysClr val="window" lastClr="FFFFFF"/>
              </a:solidFill>
              <a:latin typeface="Calibri"/>
              <a:ea typeface="+mn-ea"/>
              <a:cs typeface="+mn-cs"/>
            </a:rPr>
            <a:t>Benefits of Pulses</a:t>
          </a:r>
        </a:p>
      </dgm:t>
    </dgm:pt>
    <dgm:pt modelId="{30C8BE02-BBCD-4B12-AB2E-64967CD9077E}" type="parTrans" cxnId="{464AC137-976D-429D-B7C6-B3769FE1643B}">
      <dgm:prSet/>
      <dgm:spPr/>
      <dgm:t>
        <a:bodyPr/>
        <a:lstStyle/>
        <a:p>
          <a:endParaRPr lang="en-CA"/>
        </a:p>
      </dgm:t>
    </dgm:pt>
    <dgm:pt modelId="{ACC85F5A-3A54-45A7-8B9F-427EBF058889}" type="sibTrans" cxnId="{464AC137-976D-429D-B7C6-B3769FE1643B}">
      <dgm:prSet/>
      <dgm:spPr/>
      <dgm:t>
        <a:bodyPr/>
        <a:lstStyle/>
        <a:p>
          <a:endParaRPr lang="en-CA"/>
        </a:p>
      </dgm:t>
    </dgm:pt>
    <dgm:pt modelId="{B0B08806-D998-4E04-88E2-FD46CA584342}">
      <dgm:prSet phldrT="[Text]" custT="1"/>
      <dgm:spPr>
        <a:xfrm>
          <a:off x="2783428" y="97421"/>
          <a:ext cx="1376998" cy="995149"/>
        </a:xfrm>
        <a:prstGeom prst="roundRect">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CA" sz="2400" dirty="0">
              <a:solidFill>
                <a:sysClr val="window" lastClr="FFFFFF"/>
              </a:solidFill>
              <a:latin typeface="Calibri"/>
              <a:ea typeface="+mn-ea"/>
              <a:cs typeface="+mn-cs"/>
            </a:rPr>
            <a:t>Satiety</a:t>
          </a:r>
        </a:p>
      </dgm:t>
    </dgm:pt>
    <dgm:pt modelId="{A3FC2A70-98D5-4A8A-864F-FFB09031AC63}" type="parTrans" cxnId="{1E6C4C30-2161-4E33-9CC5-BEBD36EBD040}">
      <dgm:prSet>
        <dgm:style>
          <a:lnRef idx="1">
            <a:schemeClr val="dk1"/>
          </a:lnRef>
          <a:fillRef idx="0">
            <a:schemeClr val="dk1"/>
          </a:fillRef>
          <a:effectRef idx="0">
            <a:schemeClr val="dk1"/>
          </a:effectRef>
          <a:fontRef idx="minor">
            <a:schemeClr val="tx1"/>
          </a:fontRef>
        </dgm:style>
      </dgm:prSet>
      <dgm:spPr>
        <a:xfrm rot="16168660">
          <a:off x="3293253" y="1277459"/>
          <a:ext cx="369792" cy="0"/>
        </a:xfrm>
        <a:custGeom>
          <a:avLst/>
          <a:gdLst/>
          <a:ahLst/>
          <a:cxnLst/>
          <a:rect l="0" t="0" r="0" b="0"/>
          <a:pathLst>
            <a:path>
              <a:moveTo>
                <a:pt x="0" y="0"/>
              </a:moveTo>
              <a:lnTo>
                <a:pt x="369792" y="0"/>
              </a:lnTo>
            </a:path>
          </a:pathLst>
        </a:custGeom>
        <a:noFill/>
        <a:ln w="25400" cap="flat" cmpd="sng" algn="ctr">
          <a:solidFill>
            <a:sysClr val="windowText" lastClr="000000"/>
          </a:solidFill>
          <a:prstDash val="solid"/>
          <a:miter lim="800000"/>
        </a:ln>
        <a:effectLst/>
      </dgm:spPr>
      <dgm:t>
        <a:bodyPr/>
        <a:lstStyle/>
        <a:p>
          <a:endParaRPr lang="en-CA"/>
        </a:p>
      </dgm:t>
    </dgm:pt>
    <dgm:pt modelId="{44026922-4102-443B-BFE7-B19233D0B0CA}" type="sibTrans" cxnId="{1E6C4C30-2161-4E33-9CC5-BEBD36EBD040}">
      <dgm:prSet/>
      <dgm:spPr/>
      <dgm:t>
        <a:bodyPr/>
        <a:lstStyle/>
        <a:p>
          <a:endParaRPr lang="en-CA"/>
        </a:p>
      </dgm:t>
    </dgm:pt>
    <dgm:pt modelId="{7D0E3410-EA75-430F-991C-6357E98AE61E}">
      <dgm:prSet phldrT="[Text]" custT="1"/>
      <dgm:spPr>
        <a:xfrm>
          <a:off x="4520875" y="1410388"/>
          <a:ext cx="2477595" cy="140060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CA" sz="2400" dirty="0">
              <a:solidFill>
                <a:sysClr val="window" lastClr="FFFFFF"/>
              </a:solidFill>
              <a:latin typeface="Calibri"/>
              <a:ea typeface="+mn-ea"/>
              <a:cs typeface="+mn-cs"/>
            </a:rPr>
            <a:t>Regularity/ Digestive Health</a:t>
          </a:r>
        </a:p>
      </dgm:t>
    </dgm:pt>
    <dgm:pt modelId="{8129B111-9042-43C2-A738-10E91E87D9BA}" type="parTrans" cxnId="{14CADE05-A0BD-43D7-BC15-9DE7F5518818}">
      <dgm:prSet>
        <dgm:style>
          <a:lnRef idx="1">
            <a:schemeClr val="dk1"/>
          </a:lnRef>
          <a:fillRef idx="0">
            <a:schemeClr val="dk1"/>
          </a:fillRef>
          <a:effectRef idx="0">
            <a:schemeClr val="dk1"/>
          </a:effectRef>
          <a:fontRef idx="minor">
            <a:schemeClr val="tx1"/>
          </a:fontRef>
        </dgm:style>
      </dgm:prSet>
      <dgm:spPr>
        <a:xfrm rot="21457453">
          <a:off x="4229129" y="2168136"/>
          <a:ext cx="291871" cy="0"/>
        </a:xfrm>
        <a:custGeom>
          <a:avLst/>
          <a:gdLst/>
          <a:ahLst/>
          <a:cxnLst/>
          <a:rect l="0" t="0" r="0" b="0"/>
          <a:pathLst>
            <a:path>
              <a:moveTo>
                <a:pt x="0" y="0"/>
              </a:moveTo>
              <a:lnTo>
                <a:pt x="291871" y="0"/>
              </a:lnTo>
            </a:path>
          </a:pathLst>
        </a:custGeom>
        <a:noFill/>
        <a:ln w="25400" cap="flat" cmpd="sng" algn="ctr">
          <a:solidFill>
            <a:sysClr val="windowText" lastClr="000000"/>
          </a:solidFill>
          <a:prstDash val="solid"/>
          <a:miter lim="800000"/>
        </a:ln>
        <a:effectLst/>
      </dgm:spPr>
      <dgm:t>
        <a:bodyPr/>
        <a:lstStyle/>
        <a:p>
          <a:endParaRPr lang="en-CA"/>
        </a:p>
      </dgm:t>
    </dgm:pt>
    <dgm:pt modelId="{C0ED2445-BE19-4A60-9DFE-33A1B0F77C30}" type="sibTrans" cxnId="{14CADE05-A0BD-43D7-BC15-9DE7F5518818}">
      <dgm:prSet/>
      <dgm:spPr/>
      <dgm:t>
        <a:bodyPr/>
        <a:lstStyle/>
        <a:p>
          <a:endParaRPr lang="en-CA"/>
        </a:p>
      </dgm:t>
    </dgm:pt>
    <dgm:pt modelId="{494C6F5D-61F1-48F3-9DF5-95E2529EC1EC}">
      <dgm:prSet phldrT="[Text]" custT="1"/>
      <dgm:spPr>
        <a:xfrm>
          <a:off x="1341744" y="3858423"/>
          <a:ext cx="1816317" cy="995149"/>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CA" sz="2400" dirty="0">
              <a:solidFill>
                <a:sysClr val="window" lastClr="FFFFFF"/>
              </a:solidFill>
              <a:latin typeface="Calibri"/>
              <a:ea typeface="+mn-ea"/>
              <a:cs typeface="+mn-cs"/>
              <a:sym typeface="Wingdings 3" panose="05040102010807070707" pitchFamily="18" charset="2"/>
            </a:rPr>
            <a:t> Blood Pressure</a:t>
          </a:r>
        </a:p>
      </dgm:t>
    </dgm:pt>
    <dgm:pt modelId="{DF4661EA-8833-4C51-9C26-1D637134BC58}" type="parTrans" cxnId="{637D6CBC-8A55-4B8F-BCF3-C81ECE480F0A}">
      <dgm:prSet>
        <dgm:style>
          <a:lnRef idx="1">
            <a:schemeClr val="dk1"/>
          </a:lnRef>
          <a:fillRef idx="0">
            <a:schemeClr val="dk1"/>
          </a:fillRef>
          <a:effectRef idx="0">
            <a:schemeClr val="dk1"/>
          </a:effectRef>
          <a:fontRef idx="minor">
            <a:schemeClr val="tx1"/>
          </a:fontRef>
        </dgm:style>
      </dgm:prSet>
      <dgm:spPr>
        <a:xfrm rot="7193785">
          <a:off x="2272513" y="3403035"/>
          <a:ext cx="1050579" cy="0"/>
        </a:xfrm>
        <a:custGeom>
          <a:avLst/>
          <a:gdLst/>
          <a:ahLst/>
          <a:cxnLst/>
          <a:rect l="0" t="0" r="0" b="0"/>
          <a:pathLst>
            <a:path>
              <a:moveTo>
                <a:pt x="0" y="0"/>
              </a:moveTo>
              <a:lnTo>
                <a:pt x="1050579" y="0"/>
              </a:lnTo>
            </a:path>
          </a:pathLst>
        </a:custGeom>
        <a:noFill/>
        <a:ln w="25400" cap="flat" cmpd="sng" algn="ctr">
          <a:solidFill>
            <a:sysClr val="windowText" lastClr="000000"/>
          </a:solidFill>
          <a:prstDash val="solid"/>
          <a:miter lim="800000"/>
        </a:ln>
        <a:effectLst/>
      </dgm:spPr>
      <dgm:t>
        <a:bodyPr/>
        <a:lstStyle/>
        <a:p>
          <a:endParaRPr lang="en-CA"/>
        </a:p>
      </dgm:t>
    </dgm:pt>
    <dgm:pt modelId="{238BB604-1CAF-4893-A015-44F8B1595C61}" type="sibTrans" cxnId="{637D6CBC-8A55-4B8F-BCF3-C81ECE480F0A}">
      <dgm:prSet/>
      <dgm:spPr/>
      <dgm:t>
        <a:bodyPr/>
        <a:lstStyle/>
        <a:p>
          <a:endParaRPr lang="en-CA"/>
        </a:p>
      </dgm:t>
    </dgm:pt>
    <dgm:pt modelId="{A176A143-04F2-4A39-8D55-05910A6CE6E0}">
      <dgm:prSet phldrT="[Text]" custT="1"/>
      <dgm:spPr>
        <a:xfrm>
          <a:off x="402608" y="1504460"/>
          <a:ext cx="2184085" cy="1054222"/>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CA" sz="2400" dirty="0">
              <a:solidFill>
                <a:sysClr val="window" lastClr="FFFFFF"/>
              </a:solidFill>
              <a:latin typeface="Calibri"/>
              <a:ea typeface="+mn-ea"/>
              <a:cs typeface="+mn-cs"/>
              <a:sym typeface="Wingdings 3" panose="05040102010807070707" pitchFamily="18" charset="2"/>
            </a:rPr>
            <a:t>Cholesterol</a:t>
          </a:r>
        </a:p>
      </dgm:t>
    </dgm:pt>
    <dgm:pt modelId="{17A1D08A-0434-4B2B-8D31-7B383BB441ED}" type="parTrans" cxnId="{46CE3DE9-3150-48EA-A2E0-F1752C1497CD}">
      <dgm:prSet>
        <dgm:style>
          <a:lnRef idx="1">
            <a:schemeClr val="dk1"/>
          </a:lnRef>
          <a:fillRef idx="0">
            <a:schemeClr val="dk1"/>
          </a:fillRef>
          <a:effectRef idx="0">
            <a:schemeClr val="dk1"/>
          </a:effectRef>
          <a:fontRef idx="minor">
            <a:schemeClr val="tx1"/>
          </a:fontRef>
        </dgm:style>
      </dgm:prSet>
      <dgm:spPr>
        <a:xfrm rot="11098550">
          <a:off x="2586396" y="2133494"/>
          <a:ext cx="157856" cy="0"/>
        </a:xfrm>
        <a:custGeom>
          <a:avLst/>
          <a:gdLst/>
          <a:ahLst/>
          <a:cxnLst/>
          <a:rect l="0" t="0" r="0" b="0"/>
          <a:pathLst>
            <a:path>
              <a:moveTo>
                <a:pt x="0" y="0"/>
              </a:moveTo>
              <a:lnTo>
                <a:pt x="157856" y="0"/>
              </a:lnTo>
            </a:path>
          </a:pathLst>
        </a:custGeom>
        <a:noFill/>
        <a:ln w="25400" cap="flat" cmpd="sng" algn="ctr">
          <a:solidFill>
            <a:sysClr val="windowText" lastClr="000000"/>
          </a:solidFill>
          <a:prstDash val="solid"/>
          <a:miter lim="800000"/>
        </a:ln>
        <a:effectLst/>
      </dgm:spPr>
      <dgm:t>
        <a:bodyPr/>
        <a:lstStyle/>
        <a:p>
          <a:endParaRPr lang="en-CA"/>
        </a:p>
      </dgm:t>
    </dgm:pt>
    <dgm:pt modelId="{92DD23E9-B104-46ED-8C52-743488071EB3}" type="sibTrans" cxnId="{46CE3DE9-3150-48EA-A2E0-F1752C1497CD}">
      <dgm:prSet/>
      <dgm:spPr/>
      <dgm:t>
        <a:bodyPr/>
        <a:lstStyle/>
        <a:p>
          <a:endParaRPr lang="en-CA"/>
        </a:p>
      </dgm:t>
    </dgm:pt>
    <dgm:pt modelId="{54A26050-9773-44F8-9376-55D2430D1AD5}">
      <dgm:prSet phldrT="[Text]" custT="1"/>
      <dgm:spPr>
        <a:xfrm>
          <a:off x="3296780" y="3858423"/>
          <a:ext cx="2794341" cy="995149"/>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CA" sz="2400" dirty="0">
              <a:solidFill>
                <a:sysClr val="window" lastClr="FFFFFF"/>
              </a:solidFill>
              <a:latin typeface="Calibri"/>
              <a:ea typeface="+mn-ea"/>
              <a:cs typeface="+mn-cs"/>
              <a:sym typeface="Wingdings 3" panose="05040102010807070707" pitchFamily="18" charset="2"/>
            </a:rPr>
            <a:t>Post-prandial </a:t>
          </a:r>
          <a:r>
            <a:rPr lang="en-CA" sz="2400" dirty="0" err="1">
              <a:solidFill>
                <a:sysClr val="window" lastClr="FFFFFF"/>
              </a:solidFill>
              <a:latin typeface="Calibri"/>
              <a:ea typeface="+mn-ea"/>
              <a:cs typeface="+mn-cs"/>
              <a:sym typeface="Wingdings 3" panose="05040102010807070707" pitchFamily="18" charset="2"/>
            </a:rPr>
            <a:t>glycemia</a:t>
          </a:r>
          <a:endParaRPr lang="en-CA" sz="2400" dirty="0">
            <a:solidFill>
              <a:sysClr val="window" lastClr="FFFFFF"/>
            </a:solidFill>
            <a:latin typeface="Calibri"/>
            <a:ea typeface="+mn-ea"/>
            <a:cs typeface="+mn-cs"/>
          </a:endParaRPr>
        </a:p>
      </dgm:t>
    </dgm:pt>
    <dgm:pt modelId="{332E7719-C4B2-4278-A8C3-F732A13EA0B2}" type="parTrans" cxnId="{384CBA52-9ED5-46AE-B24A-CD62B8FB91B7}">
      <dgm:prSet/>
      <dgm:spPr>
        <a:xfrm rot="3641683">
          <a:off x="3636838" y="3403035"/>
          <a:ext cx="1044439" cy="0"/>
        </a:xfrm>
        <a:custGeom>
          <a:avLst/>
          <a:gdLst/>
          <a:ahLst/>
          <a:cxnLst/>
          <a:rect l="0" t="0" r="0" b="0"/>
          <a:pathLst>
            <a:path>
              <a:moveTo>
                <a:pt x="0" y="0"/>
              </a:moveTo>
              <a:lnTo>
                <a:pt x="1044439" y="0"/>
              </a:lnTo>
            </a:path>
          </a:pathLst>
        </a:custGeom>
        <a:noFill/>
        <a:ln w="25400" cap="flat" cmpd="sng" algn="ctr">
          <a:solidFill>
            <a:sysClr val="windowText" lastClr="000000"/>
          </a:solidFill>
          <a:prstDash val="solid"/>
          <a:miter lim="800000"/>
        </a:ln>
        <a:effectLst/>
      </dgm:spPr>
      <dgm:t>
        <a:bodyPr/>
        <a:lstStyle/>
        <a:p>
          <a:endParaRPr lang="en-CA"/>
        </a:p>
      </dgm:t>
    </dgm:pt>
    <dgm:pt modelId="{9B449C1D-726C-4C8C-A5E3-130C64945869}" type="sibTrans" cxnId="{384CBA52-9ED5-46AE-B24A-CD62B8FB91B7}">
      <dgm:prSet/>
      <dgm:spPr/>
      <dgm:t>
        <a:bodyPr/>
        <a:lstStyle/>
        <a:p>
          <a:endParaRPr lang="en-CA"/>
        </a:p>
      </dgm:t>
    </dgm:pt>
    <dgm:pt modelId="{A8F243B0-57E9-4B52-95C5-232AF76EBC20}" type="pres">
      <dgm:prSet presAssocID="{3F274A9C-A948-430E-A0B8-7B4C2C0B9B26}" presName="Name0" presStyleCnt="0">
        <dgm:presLayoutVars>
          <dgm:chMax val="1"/>
          <dgm:chPref val="1"/>
          <dgm:dir/>
          <dgm:animOne val="branch"/>
          <dgm:animLvl val="lvl"/>
        </dgm:presLayoutVars>
      </dgm:prSet>
      <dgm:spPr/>
    </dgm:pt>
    <dgm:pt modelId="{CAE601A4-C2D8-4F6C-A31B-23DA1C0CC92C}" type="pres">
      <dgm:prSet presAssocID="{5D798D88-E669-4E58-9E8D-7D39D93D66EC}" presName="singleCycle" presStyleCnt="0"/>
      <dgm:spPr/>
    </dgm:pt>
    <dgm:pt modelId="{A41EA6E8-928E-46B0-8916-91B422B1D71D}" type="pres">
      <dgm:prSet presAssocID="{5D798D88-E669-4E58-9E8D-7D39D93D66EC}" presName="singleCenter" presStyleLbl="node1" presStyleIdx="0" presStyleCnt="6" custScaleX="116435" custLinFactNeighborX="353" custLinFactNeighborY="-11280">
        <dgm:presLayoutVars>
          <dgm:chMax val="7"/>
          <dgm:chPref val="7"/>
        </dgm:presLayoutVars>
      </dgm:prSet>
      <dgm:spPr/>
    </dgm:pt>
    <dgm:pt modelId="{40952E7F-19F9-4A96-957D-3DDB0446F38E}" type="pres">
      <dgm:prSet presAssocID="{A3FC2A70-98D5-4A8A-864F-FFB09031AC63}" presName="Name56" presStyleLbl="parChTrans1D2" presStyleIdx="0" presStyleCnt="5"/>
      <dgm:spPr/>
    </dgm:pt>
    <dgm:pt modelId="{1FBAA80F-ECE1-4E16-BE14-D8CEED8B2EB0}" type="pres">
      <dgm:prSet presAssocID="{B0B08806-D998-4E04-88E2-FD46CA584342}" presName="text0" presStyleLbl="node1" presStyleIdx="1" presStyleCnt="6" custScaleX="138371">
        <dgm:presLayoutVars>
          <dgm:bulletEnabled val="1"/>
        </dgm:presLayoutVars>
      </dgm:prSet>
      <dgm:spPr/>
    </dgm:pt>
    <dgm:pt modelId="{34D8FB98-ECB6-4D58-AD8F-C66D6FBD9664}" type="pres">
      <dgm:prSet presAssocID="{8129B111-9042-43C2-A738-10E91E87D9BA}" presName="Name56" presStyleLbl="parChTrans1D2" presStyleIdx="1" presStyleCnt="5"/>
      <dgm:spPr/>
    </dgm:pt>
    <dgm:pt modelId="{7D5B62E4-97CA-45F2-BD8F-1C4AB61F6D19}" type="pres">
      <dgm:prSet presAssocID="{7D0E3410-EA75-430F-991C-6357E98AE61E}" presName="text0" presStyleLbl="node1" presStyleIdx="2" presStyleCnt="6" custScaleX="248967" custScaleY="140743" custRadScaleRad="113326" custRadScaleInc="11574">
        <dgm:presLayoutVars>
          <dgm:bulletEnabled val="1"/>
        </dgm:presLayoutVars>
      </dgm:prSet>
      <dgm:spPr/>
    </dgm:pt>
    <dgm:pt modelId="{775B911F-2FA1-4360-A1D7-74421FD7E34B}" type="pres">
      <dgm:prSet presAssocID="{332E7719-C4B2-4278-A8C3-F732A13EA0B2}" presName="Name56" presStyleLbl="parChTrans1D2" presStyleIdx="2" presStyleCnt="5"/>
      <dgm:spPr/>
    </dgm:pt>
    <dgm:pt modelId="{9087DFCA-16D3-403D-9BD0-172A2D995455}" type="pres">
      <dgm:prSet presAssocID="{54A26050-9773-44F8-9376-55D2430D1AD5}" presName="text0" presStyleLbl="node1" presStyleIdx="3" presStyleCnt="6" custScaleX="280796">
        <dgm:presLayoutVars>
          <dgm:bulletEnabled val="1"/>
        </dgm:presLayoutVars>
      </dgm:prSet>
      <dgm:spPr/>
    </dgm:pt>
    <dgm:pt modelId="{95A93A19-52C3-48B4-BB65-9F3A9163AC62}" type="pres">
      <dgm:prSet presAssocID="{DF4661EA-8833-4C51-9C26-1D637134BC58}" presName="Name56" presStyleLbl="parChTrans1D2" presStyleIdx="3" presStyleCnt="5"/>
      <dgm:spPr/>
    </dgm:pt>
    <dgm:pt modelId="{E52E89E0-3A68-4C57-9556-EC12A403DE7A}" type="pres">
      <dgm:prSet presAssocID="{494C6F5D-61F1-48F3-9DF5-95E2529EC1EC}" presName="text0" presStyleLbl="node1" presStyleIdx="4" presStyleCnt="6" custScaleX="182517">
        <dgm:presLayoutVars>
          <dgm:bulletEnabled val="1"/>
        </dgm:presLayoutVars>
      </dgm:prSet>
      <dgm:spPr/>
    </dgm:pt>
    <dgm:pt modelId="{E43D42C4-F8D1-4767-84FB-ABB9D20500A1}" type="pres">
      <dgm:prSet presAssocID="{17A1D08A-0434-4B2B-8D31-7B383BB441ED}" presName="Name56" presStyleLbl="parChTrans1D2" presStyleIdx="4" presStyleCnt="5"/>
      <dgm:spPr/>
    </dgm:pt>
    <dgm:pt modelId="{6E87F845-4208-4143-BD49-6996CD4771C2}" type="pres">
      <dgm:prSet presAssocID="{A176A143-04F2-4A39-8D55-05910A6CE6E0}" presName="text0" presStyleLbl="node1" presStyleIdx="5" presStyleCnt="6" custScaleX="248396" custScaleY="105936" custRadScaleRad="110944" custRadScaleInc="-6099">
        <dgm:presLayoutVars>
          <dgm:bulletEnabled val="1"/>
        </dgm:presLayoutVars>
      </dgm:prSet>
      <dgm:spPr/>
    </dgm:pt>
  </dgm:ptLst>
  <dgm:cxnLst>
    <dgm:cxn modelId="{14CADE05-A0BD-43D7-BC15-9DE7F5518818}" srcId="{5D798D88-E669-4E58-9E8D-7D39D93D66EC}" destId="{7D0E3410-EA75-430F-991C-6357E98AE61E}" srcOrd="1" destOrd="0" parTransId="{8129B111-9042-43C2-A738-10E91E87D9BA}" sibTransId="{C0ED2445-BE19-4A60-9DFE-33A1B0F77C30}"/>
    <dgm:cxn modelId="{CBCD2A21-833D-454E-8B8B-9C462005BCFF}" type="presOf" srcId="{54A26050-9773-44F8-9376-55D2430D1AD5}" destId="{9087DFCA-16D3-403D-9BD0-172A2D995455}" srcOrd="0" destOrd="0" presId="urn:microsoft.com/office/officeart/2008/layout/RadialCluster"/>
    <dgm:cxn modelId="{1E6C4C30-2161-4E33-9CC5-BEBD36EBD040}" srcId="{5D798D88-E669-4E58-9E8D-7D39D93D66EC}" destId="{B0B08806-D998-4E04-88E2-FD46CA584342}" srcOrd="0" destOrd="0" parTransId="{A3FC2A70-98D5-4A8A-864F-FFB09031AC63}" sibTransId="{44026922-4102-443B-BFE7-B19233D0B0CA}"/>
    <dgm:cxn modelId="{464AC137-976D-429D-B7C6-B3769FE1643B}" srcId="{3F274A9C-A948-430E-A0B8-7B4C2C0B9B26}" destId="{5D798D88-E669-4E58-9E8D-7D39D93D66EC}" srcOrd="0" destOrd="0" parTransId="{30C8BE02-BBCD-4B12-AB2E-64967CD9077E}" sibTransId="{ACC85F5A-3A54-45A7-8B9F-427EBF058889}"/>
    <dgm:cxn modelId="{9DE39A5D-E58A-4757-8EFE-F2B6BA2F2D50}" type="presOf" srcId="{494C6F5D-61F1-48F3-9DF5-95E2529EC1EC}" destId="{E52E89E0-3A68-4C57-9556-EC12A403DE7A}" srcOrd="0" destOrd="0" presId="urn:microsoft.com/office/officeart/2008/layout/RadialCluster"/>
    <dgm:cxn modelId="{22B8BA45-C8F8-4661-9372-272020515C90}" type="presOf" srcId="{3F274A9C-A948-430E-A0B8-7B4C2C0B9B26}" destId="{A8F243B0-57E9-4B52-95C5-232AF76EBC20}" srcOrd="0" destOrd="0" presId="urn:microsoft.com/office/officeart/2008/layout/RadialCluster"/>
    <dgm:cxn modelId="{384CBA52-9ED5-46AE-B24A-CD62B8FB91B7}" srcId="{5D798D88-E669-4E58-9E8D-7D39D93D66EC}" destId="{54A26050-9773-44F8-9376-55D2430D1AD5}" srcOrd="2" destOrd="0" parTransId="{332E7719-C4B2-4278-A8C3-F732A13EA0B2}" sibTransId="{9B449C1D-726C-4C8C-A5E3-130C64945869}"/>
    <dgm:cxn modelId="{841C3E88-0A73-4A8C-95BA-D0FCF02D1571}" type="presOf" srcId="{7D0E3410-EA75-430F-991C-6357E98AE61E}" destId="{7D5B62E4-97CA-45F2-BD8F-1C4AB61F6D19}" srcOrd="0" destOrd="0" presId="urn:microsoft.com/office/officeart/2008/layout/RadialCluster"/>
    <dgm:cxn modelId="{5ABF8288-859F-45A3-9FD0-484BA27EA982}" type="presOf" srcId="{8129B111-9042-43C2-A738-10E91E87D9BA}" destId="{34D8FB98-ECB6-4D58-AD8F-C66D6FBD9664}" srcOrd="0" destOrd="0" presId="urn:microsoft.com/office/officeart/2008/layout/RadialCluster"/>
    <dgm:cxn modelId="{AE39D88E-8220-4506-94C1-295706029132}" type="presOf" srcId="{A176A143-04F2-4A39-8D55-05910A6CE6E0}" destId="{6E87F845-4208-4143-BD49-6996CD4771C2}" srcOrd="0" destOrd="0" presId="urn:microsoft.com/office/officeart/2008/layout/RadialCluster"/>
    <dgm:cxn modelId="{637D6CBC-8A55-4B8F-BCF3-C81ECE480F0A}" srcId="{5D798D88-E669-4E58-9E8D-7D39D93D66EC}" destId="{494C6F5D-61F1-48F3-9DF5-95E2529EC1EC}" srcOrd="3" destOrd="0" parTransId="{DF4661EA-8833-4C51-9C26-1D637134BC58}" sibTransId="{238BB604-1CAF-4893-A015-44F8B1595C61}"/>
    <dgm:cxn modelId="{39B622C6-14E2-4325-9966-9EAB29EA5CFD}" type="presOf" srcId="{A3FC2A70-98D5-4A8A-864F-FFB09031AC63}" destId="{40952E7F-19F9-4A96-957D-3DDB0446F38E}" srcOrd="0" destOrd="0" presId="urn:microsoft.com/office/officeart/2008/layout/RadialCluster"/>
    <dgm:cxn modelId="{E61F9ADA-732B-4372-B138-AE1F6C0CF04A}" type="presOf" srcId="{DF4661EA-8833-4C51-9C26-1D637134BC58}" destId="{95A93A19-52C3-48B4-BB65-9F3A9163AC62}" srcOrd="0" destOrd="0" presId="urn:microsoft.com/office/officeart/2008/layout/RadialCluster"/>
    <dgm:cxn modelId="{40946BE0-E584-4C26-872A-5C453AA1FC0D}" type="presOf" srcId="{B0B08806-D998-4E04-88E2-FD46CA584342}" destId="{1FBAA80F-ECE1-4E16-BE14-D8CEED8B2EB0}" srcOrd="0" destOrd="0" presId="urn:microsoft.com/office/officeart/2008/layout/RadialCluster"/>
    <dgm:cxn modelId="{46CE3DE9-3150-48EA-A2E0-F1752C1497CD}" srcId="{5D798D88-E669-4E58-9E8D-7D39D93D66EC}" destId="{A176A143-04F2-4A39-8D55-05910A6CE6E0}" srcOrd="4" destOrd="0" parTransId="{17A1D08A-0434-4B2B-8D31-7B383BB441ED}" sibTransId="{92DD23E9-B104-46ED-8C52-743488071EB3}"/>
    <dgm:cxn modelId="{148785ED-B90E-4039-8D8B-BA964D95231E}" type="presOf" srcId="{332E7719-C4B2-4278-A8C3-F732A13EA0B2}" destId="{775B911F-2FA1-4360-A1D7-74421FD7E34B}" srcOrd="0" destOrd="0" presId="urn:microsoft.com/office/officeart/2008/layout/RadialCluster"/>
    <dgm:cxn modelId="{65116AF6-A9F9-4FF9-A945-184CCE5E6FD2}" type="presOf" srcId="{5D798D88-E669-4E58-9E8D-7D39D93D66EC}" destId="{A41EA6E8-928E-46B0-8916-91B422B1D71D}" srcOrd="0" destOrd="0" presId="urn:microsoft.com/office/officeart/2008/layout/RadialCluster"/>
    <dgm:cxn modelId="{7052DCFE-1EEE-44DB-9551-3F99791F15E8}" type="presOf" srcId="{17A1D08A-0434-4B2B-8D31-7B383BB441ED}" destId="{E43D42C4-F8D1-4767-84FB-ABB9D20500A1}" srcOrd="0" destOrd="0" presId="urn:microsoft.com/office/officeart/2008/layout/RadialCluster"/>
    <dgm:cxn modelId="{C65F4EAF-9E7C-4CF6-AFE5-6AFEA12BD44E}" type="presParOf" srcId="{A8F243B0-57E9-4B52-95C5-232AF76EBC20}" destId="{CAE601A4-C2D8-4F6C-A31B-23DA1C0CC92C}" srcOrd="0" destOrd="0" presId="urn:microsoft.com/office/officeart/2008/layout/RadialCluster"/>
    <dgm:cxn modelId="{D45ED080-3BEB-45E7-BF24-2F316CA1E8EF}" type="presParOf" srcId="{CAE601A4-C2D8-4F6C-A31B-23DA1C0CC92C}" destId="{A41EA6E8-928E-46B0-8916-91B422B1D71D}" srcOrd="0" destOrd="0" presId="urn:microsoft.com/office/officeart/2008/layout/RadialCluster"/>
    <dgm:cxn modelId="{B7EA07ED-BB01-48E5-82E8-FDCF7CEA4915}" type="presParOf" srcId="{CAE601A4-C2D8-4F6C-A31B-23DA1C0CC92C}" destId="{40952E7F-19F9-4A96-957D-3DDB0446F38E}" srcOrd="1" destOrd="0" presId="urn:microsoft.com/office/officeart/2008/layout/RadialCluster"/>
    <dgm:cxn modelId="{E4904E32-0F74-452A-AE5C-061DD7C74B6C}" type="presParOf" srcId="{CAE601A4-C2D8-4F6C-A31B-23DA1C0CC92C}" destId="{1FBAA80F-ECE1-4E16-BE14-D8CEED8B2EB0}" srcOrd="2" destOrd="0" presId="urn:microsoft.com/office/officeart/2008/layout/RadialCluster"/>
    <dgm:cxn modelId="{A4195036-26AC-4149-9811-FEBB15E37E18}" type="presParOf" srcId="{CAE601A4-C2D8-4F6C-A31B-23DA1C0CC92C}" destId="{34D8FB98-ECB6-4D58-AD8F-C66D6FBD9664}" srcOrd="3" destOrd="0" presId="urn:microsoft.com/office/officeart/2008/layout/RadialCluster"/>
    <dgm:cxn modelId="{184DCD2B-EFB0-469F-BC1C-46FDBF0772BE}" type="presParOf" srcId="{CAE601A4-C2D8-4F6C-A31B-23DA1C0CC92C}" destId="{7D5B62E4-97CA-45F2-BD8F-1C4AB61F6D19}" srcOrd="4" destOrd="0" presId="urn:microsoft.com/office/officeart/2008/layout/RadialCluster"/>
    <dgm:cxn modelId="{B361C8D5-CFB4-4FC5-AF27-1DEB282EFF1D}" type="presParOf" srcId="{CAE601A4-C2D8-4F6C-A31B-23DA1C0CC92C}" destId="{775B911F-2FA1-4360-A1D7-74421FD7E34B}" srcOrd="5" destOrd="0" presId="urn:microsoft.com/office/officeart/2008/layout/RadialCluster"/>
    <dgm:cxn modelId="{C33DFBD5-84D7-49AD-A830-E86B2ECCCEBA}" type="presParOf" srcId="{CAE601A4-C2D8-4F6C-A31B-23DA1C0CC92C}" destId="{9087DFCA-16D3-403D-9BD0-172A2D995455}" srcOrd="6" destOrd="0" presId="urn:microsoft.com/office/officeart/2008/layout/RadialCluster"/>
    <dgm:cxn modelId="{943D8C9E-B5A9-403D-913D-58CAE6BFB00F}" type="presParOf" srcId="{CAE601A4-C2D8-4F6C-A31B-23DA1C0CC92C}" destId="{95A93A19-52C3-48B4-BB65-9F3A9163AC62}" srcOrd="7" destOrd="0" presId="urn:microsoft.com/office/officeart/2008/layout/RadialCluster"/>
    <dgm:cxn modelId="{7AB67EE7-3D25-4304-9B03-0959BDC91247}" type="presParOf" srcId="{CAE601A4-C2D8-4F6C-A31B-23DA1C0CC92C}" destId="{E52E89E0-3A68-4C57-9556-EC12A403DE7A}" srcOrd="8" destOrd="0" presId="urn:microsoft.com/office/officeart/2008/layout/RadialCluster"/>
    <dgm:cxn modelId="{36996149-76C5-47F7-8ACD-DD395CE236E7}" type="presParOf" srcId="{CAE601A4-C2D8-4F6C-A31B-23DA1C0CC92C}" destId="{E43D42C4-F8D1-4767-84FB-ABB9D20500A1}" srcOrd="9" destOrd="0" presId="urn:microsoft.com/office/officeart/2008/layout/RadialCluster"/>
    <dgm:cxn modelId="{689EB5B9-FE7C-452E-8076-4C755EBA007D}" type="presParOf" srcId="{CAE601A4-C2D8-4F6C-A31B-23DA1C0CC92C}" destId="{6E87F845-4208-4143-BD49-6996CD4771C2}" srcOrd="10"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EA6E8-928E-46B0-8916-91B422B1D71D}">
      <dsp:nvSpPr>
        <dsp:cNvPr id="0" name=""/>
        <dsp:cNvSpPr/>
      </dsp:nvSpPr>
      <dsp:spPr>
        <a:xfrm>
          <a:off x="2642627" y="1203817"/>
          <a:ext cx="1423662" cy="1222709"/>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ysClr val="window" lastClr="FFFFFF"/>
              </a:solidFill>
              <a:latin typeface="Calibri"/>
              <a:ea typeface="+mn-ea"/>
              <a:cs typeface="+mn-cs"/>
            </a:rPr>
            <a:t>Benefits of Pulses</a:t>
          </a:r>
        </a:p>
      </dsp:txBody>
      <dsp:txXfrm>
        <a:off x="2702315" y="1263505"/>
        <a:ext cx="1304286" cy="1103333"/>
      </dsp:txXfrm>
    </dsp:sp>
    <dsp:sp modelId="{40952E7F-19F9-4A96-957D-3DDB0446F38E}">
      <dsp:nvSpPr>
        <dsp:cNvPr id="0" name=""/>
        <dsp:cNvSpPr/>
      </dsp:nvSpPr>
      <dsp:spPr>
        <a:xfrm rot="16168660">
          <a:off x="3195288" y="1051615"/>
          <a:ext cx="304416" cy="0"/>
        </a:xfrm>
        <a:custGeom>
          <a:avLst/>
          <a:gdLst/>
          <a:ahLst/>
          <a:cxnLst/>
          <a:rect l="0" t="0" r="0" b="0"/>
          <a:pathLst>
            <a:path>
              <a:moveTo>
                <a:pt x="0" y="0"/>
              </a:moveTo>
              <a:lnTo>
                <a:pt x="369792" y="0"/>
              </a:lnTo>
            </a:path>
          </a:pathLst>
        </a:custGeom>
        <a:noFill/>
        <a:ln w="254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1FBAA80F-ECE1-4E16-BE14-D8CEED8B2EB0}">
      <dsp:nvSpPr>
        <dsp:cNvPr id="0" name=""/>
        <dsp:cNvSpPr/>
      </dsp:nvSpPr>
      <dsp:spPr>
        <a:xfrm>
          <a:off x="2775596" y="80197"/>
          <a:ext cx="1133556" cy="819215"/>
        </a:xfrm>
        <a:prstGeom prst="roundRect">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ysClr val="window" lastClr="FFFFFF"/>
              </a:solidFill>
              <a:latin typeface="Calibri"/>
              <a:ea typeface="+mn-ea"/>
              <a:cs typeface="+mn-cs"/>
            </a:rPr>
            <a:t>Satiety</a:t>
          </a:r>
        </a:p>
      </dsp:txBody>
      <dsp:txXfrm>
        <a:off x="2815587" y="120188"/>
        <a:ext cx="1053574" cy="739233"/>
      </dsp:txXfrm>
    </dsp:sp>
    <dsp:sp modelId="{34D8FB98-ECB6-4D58-AD8F-C66D6FBD9664}">
      <dsp:nvSpPr>
        <dsp:cNvPr id="0" name=""/>
        <dsp:cNvSpPr/>
      </dsp:nvSpPr>
      <dsp:spPr>
        <a:xfrm rot="21457453">
          <a:off x="4066229" y="1782743"/>
          <a:ext cx="139708" cy="0"/>
        </a:xfrm>
        <a:custGeom>
          <a:avLst/>
          <a:gdLst/>
          <a:ahLst/>
          <a:cxnLst/>
          <a:rect l="0" t="0" r="0" b="0"/>
          <a:pathLst>
            <a:path>
              <a:moveTo>
                <a:pt x="0" y="0"/>
              </a:moveTo>
              <a:lnTo>
                <a:pt x="291871" y="0"/>
              </a:lnTo>
            </a:path>
          </a:pathLst>
        </a:custGeom>
        <a:noFill/>
        <a:ln w="254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7D5B62E4-97CA-45F2-BD8F-1C4AB61F6D19}">
      <dsp:nvSpPr>
        <dsp:cNvPr id="0" name=""/>
        <dsp:cNvSpPr/>
      </dsp:nvSpPr>
      <dsp:spPr>
        <a:xfrm>
          <a:off x="4205877" y="1161043"/>
          <a:ext cx="2039576" cy="1152988"/>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ysClr val="window" lastClr="FFFFFF"/>
              </a:solidFill>
              <a:latin typeface="Calibri"/>
              <a:ea typeface="+mn-ea"/>
              <a:cs typeface="+mn-cs"/>
            </a:rPr>
            <a:t>Regularity/ Digestive Health</a:t>
          </a:r>
        </a:p>
      </dsp:txBody>
      <dsp:txXfrm>
        <a:off x="4262161" y="1217327"/>
        <a:ext cx="1927008" cy="1040420"/>
      </dsp:txXfrm>
    </dsp:sp>
    <dsp:sp modelId="{775B911F-2FA1-4360-A1D7-74421FD7E34B}">
      <dsp:nvSpPr>
        <dsp:cNvPr id="0" name=""/>
        <dsp:cNvSpPr/>
      </dsp:nvSpPr>
      <dsp:spPr>
        <a:xfrm rot="3641683">
          <a:off x="3478130" y="2801406"/>
          <a:ext cx="859791" cy="0"/>
        </a:xfrm>
        <a:custGeom>
          <a:avLst/>
          <a:gdLst/>
          <a:ahLst/>
          <a:cxnLst/>
          <a:rect l="0" t="0" r="0" b="0"/>
          <a:pathLst>
            <a:path>
              <a:moveTo>
                <a:pt x="0" y="0"/>
              </a:moveTo>
              <a:lnTo>
                <a:pt x="1044439" y="0"/>
              </a:lnTo>
            </a:path>
          </a:pathLst>
        </a:custGeom>
        <a:noFill/>
        <a:ln w="25400" cap="flat" cmpd="sng" algn="ctr">
          <a:solidFill>
            <a:sysClr val="windowText" lastClr="000000"/>
          </a:solidFill>
          <a:prstDash val="solid"/>
          <a:miter lim="800000"/>
        </a:ln>
        <a:effectLst/>
      </dsp:spPr>
      <dsp:style>
        <a:lnRef idx="2">
          <a:scrgbClr r="0" g="0" b="0"/>
        </a:lnRef>
        <a:fillRef idx="0">
          <a:scrgbClr r="0" g="0" b="0"/>
        </a:fillRef>
        <a:effectRef idx="0">
          <a:scrgbClr r="0" g="0" b="0"/>
        </a:effectRef>
        <a:fontRef idx="minor"/>
      </dsp:style>
    </dsp:sp>
    <dsp:sp modelId="{9087DFCA-16D3-403D-9BD0-172A2D995455}">
      <dsp:nvSpPr>
        <dsp:cNvPr id="0" name=""/>
        <dsp:cNvSpPr/>
      </dsp:nvSpPr>
      <dsp:spPr>
        <a:xfrm>
          <a:off x="3198192" y="3176285"/>
          <a:ext cx="2300324" cy="81921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ysClr val="window" lastClr="FFFFFF"/>
              </a:solidFill>
              <a:latin typeface="Calibri"/>
              <a:ea typeface="+mn-ea"/>
              <a:cs typeface="+mn-cs"/>
              <a:sym typeface="Wingdings 3" panose="05040102010807070707" pitchFamily="18" charset="2"/>
            </a:rPr>
            <a:t>Post-prandial </a:t>
          </a:r>
          <a:r>
            <a:rPr lang="en-CA" sz="2400" kern="1200" dirty="0" err="1">
              <a:solidFill>
                <a:sysClr val="window" lastClr="FFFFFF"/>
              </a:solidFill>
              <a:latin typeface="Calibri"/>
              <a:ea typeface="+mn-ea"/>
              <a:cs typeface="+mn-cs"/>
              <a:sym typeface="Wingdings 3" panose="05040102010807070707" pitchFamily="18" charset="2"/>
            </a:rPr>
            <a:t>glycemia</a:t>
          </a:r>
          <a:endParaRPr lang="en-CA" sz="2400" kern="1200" dirty="0">
            <a:solidFill>
              <a:sysClr val="window" lastClr="FFFFFF"/>
            </a:solidFill>
            <a:latin typeface="Calibri"/>
            <a:ea typeface="+mn-ea"/>
            <a:cs typeface="+mn-cs"/>
          </a:endParaRPr>
        </a:p>
      </dsp:txBody>
      <dsp:txXfrm>
        <a:off x="3238183" y="3216276"/>
        <a:ext cx="2220342" cy="739233"/>
      </dsp:txXfrm>
    </dsp:sp>
    <dsp:sp modelId="{95A93A19-52C3-48B4-BB65-9F3A9163AC62}">
      <dsp:nvSpPr>
        <dsp:cNvPr id="0" name=""/>
        <dsp:cNvSpPr/>
      </dsp:nvSpPr>
      <dsp:spPr>
        <a:xfrm rot="7193785">
          <a:off x="2355007" y="2801406"/>
          <a:ext cx="864845" cy="0"/>
        </a:xfrm>
        <a:custGeom>
          <a:avLst/>
          <a:gdLst/>
          <a:ahLst/>
          <a:cxnLst/>
          <a:rect l="0" t="0" r="0" b="0"/>
          <a:pathLst>
            <a:path>
              <a:moveTo>
                <a:pt x="0" y="0"/>
              </a:moveTo>
              <a:lnTo>
                <a:pt x="1050579" y="0"/>
              </a:lnTo>
            </a:path>
          </a:pathLst>
        </a:custGeom>
        <a:noFill/>
        <a:ln w="254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E52E89E0-3A68-4C57-9556-EC12A403DE7A}">
      <dsp:nvSpPr>
        <dsp:cNvPr id="0" name=""/>
        <dsp:cNvSpPr/>
      </dsp:nvSpPr>
      <dsp:spPr>
        <a:xfrm>
          <a:off x="1588791" y="3176285"/>
          <a:ext cx="1495207" cy="81921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ysClr val="window" lastClr="FFFFFF"/>
              </a:solidFill>
              <a:latin typeface="Calibri"/>
              <a:ea typeface="+mn-ea"/>
              <a:cs typeface="+mn-cs"/>
              <a:sym typeface="Wingdings 3" panose="05040102010807070707" pitchFamily="18" charset="2"/>
            </a:rPr>
            <a:t> Blood Pressure</a:t>
          </a:r>
        </a:p>
      </dsp:txBody>
      <dsp:txXfrm>
        <a:off x="1628782" y="3216276"/>
        <a:ext cx="1415225" cy="739233"/>
      </dsp:txXfrm>
    </dsp:sp>
    <dsp:sp modelId="{E43D42C4-F8D1-4767-84FB-ABB9D20500A1}">
      <dsp:nvSpPr>
        <dsp:cNvPr id="0" name=""/>
        <dsp:cNvSpPr/>
      </dsp:nvSpPr>
      <dsp:spPr>
        <a:xfrm rot="11044518">
          <a:off x="2532685" y="1760544"/>
          <a:ext cx="110081" cy="0"/>
        </a:xfrm>
        <a:custGeom>
          <a:avLst/>
          <a:gdLst/>
          <a:ahLst/>
          <a:cxnLst/>
          <a:rect l="0" t="0" r="0" b="0"/>
          <a:pathLst>
            <a:path>
              <a:moveTo>
                <a:pt x="0" y="0"/>
              </a:moveTo>
              <a:lnTo>
                <a:pt x="157856" y="0"/>
              </a:lnTo>
            </a:path>
          </a:pathLst>
        </a:custGeom>
        <a:noFill/>
        <a:ln w="254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6E87F845-4208-4143-BD49-6996CD4771C2}">
      <dsp:nvSpPr>
        <dsp:cNvPr id="0" name=""/>
        <dsp:cNvSpPr/>
      </dsp:nvSpPr>
      <dsp:spPr>
        <a:xfrm>
          <a:off x="497925" y="1250219"/>
          <a:ext cx="2034898" cy="867844"/>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ysClr val="window" lastClr="FFFFFF"/>
              </a:solidFill>
              <a:latin typeface="Calibri"/>
              <a:ea typeface="+mn-ea"/>
              <a:cs typeface="+mn-cs"/>
              <a:sym typeface="Wingdings 3" panose="05040102010807070707" pitchFamily="18" charset="2"/>
            </a:rPr>
            <a:t>Cholesterol</a:t>
          </a:r>
        </a:p>
      </dsp:txBody>
      <dsp:txXfrm>
        <a:off x="540290" y="1292584"/>
        <a:ext cx="1950168" cy="78311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F9D43CC-146C-5343-A832-4AEA7CF1C7F9}" type="datetimeFigureOut">
              <a:rPr lang="en-US" smtClean="0"/>
              <a:t>8/19/2025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4732019-76EE-5E48-9EB3-0D837BE0923D}" type="slidenum">
              <a:rPr lang="en-US" smtClean="0"/>
              <a:t>‹#›</a:t>
            </a:fld>
            <a:endParaRPr lang="en-US"/>
          </a:p>
        </p:txBody>
      </p:sp>
    </p:spTree>
    <p:extLst>
      <p:ext uri="{BB962C8B-B14F-4D97-AF65-F5344CB8AC3E}">
        <p14:creationId xmlns:p14="http://schemas.microsoft.com/office/powerpoint/2010/main" val="1929077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6CCF77-6C78-2742-9EFE-A9E82216337C}" type="datetimeFigureOut">
              <a:rPr lang="en-US" smtClean="0"/>
              <a:t>8/19/2025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458A98-1444-814E-8E56-A09F502097B8}" type="slidenum">
              <a:rPr lang="en-US" smtClean="0"/>
              <a:t>‹#›</a:t>
            </a:fld>
            <a:endParaRPr lang="en-US"/>
          </a:p>
        </p:txBody>
      </p:sp>
    </p:spTree>
    <p:extLst>
      <p:ext uri="{BB962C8B-B14F-4D97-AF65-F5344CB8AC3E}">
        <p14:creationId xmlns:p14="http://schemas.microsoft.com/office/powerpoint/2010/main" val="196147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bllIMYu0Gz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bllIMYu0Gz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albertapulse.com/eating-pulses/resourc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CkOTshjgO4w&amp;t=79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lbertapulse.com/eating-pulses/resourc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lbertapulse.com/eating-pulses/resourc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458A98-1444-814E-8E56-A09F502097B8}" type="slidenum">
              <a:rPr lang="en-US" smtClean="0"/>
              <a:t>1</a:t>
            </a:fld>
            <a:endParaRPr lang="en-US"/>
          </a:p>
        </p:txBody>
      </p:sp>
    </p:spTree>
    <p:extLst>
      <p:ext uri="{BB962C8B-B14F-4D97-AF65-F5344CB8AC3E}">
        <p14:creationId xmlns:p14="http://schemas.microsoft.com/office/powerpoint/2010/main" val="1972118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CHICKPEAS </a:t>
            </a:r>
          </a:p>
          <a:p>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Harvested acres and yield from Alberta 2023 Crop Season in Review https://open.alberta.ca/dataset/5394242</a:t>
            </a:r>
          </a:p>
          <a:p>
            <a:endParaRPr lang="en-CA" b="1" dirty="0"/>
          </a:p>
          <a:p>
            <a:r>
              <a:rPr lang="en-CA" b="1" dirty="0"/>
              <a:t>Growing</a:t>
            </a:r>
            <a:endParaRPr lang="en-US" dirty="0"/>
          </a:p>
          <a:p>
            <a:pPr marL="174708" indent="-174708">
              <a:buFont typeface="Arial" panose="020B0604020202020204" pitchFamily="34" charset="0"/>
              <a:buChar char="•"/>
            </a:pPr>
            <a:r>
              <a:rPr lang="en-CA" dirty="0"/>
              <a:t>Grown in Zones 1 and 2, in the SW corner of the province around the Medicine Hat area</a:t>
            </a:r>
            <a:endParaRPr lang="en-US" dirty="0"/>
          </a:p>
          <a:p>
            <a:pPr marL="174708" indent="-174708">
              <a:buFont typeface="Arial" panose="020B0604020202020204" pitchFamily="34" charset="0"/>
              <a:buChar char="•"/>
            </a:pPr>
            <a:r>
              <a:rPr lang="en-CA" dirty="0"/>
              <a:t>Smallest pulse crop in Alberta</a:t>
            </a:r>
            <a:endParaRPr lang="en-US" dirty="0"/>
          </a:p>
          <a:p>
            <a:pPr marL="174708" indent="-174708">
              <a:buFont typeface="Arial" panose="020B0604020202020204" pitchFamily="34" charset="0"/>
              <a:buChar char="•"/>
            </a:pPr>
            <a:r>
              <a:rPr lang="en-CA" dirty="0"/>
              <a:t>Includes Kabuli chickpeas</a:t>
            </a:r>
            <a:endParaRPr lang="en-US" dirty="0"/>
          </a:p>
          <a:p>
            <a:pPr marL="174708" indent="-174708">
              <a:buFont typeface="Arial" panose="020B0604020202020204" pitchFamily="34" charset="0"/>
              <a:buChar char="•"/>
            </a:pPr>
            <a:r>
              <a:rPr lang="en-US" dirty="0"/>
              <a:t>73,400 acres were seeded in 2018, which produced 51,400 </a:t>
            </a:r>
            <a:r>
              <a:rPr lang="en-US" dirty="0" err="1"/>
              <a:t>tonnes</a:t>
            </a:r>
            <a:r>
              <a:rPr lang="en-US" dirty="0"/>
              <a:t> of chickpeas</a:t>
            </a:r>
          </a:p>
          <a:p>
            <a:endParaRPr lang="en-CA" dirty="0"/>
          </a:p>
          <a:p>
            <a:pPr lvl="0"/>
            <a:r>
              <a:rPr lang="en-CA" b="1" dirty="0"/>
              <a:t>Cooking</a:t>
            </a:r>
            <a:endParaRPr lang="en-US" b="1" dirty="0"/>
          </a:p>
          <a:p>
            <a:pPr marL="174708" indent="-174708">
              <a:buFont typeface="Arial" panose="020B0604020202020204" pitchFamily="34" charset="0"/>
              <a:buChar char="•"/>
            </a:pPr>
            <a:r>
              <a:rPr lang="en-US" dirty="0"/>
              <a:t>Chickpeas are the main ingredient in hummus</a:t>
            </a:r>
          </a:p>
          <a:p>
            <a:pPr marL="174708" indent="-174708">
              <a:buFont typeface="Arial" panose="020B0604020202020204" pitchFamily="34" charset="0"/>
              <a:buChar char="•"/>
            </a:pPr>
            <a:r>
              <a:rPr lang="en-US" dirty="0"/>
              <a:t>Can be added to just about any recipe for soups and salads</a:t>
            </a:r>
          </a:p>
          <a:p>
            <a:pPr marL="174708" indent="-174708">
              <a:buFont typeface="Arial" panose="020B0604020202020204" pitchFamily="34" charset="0"/>
              <a:buChar char="•"/>
            </a:pPr>
            <a:r>
              <a:rPr lang="en-US" dirty="0"/>
              <a:t>Can be roasted and eaten as a snack or added to salads for additional crunch and protein</a:t>
            </a:r>
          </a:p>
          <a:p>
            <a:endParaRPr lang="en-US" dirty="0"/>
          </a:p>
        </p:txBody>
      </p:sp>
      <p:sp>
        <p:nvSpPr>
          <p:cNvPr id="4" name="Slide Number Placeholder 3"/>
          <p:cNvSpPr>
            <a:spLocks noGrp="1"/>
          </p:cNvSpPr>
          <p:nvPr>
            <p:ph type="sldNum" sz="quarter" idx="10"/>
          </p:nvPr>
        </p:nvSpPr>
        <p:spPr/>
        <p:txBody>
          <a:bodyPr/>
          <a:lstStyle/>
          <a:p>
            <a:fld id="{2D458A98-1444-814E-8E56-A09F502097B8}" type="slidenum">
              <a:rPr lang="en-US" smtClean="0"/>
              <a:t>10</a:t>
            </a:fld>
            <a:endParaRPr lang="en-US"/>
          </a:p>
        </p:txBody>
      </p:sp>
    </p:spTree>
    <p:extLst>
      <p:ext uri="{BB962C8B-B14F-4D97-AF65-F5344CB8AC3E}">
        <p14:creationId xmlns:p14="http://schemas.microsoft.com/office/powerpoint/2010/main" val="293646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 your group why they think we grow pulses in Alberta.  This starts the conversation and leads into the environmental sustainability of pulses in the next few slides.</a:t>
            </a:r>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11</a:t>
            </a:fld>
            <a:endParaRPr lang="en-US"/>
          </a:p>
        </p:txBody>
      </p:sp>
    </p:spTree>
    <p:extLst>
      <p:ext uri="{BB962C8B-B14F-4D97-AF65-F5344CB8AC3E}">
        <p14:creationId xmlns:p14="http://schemas.microsoft.com/office/powerpoint/2010/main" val="398005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Pulse Sustainability Video </a:t>
            </a:r>
            <a:r>
              <a:rPr lang="en-CA" u="sng" dirty="0">
                <a:hlinkClick r:id="rId3"/>
              </a:rPr>
              <a:t>https://www.youtube.com/watch?v=bllIMYu0GzA</a:t>
            </a:r>
            <a:endParaRPr lang="en-CA" u="sng" dirty="0"/>
          </a:p>
          <a:p>
            <a:pPr defTabSz="931774">
              <a:defRPr/>
            </a:pPr>
            <a:endParaRPr lang="en-CA" u="sng" dirty="0"/>
          </a:p>
          <a:p>
            <a:r>
              <a:rPr lang="en-US" b="1" dirty="0"/>
              <a:t>They have a low carbon footprint</a:t>
            </a:r>
          </a:p>
          <a:p>
            <a:r>
              <a:rPr lang="en-US" dirty="0"/>
              <a:t>Greenhouse gas emissions from agriculture largely come from nitrogen fertilizers.  Pulses only require a small amount of fertilizer to grow because they partner with bacteria in the soil to convert the nitrogen in the air into a fertilizer that crops can use.  This relationship that pulses have with soil bacteria reduces the need for nitrogen fertilizers, which means that farmers need to add little to no nitrogen fertilizer to their pulse crop.</a:t>
            </a:r>
          </a:p>
        </p:txBody>
      </p:sp>
      <p:sp>
        <p:nvSpPr>
          <p:cNvPr id="4" name="Slide Number Placeholder 3"/>
          <p:cNvSpPr>
            <a:spLocks noGrp="1"/>
          </p:cNvSpPr>
          <p:nvPr>
            <p:ph type="sldNum" sz="quarter" idx="5"/>
          </p:nvPr>
        </p:nvSpPr>
        <p:spPr/>
        <p:txBody>
          <a:bodyPr/>
          <a:lstStyle/>
          <a:p>
            <a:fld id="{2D458A98-1444-814E-8E56-A09F502097B8}" type="slidenum">
              <a:rPr lang="en-US" smtClean="0"/>
              <a:t>12</a:t>
            </a:fld>
            <a:endParaRPr lang="en-US"/>
          </a:p>
        </p:txBody>
      </p:sp>
    </p:spTree>
    <p:extLst>
      <p:ext uri="{BB962C8B-B14F-4D97-AF65-F5344CB8AC3E}">
        <p14:creationId xmlns:p14="http://schemas.microsoft.com/office/powerpoint/2010/main" val="354179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t>Videos:</a:t>
            </a:r>
            <a:endParaRPr lang="en-US" dirty="0"/>
          </a:p>
          <a:p>
            <a:pPr defTabSz="931774">
              <a:defRPr/>
            </a:pPr>
            <a:r>
              <a:rPr lang="en-US" dirty="0"/>
              <a:t>Pulse Sustainability Video (5:04 minutes long) </a:t>
            </a:r>
            <a:r>
              <a:rPr lang="en-CA" u="sng" dirty="0">
                <a:hlinkClick r:id="rId3"/>
              </a:rPr>
              <a:t>https://www.youtube.com/watch?v=bllIMYu0GzA</a:t>
            </a:r>
            <a:endParaRPr lang="en-CA" u="sng" dirty="0"/>
          </a:p>
          <a:p>
            <a:pPr defTabSz="931774">
              <a:defRPr/>
            </a:pPr>
            <a:r>
              <a:rPr lang="en-CA" u="none" dirty="0"/>
              <a:t>Pulse Power Point Environmental Sustainability (2:26 minutes long) </a:t>
            </a:r>
            <a:r>
              <a:rPr lang="en-US" dirty="0">
                <a:hlinkClick r:id="rId4"/>
              </a:rPr>
              <a:t>https://albertapulse.com/eating-pulses/resources/</a:t>
            </a:r>
            <a:r>
              <a:rPr lang="en-US" dirty="0"/>
              <a:t> (scroll down to the videos)</a:t>
            </a:r>
            <a:endParaRPr lang="en-CA" u="none" dirty="0"/>
          </a:p>
          <a:p>
            <a:pPr defTabSz="931774">
              <a:defRPr/>
            </a:pPr>
            <a:endParaRPr lang="en-CA" u="sng" dirty="0"/>
          </a:p>
          <a:p>
            <a:r>
              <a:rPr lang="en-US" b="1" dirty="0"/>
              <a:t>Enrich the soil where they are grown</a:t>
            </a:r>
            <a:endParaRPr lang="en-US" dirty="0"/>
          </a:p>
          <a:p>
            <a:pPr lvl="0"/>
            <a:r>
              <a:rPr lang="en-US" dirty="0"/>
              <a:t>Pulses are full of nutrients that are good for the soil. They produce different compounds that feed microorganisms in the ground. This process improves soil health, which benefits other crops that grow in rotation with pulses. After pulse crops are harvested, they leave behind nitrogen-rich crop residues that provide extra nutrients for the next crop that is grown, so crops like wheat often grow better when they are planted after a pulse crop.</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13</a:t>
            </a:fld>
            <a:endParaRPr lang="en-US"/>
          </a:p>
        </p:txBody>
      </p:sp>
    </p:spTree>
    <p:extLst>
      <p:ext uri="{BB962C8B-B14F-4D97-AF65-F5344CB8AC3E}">
        <p14:creationId xmlns:p14="http://schemas.microsoft.com/office/powerpoint/2010/main" val="171378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Water efficient source of protein</a:t>
            </a:r>
            <a:endParaRPr lang="en-US" dirty="0"/>
          </a:p>
          <a:p>
            <a:pPr lvl="0"/>
            <a:r>
              <a:rPr lang="en-CA" dirty="0"/>
              <a:t>Pulses use ½ to 1/10 of the water used by other sources of protein.  Pulses can also help farmers adapt to climate change, because different types of pulses can be grown in almost any farming system and in almost any type of climate – wet or dry, and in cold or hot regions of the world.</a:t>
            </a:r>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14</a:t>
            </a:fld>
            <a:endParaRPr lang="en-US"/>
          </a:p>
        </p:txBody>
      </p:sp>
    </p:spTree>
    <p:extLst>
      <p:ext uri="{BB962C8B-B14F-4D97-AF65-F5344CB8AC3E}">
        <p14:creationId xmlns:p14="http://schemas.microsoft.com/office/powerpoint/2010/main" val="31076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15</a:t>
            </a:fld>
            <a:endParaRPr lang="en-US"/>
          </a:p>
        </p:txBody>
      </p:sp>
    </p:spTree>
    <p:extLst>
      <p:ext uri="{BB962C8B-B14F-4D97-AF65-F5344CB8AC3E}">
        <p14:creationId xmlns:p14="http://schemas.microsoft.com/office/powerpoint/2010/main" val="40781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458A98-1444-814E-8E56-A09F502097B8}" type="slidenum">
              <a:rPr lang="en-US" smtClean="0"/>
              <a:t>16</a:t>
            </a:fld>
            <a:endParaRPr lang="en-US"/>
          </a:p>
        </p:txBody>
      </p:sp>
    </p:spTree>
    <p:extLst>
      <p:ext uri="{BB962C8B-B14F-4D97-AF65-F5344CB8AC3E}">
        <p14:creationId xmlns:p14="http://schemas.microsoft.com/office/powerpoint/2010/main" val="1483524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Pulses – Farm to Table</a:t>
            </a:r>
            <a:endParaRPr lang="en-US" dirty="0"/>
          </a:p>
          <a:p>
            <a:r>
              <a:rPr lang="en-US" dirty="0"/>
              <a:t> In Alberta, once the pulse crop is harvested, the farmer trucks it to the closest grain elevator.  From there, the pulses are sorted and prepared for either export by boat to other countries or shipping by truck/train to other Canadian provinces for further sorting and final retail packaging for sale at grocery stores.  </a:t>
            </a:r>
          </a:p>
          <a:p>
            <a:r>
              <a:rPr lang="en-US" dirty="0"/>
              <a:t> </a:t>
            </a:r>
          </a:p>
          <a:p>
            <a:r>
              <a:rPr lang="en-CA" b="1" dirty="0"/>
              <a:t>V</a:t>
            </a:r>
            <a:r>
              <a:rPr lang="en-US" b="1" dirty="0" err="1"/>
              <a:t>ideo</a:t>
            </a:r>
            <a:r>
              <a:rPr lang="en-US" b="1" dirty="0"/>
              <a:t> – </a:t>
            </a:r>
            <a:r>
              <a:rPr lang="en-US" dirty="0"/>
              <a:t>A Year in the Life of a Pulse (3:19 minutes long)</a:t>
            </a:r>
            <a:r>
              <a:rPr lang="en-US" b="1" dirty="0"/>
              <a:t> </a:t>
            </a:r>
            <a:r>
              <a:rPr lang="en-US" dirty="0"/>
              <a:t>- </a:t>
            </a:r>
            <a:r>
              <a:rPr lang="en-US" dirty="0">
                <a:hlinkClick r:id="rId3"/>
              </a:rPr>
              <a:t>https://www.youtube.com/watch?v=CkOTshjgO4w&amp;t=79s</a:t>
            </a:r>
            <a:endParaRPr lang="en-US" dirty="0"/>
          </a:p>
          <a:p>
            <a:endParaRPr lang="en-US" dirty="0"/>
          </a:p>
          <a:p>
            <a:pPr defTabSz="931774">
              <a:defRPr/>
            </a:pPr>
            <a:r>
              <a:rPr lang="en-US" b="1" dirty="0"/>
              <a:t>Where can I find Alberta-grown pulses?</a:t>
            </a:r>
          </a:p>
          <a:p>
            <a:r>
              <a:rPr lang="en-US" dirty="0"/>
              <a:t>Since final retail packaging is not done in Alberta, packaged dry pulses can’t be labeled as “Product of Alberta” or “Packaged in Alberta”.  You can support local Alberta pulse farmers by buying “Product of Canada” labeled pulses.</a:t>
            </a:r>
          </a:p>
        </p:txBody>
      </p:sp>
      <p:sp>
        <p:nvSpPr>
          <p:cNvPr id="4" name="Slide Number Placeholder 3"/>
          <p:cNvSpPr>
            <a:spLocks noGrp="1"/>
          </p:cNvSpPr>
          <p:nvPr>
            <p:ph type="sldNum" sz="quarter" idx="10"/>
          </p:nvPr>
        </p:nvSpPr>
        <p:spPr/>
        <p:txBody>
          <a:bodyPr/>
          <a:lstStyle/>
          <a:p>
            <a:fld id="{2D458A98-1444-814E-8E56-A09F502097B8}" type="slidenum">
              <a:rPr lang="en-US" smtClean="0"/>
              <a:t>17</a:t>
            </a:fld>
            <a:endParaRPr lang="en-US"/>
          </a:p>
        </p:txBody>
      </p:sp>
    </p:spTree>
    <p:extLst>
      <p:ext uri="{BB962C8B-B14F-4D97-AF65-F5344CB8AC3E}">
        <p14:creationId xmlns:p14="http://schemas.microsoft.com/office/powerpoint/2010/main" val="270613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Canada exports about 95% of the pulses grown here and is the largest exporter of peas and lentils in the world.  Canadian pulses are exported to over 150 countries around the world.</a:t>
            </a:r>
          </a:p>
          <a:p>
            <a:pPr defTabSz="931774">
              <a:defRPr/>
            </a:pPr>
            <a:endParaRPr lang="en-US" dirty="0"/>
          </a:p>
          <a:p>
            <a:pPr defTabSz="931774">
              <a:defRPr/>
            </a:pPr>
            <a:r>
              <a:rPr lang="en-US" dirty="0"/>
              <a:t>Pulse growing regions include Saskatchewan, Manitoba and Ontario, along with Alberta.</a:t>
            </a:r>
          </a:p>
          <a:p>
            <a:pPr algn="l"/>
            <a:endParaRPr lang="en-CA" dirty="0"/>
          </a:p>
          <a:p>
            <a:pPr algn="l"/>
            <a:endParaRPr lang="en-CA" dirty="0"/>
          </a:p>
        </p:txBody>
      </p:sp>
      <p:sp>
        <p:nvSpPr>
          <p:cNvPr id="4" name="Slide Number Placeholder 3"/>
          <p:cNvSpPr>
            <a:spLocks noGrp="1"/>
          </p:cNvSpPr>
          <p:nvPr>
            <p:ph type="sldNum" sz="quarter" idx="10"/>
          </p:nvPr>
        </p:nvSpPr>
        <p:spPr/>
        <p:txBody>
          <a:bodyPr/>
          <a:lstStyle/>
          <a:p>
            <a:fld id="{2D458A98-1444-814E-8E56-A09F502097B8}" type="slidenum">
              <a:rPr lang="en-US" smtClean="0"/>
              <a:t>18</a:t>
            </a:fld>
            <a:endParaRPr lang="en-US"/>
          </a:p>
        </p:txBody>
      </p:sp>
    </p:spTree>
    <p:extLst>
      <p:ext uri="{BB962C8B-B14F-4D97-AF65-F5344CB8AC3E}">
        <p14:creationId xmlns:p14="http://schemas.microsoft.com/office/powerpoint/2010/main" val="3173320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 your group why we should eat pulses and then move onto the next slides that talk about health benefits.</a:t>
            </a:r>
          </a:p>
          <a:p>
            <a:endParaRPr lang="en-CA" dirty="0"/>
          </a:p>
          <a:p>
            <a:r>
              <a:rPr lang="en-CA" dirty="0"/>
              <a:t>Can also mention here that eating pulses contributes to environmental sustainability (as per the previous slides that talked </a:t>
            </a:r>
            <a:r>
              <a:rPr lang="en-CA"/>
              <a:t>about why we grow pulses).</a:t>
            </a:r>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19</a:t>
            </a:fld>
            <a:endParaRPr lang="en-US"/>
          </a:p>
        </p:txBody>
      </p:sp>
    </p:spTree>
    <p:extLst>
      <p:ext uri="{BB962C8B-B14F-4D97-AF65-F5344CB8AC3E}">
        <p14:creationId xmlns:p14="http://schemas.microsoft.com/office/powerpoint/2010/main" val="340817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 your group this question to see if they know what pulses are, then move to the next slide which talks about pulses in more detail.</a:t>
            </a:r>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2</a:t>
            </a:fld>
            <a:endParaRPr lang="en-US"/>
          </a:p>
        </p:txBody>
      </p:sp>
    </p:spTree>
    <p:extLst>
      <p:ext uri="{BB962C8B-B14F-4D97-AF65-F5344CB8AC3E}">
        <p14:creationId xmlns:p14="http://schemas.microsoft.com/office/powerpoint/2010/main" val="29154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217488"/>
            <a:ext cx="5578475" cy="3138487"/>
          </a:xfrm>
        </p:spPr>
      </p:sp>
      <p:sp>
        <p:nvSpPr>
          <p:cNvPr id="3" name="Notes Placeholder 2"/>
          <p:cNvSpPr>
            <a:spLocks noGrp="1"/>
          </p:cNvSpPr>
          <p:nvPr>
            <p:ph type="body" idx="1"/>
          </p:nvPr>
        </p:nvSpPr>
        <p:spPr>
          <a:xfrm>
            <a:off x="432741" y="3494758"/>
            <a:ext cx="6058371" cy="5629487"/>
          </a:xfrm>
        </p:spPr>
        <p:txBody>
          <a:bodyPr/>
          <a:lstStyle/>
          <a:p>
            <a:r>
              <a:rPr lang="en-CA" b="1" dirty="0">
                <a:cs typeface="Arial" charset="0"/>
              </a:rPr>
              <a:t>Video – </a:t>
            </a:r>
            <a:r>
              <a:rPr lang="en-CA" dirty="0">
                <a:cs typeface="Arial" charset="0"/>
              </a:rPr>
              <a:t>Pulse Power Point Better Nutrition (3:05 minutes) </a:t>
            </a:r>
            <a:r>
              <a:rPr lang="en-US" dirty="0">
                <a:hlinkClick r:id="rId3"/>
              </a:rPr>
              <a:t>https://albertapulse.com/eating-pulses/resources/</a:t>
            </a:r>
            <a:r>
              <a:rPr lang="en-US" dirty="0"/>
              <a:t> (scroll down to videos)</a:t>
            </a:r>
            <a:endParaRPr lang="en-CA" b="1" dirty="0">
              <a:cs typeface="Arial" charset="0"/>
            </a:endParaRPr>
          </a:p>
          <a:p>
            <a:r>
              <a:rPr lang="en-CA" b="1" dirty="0">
                <a:cs typeface="Arial" charset="0"/>
              </a:rPr>
              <a:t>Packed with protein</a:t>
            </a:r>
          </a:p>
          <a:p>
            <a:pPr marL="174708" indent="-174708">
              <a:buFont typeface="Arial" panose="020B0604020202020204" pitchFamily="34" charset="0"/>
              <a:buChar char="•"/>
            </a:pPr>
            <a:r>
              <a:rPr lang="en-CA" dirty="0">
                <a:cs typeface="Arial" charset="0"/>
              </a:rPr>
              <a:t>Contain up to 9 g of protein per ½ cup cooked serving</a:t>
            </a:r>
          </a:p>
          <a:p>
            <a:pPr marL="174708" indent="-174708">
              <a:buFont typeface="Arial" panose="020B0604020202020204" pitchFamily="34" charset="0"/>
              <a:buChar char="•"/>
            </a:pPr>
            <a:r>
              <a:rPr lang="en-CA" dirty="0">
                <a:cs typeface="Arial" charset="0"/>
              </a:rPr>
              <a:t>Twice the protein of quinoa</a:t>
            </a:r>
          </a:p>
          <a:p>
            <a:pPr marL="174708" indent="-174708">
              <a:buFont typeface="Arial" panose="020B0604020202020204" pitchFamily="34" charset="0"/>
              <a:buChar char="•"/>
            </a:pPr>
            <a:r>
              <a:rPr lang="en-CA" dirty="0">
                <a:cs typeface="Arial" charset="0"/>
              </a:rPr>
              <a:t>2-3 times the amount of protein as wheat, corn, rice</a:t>
            </a:r>
          </a:p>
          <a:p>
            <a:endParaRPr lang="en-CA" sz="800" dirty="0">
              <a:cs typeface="Arial" charset="0"/>
            </a:endParaRPr>
          </a:p>
          <a:p>
            <a:r>
              <a:rPr lang="en-CA" b="1" dirty="0">
                <a:cs typeface="Arial" charset="0"/>
              </a:rPr>
              <a:t>High in Fibre</a:t>
            </a:r>
          </a:p>
          <a:p>
            <a:pPr marL="174708" indent="-174708">
              <a:buFont typeface="Arial" panose="020B0604020202020204" pitchFamily="34" charset="0"/>
              <a:buChar char="•"/>
            </a:pPr>
            <a:r>
              <a:rPr lang="en-CA" dirty="0">
                <a:cs typeface="Arial" charset="0"/>
              </a:rPr>
              <a:t>8 g fibre per ½ cup cooked serving</a:t>
            </a:r>
          </a:p>
          <a:p>
            <a:pPr marL="174708" indent="-174708">
              <a:buFont typeface="Arial" panose="020B0604020202020204" pitchFamily="34" charset="0"/>
              <a:buChar char="•"/>
            </a:pPr>
            <a:r>
              <a:rPr lang="en-CA" dirty="0">
                <a:cs typeface="Arial" charset="0"/>
              </a:rPr>
              <a:t>High in both soluble and insoluble fibre, which help with staying regular, managing weight, and feeling fuller longer.  </a:t>
            </a:r>
          </a:p>
          <a:p>
            <a:endParaRPr lang="en-CA" sz="800" dirty="0">
              <a:cs typeface="Arial" charset="0"/>
            </a:endParaRPr>
          </a:p>
          <a:p>
            <a:r>
              <a:rPr lang="en-CA" b="1" dirty="0">
                <a:cs typeface="Arial" charset="0"/>
              </a:rPr>
              <a:t>Low in Fat</a:t>
            </a:r>
          </a:p>
          <a:p>
            <a:pPr marL="174708" indent="-174708">
              <a:buFont typeface="Arial" panose="020B0604020202020204" pitchFamily="34" charset="0"/>
              <a:buChar char="•"/>
            </a:pPr>
            <a:r>
              <a:rPr lang="en-CA" dirty="0">
                <a:cs typeface="Arial" charset="0"/>
              </a:rPr>
              <a:t>No saturated fat</a:t>
            </a:r>
          </a:p>
          <a:p>
            <a:pPr marL="174708" indent="-174708">
              <a:buFont typeface="Arial" panose="020B0604020202020204" pitchFamily="34" charset="0"/>
              <a:buChar char="•"/>
            </a:pPr>
            <a:r>
              <a:rPr lang="en-CA" dirty="0">
                <a:cs typeface="Arial" charset="0"/>
              </a:rPr>
              <a:t>Low in fat compared to many other protein-rich foods</a:t>
            </a:r>
          </a:p>
          <a:p>
            <a:endParaRPr lang="en-CA" sz="800" dirty="0">
              <a:cs typeface="Arial" charset="0"/>
            </a:endParaRPr>
          </a:p>
          <a:p>
            <a:r>
              <a:rPr lang="en-CA" b="1" dirty="0">
                <a:cs typeface="Arial" charset="0"/>
              </a:rPr>
              <a:t>Nutrient Dense</a:t>
            </a:r>
          </a:p>
          <a:p>
            <a:pPr marL="174708" indent="-174708">
              <a:buFont typeface="Arial" panose="020B0604020202020204" pitchFamily="34" charset="0"/>
              <a:buChar char="•"/>
            </a:pPr>
            <a:r>
              <a:rPr lang="en-CA" dirty="0">
                <a:cs typeface="Arial" charset="0"/>
              </a:rPr>
              <a:t>high levels of </a:t>
            </a:r>
            <a:r>
              <a:rPr lang="en-CA" b="1" dirty="0">
                <a:cs typeface="Arial" charset="0"/>
              </a:rPr>
              <a:t>potassium, magnesium, zinc, and iron</a:t>
            </a:r>
          </a:p>
          <a:p>
            <a:pPr marL="174708" indent="-174708">
              <a:buFont typeface="Arial" panose="020B0604020202020204" pitchFamily="34" charset="0"/>
              <a:buChar char="•"/>
            </a:pPr>
            <a:r>
              <a:rPr lang="en-CA" dirty="0">
                <a:cs typeface="Arial" charset="0"/>
              </a:rPr>
              <a:t>Abundant in </a:t>
            </a:r>
            <a:r>
              <a:rPr lang="en-CA" b="1" dirty="0">
                <a:cs typeface="Arial" charset="0"/>
              </a:rPr>
              <a:t>B-vitamins  including thiamin, niacin, folate</a:t>
            </a:r>
            <a:r>
              <a:rPr lang="en-CA" dirty="0">
                <a:cs typeface="Arial" charset="0"/>
              </a:rPr>
              <a:t> </a:t>
            </a:r>
          </a:p>
          <a:p>
            <a:pPr marL="174708" indent="-174708">
              <a:buFont typeface="Arial" panose="020B0604020202020204" pitchFamily="34" charset="0"/>
              <a:buChar char="•"/>
            </a:pPr>
            <a:r>
              <a:rPr lang="en-CA" dirty="0">
                <a:cs typeface="Arial" charset="0"/>
              </a:rPr>
              <a:t>One serving of lentils has 1.5 times the amount of iron as flank steak</a:t>
            </a:r>
          </a:p>
          <a:p>
            <a:pPr marL="174708" indent="-174708">
              <a:buFont typeface="Arial" panose="020B0604020202020204" pitchFamily="34" charset="0"/>
              <a:buChar char="•"/>
            </a:pPr>
            <a:r>
              <a:rPr lang="en-CA" dirty="0">
                <a:cs typeface="Arial" charset="0"/>
              </a:rPr>
              <a:t>Chickpeas have 3 times the folate of kale</a:t>
            </a:r>
          </a:p>
          <a:p>
            <a:pPr marL="174708" indent="-174708">
              <a:buFont typeface="Arial" panose="020B0604020202020204" pitchFamily="34" charset="0"/>
              <a:buChar char="•"/>
            </a:pPr>
            <a:r>
              <a:rPr lang="en-CA" dirty="0">
                <a:cs typeface="Arial" charset="0"/>
              </a:rPr>
              <a:t>A serving of dry peas contains </a:t>
            </a:r>
            <a:r>
              <a:rPr lang="pt-BR" dirty="0">
                <a:cs typeface="Arial" charset="0"/>
              </a:rPr>
              <a:t>as much potassium as a banana</a:t>
            </a:r>
          </a:p>
          <a:p>
            <a:pPr marL="174708" indent="-174708" defTabSz="931774">
              <a:buFont typeface="Arial" panose="020B0604020202020204" pitchFamily="34" charset="0"/>
              <a:buChar char="•"/>
              <a:defRPr/>
            </a:pPr>
            <a:r>
              <a:rPr lang="en-CA" b="1" dirty="0">
                <a:cs typeface="Arial" charset="0"/>
              </a:rPr>
              <a:t>Smart source of folate, </a:t>
            </a:r>
            <a:r>
              <a:rPr lang="en-CA" dirty="0">
                <a:cs typeface="Arial" charset="0"/>
              </a:rPr>
              <a:t>a B-vitamin important during pregnancy for reducing the risk of neural tube birth defects and is essential to brain development and function.</a:t>
            </a:r>
          </a:p>
          <a:p>
            <a:r>
              <a:rPr lang="en-CA" b="1" dirty="0">
                <a:cs typeface="Arial" charset="0"/>
              </a:rPr>
              <a:t> </a:t>
            </a:r>
            <a:endParaRPr lang="en-CA" dirty="0">
              <a:cs typeface="Arial" charset="0"/>
            </a:endParaRPr>
          </a:p>
          <a:p>
            <a:r>
              <a:rPr lang="en-CA" b="1" dirty="0">
                <a:cs typeface="Arial" charset="0"/>
              </a:rPr>
              <a:t>Good for dietary restrictions</a:t>
            </a:r>
          </a:p>
          <a:p>
            <a:pPr marL="174708" indent="-174708">
              <a:buFont typeface="Arial" panose="020B0604020202020204" pitchFamily="34" charset="0"/>
              <a:buChar char="•"/>
            </a:pPr>
            <a:r>
              <a:rPr lang="en-CA" dirty="0">
                <a:cs typeface="Arial" charset="0"/>
              </a:rPr>
              <a:t>Pulses are naturally gluten-free</a:t>
            </a:r>
          </a:p>
          <a:p>
            <a:pPr marL="174708" indent="-174708">
              <a:buFont typeface="Arial" panose="020B0604020202020204" pitchFamily="34" charset="0"/>
              <a:buChar char="•"/>
            </a:pPr>
            <a:r>
              <a:rPr lang="en-CA" dirty="0">
                <a:cs typeface="Arial" charset="0"/>
              </a:rPr>
              <a:t>A vegetarian source of plant-based protein</a:t>
            </a:r>
          </a:p>
          <a:p>
            <a:pPr marL="174708" indent="-174708">
              <a:buFont typeface="Arial" panose="020B0604020202020204" pitchFamily="34" charset="0"/>
              <a:buChar char="•"/>
            </a:pPr>
            <a:r>
              <a:rPr lang="en-CA" dirty="0">
                <a:cs typeface="Arial" charset="0"/>
              </a:rPr>
              <a:t>Low glycemic index food</a:t>
            </a:r>
          </a:p>
          <a:p>
            <a:pPr marL="174708" indent="-174708">
              <a:buFont typeface="Arial" panose="020B0604020202020204" pitchFamily="34" charset="0"/>
              <a:buChar char="•"/>
            </a:pPr>
            <a:r>
              <a:rPr lang="en-CA" dirty="0">
                <a:cs typeface="Arial" charset="0"/>
              </a:rPr>
              <a:t>Ideal for special diets, allergies or sensitivities</a:t>
            </a:r>
          </a:p>
        </p:txBody>
      </p:sp>
      <p:sp>
        <p:nvSpPr>
          <p:cNvPr id="4" name="Slide Number Placeholder 3"/>
          <p:cNvSpPr>
            <a:spLocks noGrp="1"/>
          </p:cNvSpPr>
          <p:nvPr>
            <p:ph type="sldNum" sz="quarter" idx="10"/>
          </p:nvPr>
        </p:nvSpPr>
        <p:spPr/>
        <p:txBody>
          <a:bodyPr/>
          <a:lstStyle/>
          <a:p>
            <a:fld id="{2D458A98-1444-814E-8E56-A09F502097B8}" type="slidenum">
              <a:rPr lang="en-US" smtClean="0"/>
              <a:t>20</a:t>
            </a:fld>
            <a:endParaRPr lang="en-US" dirty="0"/>
          </a:p>
        </p:txBody>
      </p:sp>
    </p:spTree>
    <p:extLst>
      <p:ext uri="{BB962C8B-B14F-4D97-AF65-F5344CB8AC3E}">
        <p14:creationId xmlns:p14="http://schemas.microsoft.com/office/powerpoint/2010/main" val="1073271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47675"/>
            <a:ext cx="5575300" cy="3136900"/>
          </a:xfrm>
        </p:spPr>
      </p:sp>
      <p:sp>
        <p:nvSpPr>
          <p:cNvPr id="3" name="Notes Placeholder 2"/>
          <p:cNvSpPr>
            <a:spLocks noGrp="1"/>
          </p:cNvSpPr>
          <p:nvPr>
            <p:ph type="body" idx="1"/>
          </p:nvPr>
        </p:nvSpPr>
        <p:spPr>
          <a:xfrm>
            <a:off x="501980" y="3670886"/>
            <a:ext cx="5989132" cy="5350065"/>
          </a:xfrm>
        </p:spPr>
        <p:txBody>
          <a:bodyPr/>
          <a:lstStyle/>
          <a:p>
            <a:r>
              <a:rPr lang="en-CA" b="1" dirty="0"/>
              <a:t>Video – </a:t>
            </a:r>
            <a:r>
              <a:rPr lang="en-CA" b="0" dirty="0"/>
              <a:t>Pulse Power Point Healthy Outcomes (2:01 minutes) </a:t>
            </a:r>
            <a:r>
              <a:rPr lang="en-US" dirty="0">
                <a:hlinkClick r:id="rId3"/>
              </a:rPr>
              <a:t>https://albertapulse.com/eating-pulses/resources/</a:t>
            </a:r>
            <a:r>
              <a:rPr lang="en-US" dirty="0"/>
              <a:t> (scroll down to videos)</a:t>
            </a:r>
            <a:endParaRPr lang="en-CA" b="1" dirty="0"/>
          </a:p>
          <a:p>
            <a:endParaRPr lang="en-CA" b="1" dirty="0"/>
          </a:p>
          <a:p>
            <a:r>
              <a:rPr lang="en-CA" b="1" dirty="0"/>
              <a:t>Pulses contribute to healthy outcomes.</a:t>
            </a:r>
            <a:endParaRPr lang="en-US" dirty="0"/>
          </a:p>
          <a:p>
            <a:endParaRPr lang="en-US" dirty="0"/>
          </a:p>
          <a:p>
            <a:r>
              <a:rPr lang="en-CA" b="1" dirty="0"/>
              <a:t>Consuming pulses can help maintain good health. </a:t>
            </a:r>
            <a:endParaRPr lang="en-US" dirty="0"/>
          </a:p>
          <a:p>
            <a:r>
              <a:rPr lang="en-CA" dirty="0"/>
              <a:t>Diets rich in pulses can help reduce the risk of certain diseases. In fact, diet recommendations from cancer, diabetes and heart health organizations all include pulses, and they are a key component of well-known diets like the Mediterranean diet. </a:t>
            </a:r>
            <a:endParaRPr lang="en-US" dirty="0"/>
          </a:p>
          <a:p>
            <a:r>
              <a:rPr lang="en-CA" dirty="0"/>
              <a:t> </a:t>
            </a:r>
            <a:endParaRPr lang="en-US" dirty="0"/>
          </a:p>
          <a:p>
            <a:r>
              <a:rPr lang="en-CA" dirty="0"/>
              <a:t>The protein and fibre in pulses is good for weight management, because these nutrients make you feel fuller longer </a:t>
            </a:r>
            <a:r>
              <a:rPr lang="en-CA" b="1" dirty="0"/>
              <a:t>(contribute to increased satiety)</a:t>
            </a:r>
            <a:r>
              <a:rPr lang="en-CA" dirty="0"/>
              <a:t>. The carbohydrates in pulses take longer to break down so they provide you with longer lasting energy. They also increase good bacteria in your digestive system, which helps aid healthy digestion.</a:t>
            </a:r>
            <a:endParaRPr lang="en-US" dirty="0"/>
          </a:p>
          <a:p>
            <a:r>
              <a:rPr lang="en-CA" dirty="0"/>
              <a:t> </a:t>
            </a:r>
            <a:endParaRPr lang="en-US" dirty="0"/>
          </a:p>
          <a:p>
            <a:r>
              <a:rPr lang="en-CA" b="1" dirty="0"/>
              <a:t>Pulses help maintain healthy blood sugar levels, which can help prevent or manage diabetes.</a:t>
            </a:r>
            <a:endParaRPr lang="en-US" dirty="0"/>
          </a:p>
          <a:p>
            <a:r>
              <a:rPr lang="en-CA" dirty="0"/>
              <a:t>Pulses are a low glycemic index food which means that eating pulses does not cause blood sugar levels to rise as much as sugary or starchy foods that are low in fibre. Maintaining normal blood sugar levels reduces the risk of developing diabetes and helps people with diabetes avoid further health problems. </a:t>
            </a:r>
            <a:endParaRPr lang="en-US" dirty="0"/>
          </a:p>
          <a:p>
            <a:r>
              <a:rPr lang="en-CA" dirty="0"/>
              <a:t> </a:t>
            </a:r>
            <a:endParaRPr lang="en-US" dirty="0"/>
          </a:p>
          <a:p>
            <a:r>
              <a:rPr lang="en-CA" b="1" dirty="0"/>
              <a:t>Pulses are a heart healthy food choice. </a:t>
            </a:r>
            <a:endParaRPr lang="en-US" dirty="0"/>
          </a:p>
          <a:p>
            <a:r>
              <a:rPr lang="en-CA" dirty="0"/>
              <a:t>Pulses are low in saturated and trans fats, cholesterol-free and high in soluble fibre. Research has shown that eating ½ cup to 1 cup of pulses per day can lower cholesterol, reduce blood pressure and help with body weight management, which are all risk factors for heart disease.</a:t>
            </a:r>
            <a:endParaRPr lang="en-US" dirty="0"/>
          </a:p>
          <a:p>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21</a:t>
            </a:fld>
            <a:endParaRPr lang="en-US"/>
          </a:p>
        </p:txBody>
      </p:sp>
    </p:spTree>
    <p:extLst>
      <p:ext uri="{BB962C8B-B14F-4D97-AF65-F5344CB8AC3E}">
        <p14:creationId xmlns:p14="http://schemas.microsoft.com/office/powerpoint/2010/main" val="2305524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latin typeface="Arial" charset="0"/>
                <a:cs typeface="Arial" charset="0"/>
              </a:rPr>
              <a:t>Pulses are a great addition to any meal!</a:t>
            </a:r>
          </a:p>
          <a:p>
            <a:pPr marL="174708" indent="-174708">
              <a:buFont typeface="Arial" panose="020B0604020202020204" pitchFamily="34" charset="0"/>
              <a:buChar char="•"/>
            </a:pPr>
            <a:r>
              <a:rPr lang="en-CA" dirty="0">
                <a:latin typeface="Arial" charset="0"/>
                <a:cs typeface="Arial" charset="0"/>
              </a:rPr>
              <a:t>Support local farmers – 6,000 in Alberta and pulse farmers across Canada</a:t>
            </a:r>
          </a:p>
          <a:p>
            <a:pPr marL="174708" indent="-174708">
              <a:buFont typeface="Arial" panose="020B0604020202020204" pitchFamily="34" charset="0"/>
              <a:buChar char="•"/>
            </a:pPr>
            <a:r>
              <a:rPr lang="en-CA" dirty="0">
                <a:latin typeface="Arial" charset="0"/>
                <a:cs typeface="Arial" charset="0"/>
              </a:rPr>
              <a:t>Good for the environment – drought tolerant, nitrogen-fixing to make their own fertilizer and improve soil health</a:t>
            </a:r>
          </a:p>
          <a:p>
            <a:pPr marL="174708" indent="-174708">
              <a:buFont typeface="Arial" panose="020B0604020202020204" pitchFamily="34" charset="0"/>
              <a:buChar char="•"/>
            </a:pPr>
            <a:r>
              <a:rPr lang="en-CA" dirty="0">
                <a:latin typeface="Arial" charset="0"/>
                <a:cs typeface="Arial" charset="0"/>
              </a:rPr>
              <a:t>Good for the economy – significant contribution to Alberta and Canada’s gross domestic product</a:t>
            </a:r>
            <a:endParaRPr lang="en-US" dirty="0">
              <a:latin typeface="Arial" charset="0"/>
              <a:cs typeface="Arial" charset="0"/>
            </a:endParaRPr>
          </a:p>
          <a:p>
            <a:pPr marL="174708" indent="-174708">
              <a:buFont typeface="Arial" panose="020B0604020202020204" pitchFamily="34" charset="0"/>
              <a:buChar char="•"/>
            </a:pPr>
            <a:r>
              <a:rPr lang="en-US" dirty="0">
                <a:latin typeface="Arial" charset="0"/>
                <a:cs typeface="Arial" charset="0"/>
              </a:rPr>
              <a:t>Good for our health - high </a:t>
            </a:r>
            <a:r>
              <a:rPr lang="en-US" dirty="0" err="1">
                <a:latin typeface="Arial" charset="0"/>
                <a:cs typeface="Arial" charset="0"/>
              </a:rPr>
              <a:t>fibre</a:t>
            </a:r>
            <a:r>
              <a:rPr lang="en-US" dirty="0">
                <a:latin typeface="Arial" charset="0"/>
                <a:cs typeface="Arial" charset="0"/>
              </a:rPr>
              <a:t> and protein.</a:t>
            </a:r>
          </a:p>
          <a:p>
            <a:pPr marL="640594" lvl="1" indent="-174708">
              <a:buFont typeface="Arial" panose="020B0604020202020204" pitchFamily="34" charset="0"/>
              <a:buChar char="•"/>
            </a:pPr>
            <a:r>
              <a:rPr lang="en-US" kern="1200" baseline="0" dirty="0">
                <a:solidFill>
                  <a:schemeClr val="tx1"/>
                </a:solidFill>
                <a:latin typeface="Arial" charset="0"/>
                <a:ea typeface="+mn-ea"/>
                <a:cs typeface="Arial" charset="0"/>
              </a:rPr>
              <a:t>Helps with blood sugar control for people with diabetes as pulses are a low </a:t>
            </a:r>
            <a:r>
              <a:rPr lang="en-US" dirty="0">
                <a:latin typeface="Arial" charset="0"/>
                <a:cs typeface="Arial" charset="0"/>
              </a:rPr>
              <a:t>glycemic index food</a:t>
            </a:r>
          </a:p>
          <a:p>
            <a:pPr marL="640594" lvl="1" indent="-174708">
              <a:buFont typeface="Arial" panose="020B0604020202020204" pitchFamily="34" charset="0"/>
              <a:buChar char="•"/>
            </a:pPr>
            <a:r>
              <a:rPr lang="en-US" kern="1200" baseline="0" dirty="0">
                <a:solidFill>
                  <a:schemeClr val="tx1"/>
                </a:solidFill>
                <a:latin typeface="Arial" charset="0"/>
                <a:ea typeface="+mn-ea"/>
                <a:cs typeface="Arial" charset="0"/>
              </a:rPr>
              <a:t>lowers LDL cholesterol and total cholesterol levels as well as blood pressure for heart disease</a:t>
            </a:r>
          </a:p>
          <a:p>
            <a:pPr marL="640594" lvl="1" indent="-174708">
              <a:buFont typeface="Arial" panose="020B0604020202020204" pitchFamily="34" charset="0"/>
              <a:buChar char="•"/>
            </a:pPr>
            <a:r>
              <a:rPr lang="en-CA" kern="1200" baseline="0" dirty="0">
                <a:solidFill>
                  <a:schemeClr val="tx1"/>
                </a:solidFill>
                <a:latin typeface="Arial" charset="0"/>
                <a:ea typeface="+mn-ea"/>
                <a:cs typeface="Arial" charset="0"/>
              </a:rPr>
              <a:t>G</a:t>
            </a:r>
            <a:r>
              <a:rPr lang="en-US" kern="1200" baseline="0" dirty="0" err="1">
                <a:solidFill>
                  <a:schemeClr val="tx1"/>
                </a:solidFill>
                <a:latin typeface="Arial" charset="0"/>
                <a:ea typeface="+mn-ea"/>
                <a:cs typeface="Arial" charset="0"/>
              </a:rPr>
              <a:t>luten</a:t>
            </a:r>
            <a:r>
              <a:rPr lang="en-US" kern="1200" baseline="0" dirty="0">
                <a:solidFill>
                  <a:schemeClr val="tx1"/>
                </a:solidFill>
                <a:latin typeface="Arial" charset="0"/>
                <a:ea typeface="+mn-ea"/>
                <a:cs typeface="Arial" charset="0"/>
              </a:rPr>
              <a:t> free for people with Celiac disease or gluten sensitivity</a:t>
            </a:r>
            <a:endParaRPr lang="en-US" kern="1200" dirty="0">
              <a:solidFill>
                <a:schemeClr val="tx1"/>
              </a:solidFill>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2D458A98-1444-814E-8E56-A09F502097B8}" type="slidenum">
              <a:rPr lang="en-US" smtClean="0"/>
              <a:t>22</a:t>
            </a:fld>
            <a:endParaRPr lang="en-US"/>
          </a:p>
        </p:txBody>
      </p:sp>
    </p:spTree>
    <p:extLst>
      <p:ext uri="{BB962C8B-B14F-4D97-AF65-F5344CB8AC3E}">
        <p14:creationId xmlns:p14="http://schemas.microsoft.com/office/powerpoint/2010/main" val="2328305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458A98-1444-814E-8E56-A09F502097B8}" type="slidenum">
              <a:rPr lang="en-US" smtClean="0"/>
              <a:t>23</a:t>
            </a:fld>
            <a:endParaRPr lang="en-US"/>
          </a:p>
        </p:txBody>
      </p:sp>
    </p:spTree>
    <p:extLst>
      <p:ext uri="{BB962C8B-B14F-4D97-AF65-F5344CB8AC3E}">
        <p14:creationId xmlns:p14="http://schemas.microsoft.com/office/powerpoint/2010/main" val="159846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WHAT ARE PULSES?</a:t>
            </a:r>
            <a:endParaRPr lang="en-US" dirty="0"/>
          </a:p>
          <a:p>
            <a:r>
              <a:rPr lang="en-CA" dirty="0"/>
              <a:t> </a:t>
            </a:r>
            <a:endParaRPr lang="en-US" dirty="0"/>
          </a:p>
          <a:p>
            <a:r>
              <a:rPr lang="en-CA" dirty="0"/>
              <a:t>Pulses are the dry, edible seeds of pod plants in the legume family.  A legume is any plant that grows in pods.</a:t>
            </a:r>
            <a:endParaRPr lang="en-US" dirty="0"/>
          </a:p>
          <a:p>
            <a:r>
              <a:rPr lang="en-CA" dirty="0"/>
              <a:t> </a:t>
            </a:r>
            <a:endParaRPr lang="en-US" dirty="0"/>
          </a:p>
          <a:p>
            <a:r>
              <a:rPr lang="en-CA" dirty="0"/>
              <a:t>Legume family is divided into three categories:</a:t>
            </a:r>
            <a:endParaRPr lang="en-US" dirty="0"/>
          </a:p>
          <a:p>
            <a:pPr marL="174708" indent="-174708">
              <a:buFont typeface="Arial" panose="020B0604020202020204" pitchFamily="34" charset="0"/>
              <a:buChar char="•"/>
            </a:pPr>
            <a:r>
              <a:rPr lang="en-CA" b="1" dirty="0"/>
              <a:t>Soybeans and peanuts</a:t>
            </a:r>
            <a:r>
              <a:rPr lang="en-CA" dirty="0"/>
              <a:t> contain protein and fibre, but they are not pulses because of their high fat content.</a:t>
            </a:r>
            <a:endParaRPr lang="en-US" dirty="0"/>
          </a:p>
          <a:p>
            <a:pPr marL="174708" indent="-174708">
              <a:buFont typeface="Arial" panose="020B0604020202020204" pitchFamily="34" charset="0"/>
              <a:buChar char="•"/>
            </a:pPr>
            <a:r>
              <a:rPr lang="en-CA" b="1" dirty="0"/>
              <a:t>Fresh green beans, fresh yellow beans and fresh garden peas</a:t>
            </a:r>
            <a:r>
              <a:rPr lang="en-CA" dirty="0"/>
              <a:t> are not pulses because they have a high moisture content, are lower in protein and fibre, and are harvested fresh, not dry. </a:t>
            </a:r>
            <a:endParaRPr lang="en-US" dirty="0"/>
          </a:p>
          <a:p>
            <a:pPr marL="174708" indent="-174708">
              <a:buFont typeface="Arial" panose="020B0604020202020204" pitchFamily="34" charset="0"/>
              <a:buChar char="•"/>
            </a:pPr>
            <a:r>
              <a:rPr lang="en-CA" b="1" dirty="0"/>
              <a:t>Pulses</a:t>
            </a:r>
            <a:r>
              <a:rPr lang="en-CA" dirty="0"/>
              <a:t> are high in protein and fibre, but low in fat.  They are harvested dry and include dry peas, dry beans, lentils, chickpeas, and </a:t>
            </a:r>
            <a:r>
              <a:rPr lang="en-CA" dirty="0" err="1"/>
              <a:t>faba</a:t>
            </a:r>
            <a:r>
              <a:rPr lang="en-CA" dirty="0"/>
              <a:t> beans.  The word “</a:t>
            </a:r>
            <a:r>
              <a:rPr lang="en-CA" b="1" i="1" dirty="0"/>
              <a:t>pulse</a:t>
            </a:r>
            <a:r>
              <a:rPr lang="en-CA" dirty="0"/>
              <a:t>” comes from the Latin word “</a:t>
            </a:r>
            <a:r>
              <a:rPr lang="en-CA" b="1" i="1" dirty="0" err="1"/>
              <a:t>puls</a:t>
            </a:r>
            <a:r>
              <a:rPr lang="en-CA" dirty="0"/>
              <a:t>” which means potage or thick soup.</a:t>
            </a:r>
            <a:endParaRPr lang="en-US" dirty="0"/>
          </a:p>
          <a:p>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3</a:t>
            </a:fld>
            <a:endParaRPr lang="en-US"/>
          </a:p>
        </p:txBody>
      </p:sp>
    </p:spTree>
    <p:extLst>
      <p:ext uri="{BB962C8B-B14F-4D97-AF65-F5344CB8AC3E}">
        <p14:creationId xmlns:p14="http://schemas.microsoft.com/office/powerpoint/2010/main" val="199216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 your group this question to see if they know if we grow pulses in Alberta and if so, which ones?  Next few slides go into more detail about the pulses we grow in Alberta.</a:t>
            </a:r>
            <a:endParaRPr lang="en-US" dirty="0"/>
          </a:p>
        </p:txBody>
      </p:sp>
      <p:sp>
        <p:nvSpPr>
          <p:cNvPr id="4" name="Slide Number Placeholder 3"/>
          <p:cNvSpPr>
            <a:spLocks noGrp="1"/>
          </p:cNvSpPr>
          <p:nvPr>
            <p:ph type="sldNum" sz="quarter" idx="5"/>
          </p:nvPr>
        </p:nvSpPr>
        <p:spPr/>
        <p:txBody>
          <a:bodyPr/>
          <a:lstStyle/>
          <a:p>
            <a:fld id="{2D458A98-1444-814E-8E56-A09F502097B8}" type="slidenum">
              <a:rPr lang="en-US" smtClean="0"/>
              <a:t>4</a:t>
            </a:fld>
            <a:endParaRPr lang="en-US"/>
          </a:p>
        </p:txBody>
      </p:sp>
    </p:spTree>
    <p:extLst>
      <p:ext uri="{BB962C8B-B14F-4D97-AF65-F5344CB8AC3E}">
        <p14:creationId xmlns:p14="http://schemas.microsoft.com/office/powerpoint/2010/main" val="110424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GROWING PULSES</a:t>
            </a:r>
            <a:endParaRPr lang="en-US" dirty="0"/>
          </a:p>
          <a:p>
            <a:r>
              <a:rPr lang="en-CA" dirty="0"/>
              <a:t> </a:t>
            </a:r>
            <a:endParaRPr lang="en-US" dirty="0"/>
          </a:p>
          <a:p>
            <a:r>
              <a:rPr lang="en-CA" dirty="0"/>
              <a:t>Alberta farmers grow a variety of pulses, depending on where their farm is located in the province.</a:t>
            </a:r>
            <a:endParaRPr lang="en-US" dirty="0"/>
          </a:p>
          <a:p>
            <a:r>
              <a:rPr lang="en-CA" dirty="0"/>
              <a:t> </a:t>
            </a:r>
            <a:endParaRPr lang="en-US" dirty="0"/>
          </a:p>
          <a:p>
            <a:r>
              <a:rPr lang="en-CA" dirty="0"/>
              <a:t>Pulses are the first crop planted in the spring, typically from late April to late May.  Pulses are also the first crop harvested, often by the end of August to the end of September.</a:t>
            </a:r>
            <a:endParaRPr lang="en-US" dirty="0"/>
          </a:p>
          <a:p>
            <a:r>
              <a:rPr lang="en-CA" dirty="0"/>
              <a:t> </a:t>
            </a:r>
            <a:endParaRPr lang="en-US" dirty="0"/>
          </a:p>
          <a:p>
            <a:r>
              <a:rPr lang="en-CA" dirty="0"/>
              <a:t>Alberta is divided into five growing zones that reflect the commonality of pulse crops and production methods between areas, as well as the direction of trade of pulses.  Alberta’s pulse growing zones also align with established growing zones of the barley, wheat, and canola commissions.  </a:t>
            </a:r>
            <a:endParaRPr lang="en-US" dirty="0"/>
          </a:p>
          <a:p>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2D458A98-1444-814E-8E56-A09F502097B8}" type="slidenum">
              <a:rPr lang="en-US" smtClean="0"/>
              <a:t>5</a:t>
            </a:fld>
            <a:endParaRPr lang="en-US"/>
          </a:p>
        </p:txBody>
      </p:sp>
    </p:spTree>
    <p:extLst>
      <p:ext uri="{BB962C8B-B14F-4D97-AF65-F5344CB8AC3E}">
        <p14:creationId xmlns:p14="http://schemas.microsoft.com/office/powerpoint/2010/main" val="353958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FIELD PEAS</a:t>
            </a:r>
          </a:p>
          <a:p>
            <a:endParaRPr lang="en-CA" b="1" dirty="0"/>
          </a:p>
          <a:p>
            <a:r>
              <a:rPr lang="en-CA" b="1" dirty="0"/>
              <a:t>Harvested acres and yield from Alberta 2023 Crop Season in Review https://open.alberta.ca/dataset/5394242</a:t>
            </a:r>
          </a:p>
          <a:p>
            <a:endParaRPr lang="en-CA" dirty="0"/>
          </a:p>
          <a:p>
            <a:pPr lvl="0"/>
            <a:r>
              <a:rPr lang="en-CA" b="1" dirty="0"/>
              <a:t>Growing</a:t>
            </a:r>
          </a:p>
          <a:p>
            <a:pPr marL="174708" indent="-174708">
              <a:buFont typeface="Arial" panose="020B0604020202020204" pitchFamily="34" charset="0"/>
              <a:buChar char="•"/>
            </a:pPr>
            <a:r>
              <a:rPr lang="en-CA" dirty="0"/>
              <a:t>Grown in all zones in the province</a:t>
            </a:r>
            <a:endParaRPr lang="en-US" dirty="0"/>
          </a:p>
          <a:p>
            <a:pPr marL="174708" indent="-174708">
              <a:buFont typeface="Arial" panose="020B0604020202020204" pitchFamily="34" charset="0"/>
              <a:buChar char="•"/>
            </a:pPr>
            <a:r>
              <a:rPr lang="en-CA" dirty="0"/>
              <a:t>Includes whole &amp; split green &amp; yellow peas</a:t>
            </a:r>
            <a:endParaRPr lang="en-US" dirty="0"/>
          </a:p>
          <a:p>
            <a:pPr marL="174708" indent="-174708">
              <a:buFont typeface="Arial" panose="020B0604020202020204" pitchFamily="34" charset="0"/>
              <a:buChar char="•"/>
            </a:pPr>
            <a:r>
              <a:rPr lang="en-CA" dirty="0"/>
              <a:t>The most commonly grown pulse crop in Alberta; 90% of pea crops are yellow peas and 10% are green peas</a:t>
            </a:r>
            <a:endParaRPr lang="en-US" dirty="0"/>
          </a:p>
          <a:p>
            <a:pPr marL="174708" indent="-174708">
              <a:buFont typeface="Arial" panose="020B0604020202020204" pitchFamily="34" charset="0"/>
              <a:buChar char="•"/>
            </a:pPr>
            <a:r>
              <a:rPr lang="en-CA" dirty="0"/>
              <a:t>1.51 million acres were seeded in 2018, which produced 1.75 million tonnes of peas</a:t>
            </a:r>
          </a:p>
          <a:p>
            <a:pPr lvl="0"/>
            <a:endParaRPr lang="en-CA" dirty="0"/>
          </a:p>
          <a:p>
            <a:pPr lvl="0"/>
            <a:r>
              <a:rPr lang="en-CA" b="1" dirty="0"/>
              <a:t>Cooking</a:t>
            </a:r>
          </a:p>
          <a:p>
            <a:pPr marL="174708" indent="-174708">
              <a:buFont typeface="Arial" panose="020B0604020202020204" pitchFamily="34" charset="0"/>
              <a:buChar char="•"/>
            </a:pPr>
            <a:r>
              <a:rPr lang="en-CA" dirty="0"/>
              <a:t>Most often used in hearty soups</a:t>
            </a:r>
          </a:p>
          <a:p>
            <a:pPr marL="174708" indent="-174708">
              <a:buFont typeface="Arial" panose="020B0604020202020204" pitchFamily="34" charset="0"/>
              <a:buChar char="•"/>
            </a:pPr>
            <a:r>
              <a:rPr lang="en-CA" dirty="0"/>
              <a:t>A great addition to salads, wraps, and stir-fries for more protein and fibre</a:t>
            </a:r>
            <a:endParaRPr lang="en-US" dirty="0"/>
          </a:p>
          <a:p>
            <a:pPr marL="174708" indent="-174708">
              <a:buFont typeface="Arial" panose="020B0604020202020204" pitchFamily="34" charset="0"/>
              <a:buChar char="•"/>
            </a:pPr>
            <a:r>
              <a:rPr lang="en-US" dirty="0"/>
              <a:t>Whole peas need to be soaked before cooking while split peas do not </a:t>
            </a:r>
          </a:p>
          <a:p>
            <a:endParaRPr lang="en-US" dirty="0"/>
          </a:p>
        </p:txBody>
      </p:sp>
      <p:sp>
        <p:nvSpPr>
          <p:cNvPr id="4" name="Slide Number Placeholder 3"/>
          <p:cNvSpPr>
            <a:spLocks noGrp="1"/>
          </p:cNvSpPr>
          <p:nvPr>
            <p:ph type="sldNum" sz="quarter" idx="10"/>
          </p:nvPr>
        </p:nvSpPr>
        <p:spPr/>
        <p:txBody>
          <a:bodyPr/>
          <a:lstStyle/>
          <a:p>
            <a:fld id="{2D458A98-1444-814E-8E56-A09F502097B8}" type="slidenum">
              <a:rPr lang="en-US" smtClean="0"/>
              <a:t>6</a:t>
            </a:fld>
            <a:endParaRPr lang="en-US"/>
          </a:p>
        </p:txBody>
      </p:sp>
    </p:spTree>
    <p:extLst>
      <p:ext uri="{BB962C8B-B14F-4D97-AF65-F5344CB8AC3E}">
        <p14:creationId xmlns:p14="http://schemas.microsoft.com/office/powerpoint/2010/main" val="153431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LENTILS </a:t>
            </a:r>
          </a:p>
          <a:p>
            <a:endParaRPr lang="en-CA" b="1" dirty="0"/>
          </a:p>
          <a:p>
            <a:r>
              <a:rPr lang="en-CA" b="1" dirty="0"/>
              <a:t>Harvested acres and yield from Alberta 2023 Crop Season in Review https://open.alberta.ca/dataset/5394242</a:t>
            </a:r>
          </a:p>
          <a:p>
            <a:pPr lvl="0"/>
            <a:endParaRPr lang="en-CA" dirty="0"/>
          </a:p>
          <a:p>
            <a:pPr lvl="0"/>
            <a:r>
              <a:rPr lang="en-CA" b="1" dirty="0"/>
              <a:t>Growing</a:t>
            </a:r>
          </a:p>
          <a:p>
            <a:pPr marL="174708" indent="-174708">
              <a:buFont typeface="Arial" panose="020B0604020202020204" pitchFamily="34" charset="0"/>
              <a:buChar char="•"/>
            </a:pPr>
            <a:r>
              <a:rPr lang="en-CA" dirty="0"/>
              <a:t>Grown primarily in Zones 1 and 2</a:t>
            </a:r>
          </a:p>
          <a:p>
            <a:pPr marL="174708" indent="-174708">
              <a:buFont typeface="Arial" panose="020B0604020202020204" pitchFamily="34" charset="0"/>
              <a:buChar char="•"/>
            </a:pPr>
            <a:r>
              <a:rPr lang="en-CA" dirty="0"/>
              <a:t>Includes green and red lentils</a:t>
            </a:r>
            <a:endParaRPr lang="en-US" dirty="0"/>
          </a:p>
          <a:p>
            <a:pPr marL="174708" indent="-174708">
              <a:buFont typeface="Arial" panose="020B0604020202020204" pitchFamily="34" charset="0"/>
              <a:buChar char="•"/>
            </a:pPr>
            <a:r>
              <a:rPr lang="en-CA" dirty="0"/>
              <a:t>Second-largest pulse crop in Alberta</a:t>
            </a:r>
            <a:endParaRPr lang="en-US" dirty="0"/>
          </a:p>
          <a:p>
            <a:pPr marL="174708" indent="-174708">
              <a:buFont typeface="Arial" panose="020B0604020202020204" pitchFamily="34" charset="0"/>
              <a:buChar char="•"/>
            </a:pPr>
            <a:r>
              <a:rPr lang="en-CA" dirty="0"/>
              <a:t>550,200 acres were seeded in 2022, which produced 334,200 tonnes of lentils</a:t>
            </a:r>
          </a:p>
          <a:p>
            <a:pPr lvl="0"/>
            <a:endParaRPr lang="en-CA" dirty="0"/>
          </a:p>
          <a:p>
            <a:pPr lvl="0"/>
            <a:r>
              <a:rPr lang="en-CA" b="1" dirty="0"/>
              <a:t>Cooking</a:t>
            </a:r>
            <a:endParaRPr lang="en-US" b="1" dirty="0"/>
          </a:p>
          <a:p>
            <a:pPr marL="174708" indent="-174708">
              <a:buFont typeface="Arial" panose="020B0604020202020204" pitchFamily="34" charset="0"/>
              <a:buChar char="•"/>
            </a:pPr>
            <a:r>
              <a:rPr lang="en-US" dirty="0"/>
              <a:t>The fastest cooking of the all the pulses</a:t>
            </a:r>
          </a:p>
          <a:p>
            <a:pPr marL="174708" indent="-174708">
              <a:buFont typeface="Arial" panose="020B0604020202020204" pitchFamily="34" charset="0"/>
              <a:buChar char="•"/>
            </a:pPr>
            <a:r>
              <a:rPr lang="en-US" dirty="0"/>
              <a:t>Do not need to be soaked before cooking</a:t>
            </a:r>
          </a:p>
          <a:p>
            <a:pPr marL="174708" indent="-174708">
              <a:buFont typeface="Arial" panose="020B0604020202020204" pitchFamily="34" charset="0"/>
              <a:buChar char="•"/>
            </a:pPr>
            <a:r>
              <a:rPr lang="en-US" dirty="0"/>
              <a:t>Whole red and green lentils hold their shape when cooked, while split red lentils change </a:t>
            </a:r>
            <a:r>
              <a:rPr lang="en-US" dirty="0" err="1"/>
              <a:t>colour</a:t>
            </a:r>
            <a:r>
              <a:rPr lang="en-US" dirty="0"/>
              <a:t> and become mushy the longer they are cooked</a:t>
            </a:r>
          </a:p>
          <a:p>
            <a:pPr marL="174708" indent="-174708">
              <a:buFont typeface="Arial" panose="020B0604020202020204" pitchFamily="34" charset="0"/>
              <a:buChar char="•"/>
            </a:pPr>
            <a:r>
              <a:rPr lang="en-US" dirty="0"/>
              <a:t>Cooked lentils can be added to smoothies, burgers, meatloaf, soups, salads, and wraps</a:t>
            </a:r>
          </a:p>
          <a:p>
            <a:pPr marL="174708" indent="-174708">
              <a:buFont typeface="Arial" panose="020B0604020202020204" pitchFamily="34" charset="0"/>
              <a:buChar char="•"/>
            </a:pPr>
            <a:r>
              <a:rPr lang="en-US" dirty="0"/>
              <a:t>Can be pureed and added to baking for additional protein and </a:t>
            </a:r>
            <a:r>
              <a:rPr lang="en-US" dirty="0" err="1"/>
              <a:t>fibre</a:t>
            </a:r>
            <a:endParaRPr lang="en-US" dirty="0"/>
          </a:p>
          <a:p>
            <a:endParaRPr lang="en-US" dirty="0"/>
          </a:p>
        </p:txBody>
      </p:sp>
      <p:sp>
        <p:nvSpPr>
          <p:cNvPr id="4" name="Slide Number Placeholder 3"/>
          <p:cNvSpPr>
            <a:spLocks noGrp="1"/>
          </p:cNvSpPr>
          <p:nvPr>
            <p:ph type="sldNum" sz="quarter" idx="10"/>
          </p:nvPr>
        </p:nvSpPr>
        <p:spPr/>
        <p:txBody>
          <a:bodyPr/>
          <a:lstStyle/>
          <a:p>
            <a:fld id="{2D458A98-1444-814E-8E56-A09F502097B8}" type="slidenum">
              <a:rPr lang="en-US" smtClean="0"/>
              <a:t>7</a:t>
            </a:fld>
            <a:endParaRPr lang="en-US"/>
          </a:p>
        </p:txBody>
      </p:sp>
    </p:spTree>
    <p:extLst>
      <p:ext uri="{BB962C8B-B14F-4D97-AF65-F5344CB8AC3E}">
        <p14:creationId xmlns:p14="http://schemas.microsoft.com/office/powerpoint/2010/main" val="420581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90538"/>
            <a:ext cx="5575300" cy="3136900"/>
          </a:xfrm>
        </p:spPr>
      </p:sp>
      <p:sp>
        <p:nvSpPr>
          <p:cNvPr id="3" name="Notes Placeholder 2"/>
          <p:cNvSpPr>
            <a:spLocks noGrp="1"/>
          </p:cNvSpPr>
          <p:nvPr>
            <p:ph type="body" idx="1"/>
          </p:nvPr>
        </p:nvSpPr>
        <p:spPr>
          <a:xfrm>
            <a:off x="701040" y="3942362"/>
            <a:ext cx="5608320" cy="4887604"/>
          </a:xfrm>
        </p:spPr>
        <p:txBody>
          <a:bodyPr/>
          <a:lstStyle/>
          <a:p>
            <a:r>
              <a:rPr lang="en-CA" b="1" dirty="0"/>
              <a:t>DRY BEANS</a:t>
            </a:r>
          </a:p>
          <a:p>
            <a:endParaRPr lang="en-CA" b="1" dirty="0"/>
          </a:p>
          <a:p>
            <a:r>
              <a:rPr lang="en-CA" b="1" dirty="0"/>
              <a:t>Harvested acres and yield from Alberta 2023 Crop Season in Review https://open.alberta.ca/dataset/5394242</a:t>
            </a:r>
          </a:p>
          <a:p>
            <a:endParaRPr lang="en-CA" b="1" dirty="0"/>
          </a:p>
          <a:p>
            <a:r>
              <a:rPr lang="en-CA" b="1" dirty="0"/>
              <a:t>Growing</a:t>
            </a:r>
            <a:endParaRPr lang="en-US" dirty="0"/>
          </a:p>
          <a:p>
            <a:pPr marL="174708" indent="-174708">
              <a:buFont typeface="Arial" panose="020B0604020202020204" pitchFamily="34" charset="0"/>
              <a:buChar char="•"/>
            </a:pPr>
            <a:r>
              <a:rPr lang="en-CA" dirty="0"/>
              <a:t>Grown under irrigation in Zone 1 between Taber, </a:t>
            </a:r>
            <a:r>
              <a:rPr lang="en-CA" dirty="0" err="1"/>
              <a:t>Vauxhaul</a:t>
            </a:r>
            <a:r>
              <a:rPr lang="en-CA" dirty="0"/>
              <a:t> and Bow Island</a:t>
            </a:r>
          </a:p>
          <a:p>
            <a:pPr marL="174708" indent="-174708">
              <a:buFont typeface="Arial" panose="020B0604020202020204" pitchFamily="34" charset="0"/>
              <a:buChar char="•"/>
            </a:pPr>
            <a:r>
              <a:rPr lang="en-CA" dirty="0"/>
              <a:t>Includes black, pinto, Great Northern, and small red beans</a:t>
            </a:r>
            <a:endParaRPr lang="en-US" dirty="0"/>
          </a:p>
          <a:p>
            <a:pPr marL="174708" indent="-174708">
              <a:buFont typeface="Arial" panose="020B0604020202020204" pitchFamily="34" charset="0"/>
              <a:buChar char="•"/>
            </a:pPr>
            <a:r>
              <a:rPr lang="en-CA" dirty="0"/>
              <a:t>Third largest pulse crop in Alberta</a:t>
            </a:r>
            <a:endParaRPr lang="en-US" dirty="0"/>
          </a:p>
          <a:p>
            <a:pPr marL="174708" indent="-174708">
              <a:buFont typeface="Arial" panose="020B0604020202020204" pitchFamily="34" charset="0"/>
              <a:buChar char="•"/>
            </a:pPr>
            <a:r>
              <a:rPr lang="en-US" dirty="0"/>
              <a:t>49,800 acres were seeded in 2022, which produced 49,700 </a:t>
            </a:r>
            <a:r>
              <a:rPr lang="en-US" dirty="0" err="1"/>
              <a:t>tonnes</a:t>
            </a:r>
            <a:r>
              <a:rPr lang="en-US" dirty="0"/>
              <a:t> of beans</a:t>
            </a:r>
          </a:p>
          <a:p>
            <a:endParaRPr lang="en-CA" dirty="0"/>
          </a:p>
          <a:p>
            <a:r>
              <a:rPr lang="en-CA" b="1" dirty="0"/>
              <a:t>C</a:t>
            </a:r>
            <a:r>
              <a:rPr lang="en-US" b="1" dirty="0" err="1"/>
              <a:t>ooking</a:t>
            </a:r>
            <a:endParaRPr lang="en-US" b="1" dirty="0"/>
          </a:p>
          <a:p>
            <a:pPr marL="174708" indent="-174708">
              <a:buFont typeface="Arial" panose="020B0604020202020204" pitchFamily="34" charset="0"/>
              <a:buChar char="•"/>
            </a:pPr>
            <a:r>
              <a:rPr lang="en-US" b="1" dirty="0"/>
              <a:t>Pinto Beans </a:t>
            </a:r>
            <a:r>
              <a:rPr lang="en-US" dirty="0"/>
              <a:t>are the main ingredient in refried beans as well as many Mexican recipes.  Pinto beans lose their “speckles” when they are cooked and look like a smooth pink bean.</a:t>
            </a:r>
          </a:p>
          <a:p>
            <a:pPr marL="174708" indent="-174708">
              <a:buFont typeface="Arial" panose="020B0604020202020204" pitchFamily="34" charset="0"/>
              <a:buChar char="•"/>
            </a:pPr>
            <a:r>
              <a:rPr lang="en-US" b="1" dirty="0"/>
              <a:t>Black Beans </a:t>
            </a:r>
            <a:r>
              <a:rPr lang="en-US" dirty="0"/>
              <a:t>are often used in Mexican-style cuisine with tacos, nachos and enchiladas but are also a popular addition to soups, salads and casseroles.</a:t>
            </a:r>
          </a:p>
          <a:p>
            <a:pPr marL="174708" indent="-174708">
              <a:buFont typeface="Arial" panose="020B0604020202020204" pitchFamily="34" charset="0"/>
              <a:buChar char="•"/>
            </a:pPr>
            <a:r>
              <a:rPr lang="en-US" b="1" dirty="0"/>
              <a:t>Great Northern Beans </a:t>
            </a:r>
            <a:r>
              <a:rPr lang="en-US" dirty="0"/>
              <a:t>can be used in any recipe that calls for a “white bean” or can be used in place of cannellini, navy or white kidney beans.  This bean is often used in chili or baked beans and can also be pureed and added to baking like cookies, muffins or quick breads to add protein and </a:t>
            </a:r>
            <a:r>
              <a:rPr lang="en-US" dirty="0" err="1"/>
              <a:t>fibre</a:t>
            </a:r>
            <a:r>
              <a:rPr lang="en-US" dirty="0"/>
              <a:t> and reduce fat.  This bean can also be added to smoothies for additional protein!</a:t>
            </a:r>
          </a:p>
          <a:p>
            <a:pPr marL="174708" indent="-174708">
              <a:buFont typeface="Arial" panose="020B0604020202020204" pitchFamily="34" charset="0"/>
              <a:buChar char="•"/>
            </a:pPr>
            <a:r>
              <a:rPr lang="en-US" b="1" dirty="0"/>
              <a:t>Small Red Beans </a:t>
            </a:r>
            <a:r>
              <a:rPr lang="en-US" dirty="0"/>
              <a:t>are grown in Alberta, but they are all exported to the southern United States, Mexico and South America and are used in traditional dishes like Red Beans and Rice.  When cooked, they are similar in taste and texture to a light red kidney bean, only smaller in size. </a:t>
            </a:r>
          </a:p>
          <a:p>
            <a:endParaRPr lang="en-US" b="1" dirty="0"/>
          </a:p>
        </p:txBody>
      </p:sp>
      <p:sp>
        <p:nvSpPr>
          <p:cNvPr id="4" name="Slide Number Placeholder 3"/>
          <p:cNvSpPr>
            <a:spLocks noGrp="1"/>
          </p:cNvSpPr>
          <p:nvPr>
            <p:ph type="sldNum" sz="quarter" idx="10"/>
          </p:nvPr>
        </p:nvSpPr>
        <p:spPr/>
        <p:txBody>
          <a:bodyPr/>
          <a:lstStyle/>
          <a:p>
            <a:fld id="{2D458A98-1444-814E-8E56-A09F502097B8}" type="slidenum">
              <a:rPr lang="en-US" smtClean="0"/>
              <a:t>8</a:t>
            </a:fld>
            <a:endParaRPr lang="en-US"/>
          </a:p>
        </p:txBody>
      </p:sp>
    </p:spTree>
    <p:extLst>
      <p:ext uri="{BB962C8B-B14F-4D97-AF65-F5344CB8AC3E}">
        <p14:creationId xmlns:p14="http://schemas.microsoft.com/office/powerpoint/2010/main" val="3352286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FABA BEANS</a:t>
            </a:r>
          </a:p>
          <a:p>
            <a:endParaRPr lang="en-CA" b="1" dirty="0"/>
          </a:p>
          <a:p>
            <a:r>
              <a:rPr lang="en-CA" b="1" dirty="0"/>
              <a:t>Harvested acres and yield from Alberta 2023 Crop Season in Review https://open.alberta.ca/dataset/5394242</a:t>
            </a:r>
          </a:p>
          <a:p>
            <a:endParaRPr lang="en-CA" b="1" dirty="0"/>
          </a:p>
          <a:p>
            <a:r>
              <a:rPr lang="en-CA" b="1" dirty="0"/>
              <a:t>Growing</a:t>
            </a:r>
            <a:endParaRPr lang="en-US" dirty="0"/>
          </a:p>
          <a:p>
            <a:pPr marL="174708" indent="-174708">
              <a:buFont typeface="Arial" panose="020B0604020202020204" pitchFamily="34" charset="0"/>
              <a:buChar char="•"/>
            </a:pPr>
            <a:r>
              <a:rPr lang="en-CA" dirty="0" err="1"/>
              <a:t>Faba</a:t>
            </a:r>
            <a:r>
              <a:rPr lang="en-CA" dirty="0"/>
              <a:t> beans prefer slightly cooker conditions for growing and are grown in Zones 2, 3 &amp; 5</a:t>
            </a:r>
            <a:endParaRPr lang="en-US" dirty="0"/>
          </a:p>
          <a:p>
            <a:pPr marL="174708" indent="-174708">
              <a:buFont typeface="Arial" panose="020B0604020202020204" pitchFamily="34" charset="0"/>
              <a:buChar char="•"/>
            </a:pPr>
            <a:r>
              <a:rPr lang="en-CA" dirty="0"/>
              <a:t>Also grown in Zone 1 </a:t>
            </a:r>
            <a:endParaRPr lang="en-US" dirty="0"/>
          </a:p>
          <a:p>
            <a:pPr marL="174708" indent="-174708">
              <a:buFont typeface="Arial" panose="020B0604020202020204" pitchFamily="34" charset="0"/>
              <a:buChar char="•"/>
            </a:pPr>
            <a:r>
              <a:rPr lang="en-US" dirty="0"/>
              <a:t>34,700 acres were seeded in 2018, which produced 46,100 </a:t>
            </a:r>
            <a:r>
              <a:rPr lang="en-US" dirty="0" err="1"/>
              <a:t>tonnes</a:t>
            </a:r>
            <a:r>
              <a:rPr lang="en-US" dirty="0"/>
              <a:t> of </a:t>
            </a:r>
            <a:r>
              <a:rPr lang="en-US" dirty="0" err="1"/>
              <a:t>faba</a:t>
            </a:r>
            <a:r>
              <a:rPr lang="en-US" dirty="0"/>
              <a:t> beans</a:t>
            </a:r>
          </a:p>
          <a:p>
            <a:pPr marL="174708" indent="-174708">
              <a:buFont typeface="Arial" panose="020B0604020202020204" pitchFamily="34" charset="0"/>
              <a:buChar char="•"/>
            </a:pPr>
            <a:r>
              <a:rPr lang="en-US" dirty="0"/>
              <a:t>Also known as Fava beans or broad beans</a:t>
            </a:r>
          </a:p>
          <a:p>
            <a:pPr marL="174708" indent="-174708">
              <a:buFont typeface="Arial" panose="020B0604020202020204" pitchFamily="34" charset="0"/>
              <a:buChar char="•"/>
            </a:pPr>
            <a:endParaRPr lang="en-US" dirty="0"/>
          </a:p>
          <a:p>
            <a:pPr lvl="0"/>
            <a:r>
              <a:rPr lang="en-CA" b="1" dirty="0"/>
              <a:t>Cooking</a:t>
            </a:r>
            <a:endParaRPr lang="en-US" b="1" dirty="0"/>
          </a:p>
          <a:p>
            <a:pPr marL="174708" indent="-174708">
              <a:buFont typeface="Arial" panose="020B0604020202020204" pitchFamily="34" charset="0"/>
              <a:buChar char="•"/>
            </a:pPr>
            <a:r>
              <a:rPr lang="en-US" dirty="0"/>
              <a:t> Used in many Mediterranean and Middle Eastern stews or on their own as a side dish</a:t>
            </a:r>
          </a:p>
          <a:p>
            <a:endParaRPr lang="en-US" dirty="0"/>
          </a:p>
        </p:txBody>
      </p:sp>
      <p:sp>
        <p:nvSpPr>
          <p:cNvPr id="4" name="Slide Number Placeholder 3"/>
          <p:cNvSpPr>
            <a:spLocks noGrp="1"/>
          </p:cNvSpPr>
          <p:nvPr>
            <p:ph type="sldNum" sz="quarter" idx="10"/>
          </p:nvPr>
        </p:nvSpPr>
        <p:spPr/>
        <p:txBody>
          <a:bodyPr/>
          <a:lstStyle/>
          <a:p>
            <a:fld id="{2D458A98-1444-814E-8E56-A09F502097B8}" type="slidenum">
              <a:rPr lang="en-US" smtClean="0"/>
              <a:t>9</a:t>
            </a:fld>
            <a:endParaRPr lang="en-US"/>
          </a:p>
        </p:txBody>
      </p:sp>
    </p:spTree>
    <p:extLst>
      <p:ext uri="{BB962C8B-B14F-4D97-AF65-F5344CB8AC3E}">
        <p14:creationId xmlns:p14="http://schemas.microsoft.com/office/powerpoint/2010/main" val="3027247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1900" y="5266746"/>
            <a:ext cx="2399951" cy="1041979"/>
          </a:xfrm>
          <a:prstGeom prst="rect">
            <a:avLst/>
          </a:prstGeom>
        </p:spPr>
      </p:pic>
      <p:sp>
        <p:nvSpPr>
          <p:cNvPr id="11" name="Title 10"/>
          <p:cNvSpPr>
            <a:spLocks noGrp="1"/>
          </p:cNvSpPr>
          <p:nvPr>
            <p:ph type="title" hasCustomPrompt="1"/>
          </p:nvPr>
        </p:nvSpPr>
        <p:spPr>
          <a:xfrm>
            <a:off x="874713" y="1424666"/>
            <a:ext cx="10442575" cy="1325563"/>
          </a:xfrm>
          <a:prstGeom prst="rect">
            <a:avLst/>
          </a:prstGeom>
        </p:spPr>
        <p:txBody>
          <a:bodyPr lIns="0" tIns="0" rIns="0" bIns="0" anchor="b" anchorCtr="0"/>
          <a:lstStyle>
            <a:lvl1pPr>
              <a:defRPr sz="6500" b="1" baseline="0">
                <a:solidFill>
                  <a:schemeClr val="bg1"/>
                </a:solidFill>
                <a:latin typeface="Arial" charset="0"/>
                <a:ea typeface="Arial" charset="0"/>
                <a:cs typeface="Arial" charset="0"/>
              </a:defRPr>
            </a:lvl1pPr>
          </a:lstStyle>
          <a:p>
            <a:r>
              <a:rPr lang="en-US" dirty="0"/>
              <a:t>Title Slide</a:t>
            </a:r>
          </a:p>
        </p:txBody>
      </p:sp>
      <p:sp>
        <p:nvSpPr>
          <p:cNvPr id="13" name="Text Placeholder 12"/>
          <p:cNvSpPr>
            <a:spLocks noGrp="1"/>
          </p:cNvSpPr>
          <p:nvPr>
            <p:ph type="body" sz="quarter" idx="10" hasCustomPrompt="1"/>
          </p:nvPr>
        </p:nvSpPr>
        <p:spPr>
          <a:xfrm>
            <a:off x="874800" y="3313699"/>
            <a:ext cx="7515225" cy="475341"/>
          </a:xfrm>
          <a:prstGeom prst="rect">
            <a:avLst/>
          </a:prstGeom>
        </p:spPr>
        <p:txBody>
          <a:bodyPr lIns="0" tIns="0" rIns="0" bIns="0"/>
          <a:lstStyle>
            <a:lvl1pPr marL="0" indent="0">
              <a:spcBef>
                <a:spcPts val="0"/>
              </a:spcBef>
              <a:buFontTx/>
              <a:buNone/>
              <a:defRPr sz="3600" b="0" i="0" spc="0" baseline="0">
                <a:solidFill>
                  <a:schemeClr val="bg1"/>
                </a:solidFill>
                <a:latin typeface="Courier" charset="0"/>
                <a:ea typeface="Courier" charset="0"/>
                <a:cs typeface="Courier"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Subhead goes here.</a:t>
            </a:r>
          </a:p>
        </p:txBody>
      </p:sp>
      <p:sp>
        <p:nvSpPr>
          <p:cNvPr id="15" name="Text Placeholder 14"/>
          <p:cNvSpPr>
            <a:spLocks noGrp="1"/>
          </p:cNvSpPr>
          <p:nvPr>
            <p:ph type="body" sz="quarter" idx="11" hasCustomPrompt="1"/>
          </p:nvPr>
        </p:nvSpPr>
        <p:spPr>
          <a:xfrm>
            <a:off x="874713" y="3933056"/>
            <a:ext cx="5961062" cy="522289"/>
          </a:xfrm>
          <a:prstGeom prst="rect">
            <a:avLst/>
          </a:prstGeom>
        </p:spPr>
        <p:txBody>
          <a:bodyPr lIns="0" tIns="0" rIns="0" bIns="0"/>
          <a:lstStyle>
            <a:lvl1pPr marL="0" indent="0">
              <a:buFontTx/>
              <a:buNone/>
              <a:defRPr sz="2200" spc="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Date/Publisher Goes Here  (if required)</a:t>
            </a:r>
          </a:p>
        </p:txBody>
      </p:sp>
      <p:cxnSp>
        <p:nvCxnSpPr>
          <p:cNvPr id="10" name="Straight Connector 9"/>
          <p:cNvCxnSpPr/>
          <p:nvPr userDrawn="1"/>
        </p:nvCxnSpPr>
        <p:spPr>
          <a:xfrm>
            <a:off x="874713" y="3068960"/>
            <a:ext cx="10442575"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9092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129" userDrawn="1">
          <p15:clr>
            <a:srgbClr val="FBAE40"/>
          </p15:clr>
        </p15:guide>
        <p15:guide id="4" pos="551" userDrawn="1">
          <p15:clr>
            <a:srgbClr val="FBAE40"/>
          </p15:clr>
        </p15:guide>
        <p15:guide id="5" orient="horz" pos="3974" userDrawn="1">
          <p15:clr>
            <a:srgbClr val="FBAE40"/>
          </p15:clr>
        </p15:guide>
        <p15:guide id="6" orient="horz" pos="3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amp; Image (Reversed)">
    <p:bg>
      <p:bgPr>
        <a:solidFill>
          <a:srgbClr val="5E746D"/>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chemeClr val="bg1"/>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chemeClr val="bg1"/>
                </a:solidFill>
                <a:latin typeface="Arial" charset="0"/>
                <a:ea typeface="Arial" charset="0"/>
                <a:cs typeface="Arial" charset="0"/>
              </a:defRPr>
            </a:lvl3pPr>
            <a:lvl4pPr marL="0" marR="0" indent="0" algn="l" defTabSz="914400" rtl="0" eaLnBrk="1" fontAlgn="auto" latinLnBrk="0" hangingPunct="1">
              <a:lnSpc>
                <a:spcPct val="100000"/>
              </a:lnSpc>
              <a:spcBef>
                <a:spcPts val="600"/>
              </a:spcBef>
              <a:spcAft>
                <a:spcPts val="600"/>
              </a:spcAft>
              <a:buClrTx/>
              <a:buSzTx/>
              <a:buFontTx/>
              <a:buNone/>
              <a:tabLst/>
              <a:defRPr sz="2100" spc="0" baseline="0">
                <a:solidFill>
                  <a:schemeClr val="bg1"/>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the use of body copy and photos. When imagery is used, the body copy and image should each stay within </a:t>
            </a:r>
            <a:r>
              <a:rPr lang="en-US" b="1" dirty="0"/>
              <a:t>two columns</a:t>
            </a:r>
            <a:r>
              <a:rPr lang="en-US" dirty="0"/>
              <a:t>. </a:t>
            </a:r>
          </a:p>
          <a:p>
            <a:pPr lvl="2">
              <a:spcBef>
                <a:spcPts val="600"/>
              </a:spcBef>
            </a:pPr>
            <a:r>
              <a:rPr lang="en-US" dirty="0"/>
              <a:t>Subhead 2</a:t>
            </a:r>
          </a:p>
          <a:p>
            <a:pPr marL="0" marR="0" lvl="3" indent="0" algn="l" defTabSz="914400" rtl="0" eaLnBrk="1" fontAlgn="auto" latinLnBrk="0" hangingPunct="1">
              <a:lnSpc>
                <a:spcPct val="100000"/>
              </a:lnSpc>
              <a:spcBef>
                <a:spcPts val="600"/>
              </a:spcBef>
              <a:spcAft>
                <a:spcPts val="600"/>
              </a:spcAft>
              <a:buClrTx/>
              <a:buSzTx/>
              <a:buFontTx/>
              <a:buNone/>
              <a:tabLst/>
              <a:defRPr/>
            </a:pPr>
            <a:r>
              <a:rPr lang="en-US" dirty="0"/>
              <a:t>A bulleted list or photo may replace regular body copy. Always ensure copy and lists stay within the outer guide margins.</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Copy &amp; Image (Reversed)</a:t>
            </a:r>
          </a:p>
        </p:txBody>
      </p:sp>
      <p:cxnSp>
        <p:nvCxnSpPr>
          <p:cNvPr id="10" name="Straight Connector 9"/>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3" name="Picture Placeholder 3"/>
          <p:cNvSpPr>
            <a:spLocks noGrp="1"/>
          </p:cNvSpPr>
          <p:nvPr>
            <p:ph type="pic" sz="quarter" idx="13" hasCustomPrompt="1"/>
          </p:nvPr>
        </p:nvSpPr>
        <p:spPr>
          <a:xfrm>
            <a:off x="6419850" y="1773238"/>
            <a:ext cx="5772150" cy="5084762"/>
          </a:xfrm>
          <a:prstGeom prst="rect">
            <a:avLst/>
          </a:prstGeom>
          <a:solidFill>
            <a:schemeClr val="bg1">
              <a:alpha val="40000"/>
            </a:scheme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Images should span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at least two columns.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3" orient="horz" pos="111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amp; Vertical Images">
    <p:bg>
      <p:bgRef idx="1001">
        <a:schemeClr val="bg1"/>
      </p:bgRef>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Copy &amp; Vertical Images</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2"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
        <p:nvSpPr>
          <p:cNvPr id="15" name="Picture Placeholder 3"/>
          <p:cNvSpPr>
            <a:spLocks noGrp="1"/>
          </p:cNvSpPr>
          <p:nvPr>
            <p:ph type="pic" sz="quarter" idx="12" hasCustomPrompt="1"/>
          </p:nvPr>
        </p:nvSpPr>
        <p:spPr>
          <a:xfrm>
            <a:off x="9420000" y="1773238"/>
            <a:ext cx="2772000" cy="5084762"/>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6" name="Picture Placeholder 3"/>
          <p:cNvSpPr>
            <a:spLocks noGrp="1"/>
          </p:cNvSpPr>
          <p:nvPr>
            <p:ph type="pic" sz="quarter" idx="13" hasCustomPrompt="1"/>
          </p:nvPr>
        </p:nvSpPr>
        <p:spPr>
          <a:xfrm>
            <a:off x="6419850" y="1773238"/>
            <a:ext cx="2772000" cy="5084762"/>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2" pos="5790">
          <p15:clr>
            <a:srgbClr val="FBAE40"/>
          </p15:clr>
        </p15:guide>
        <p15:guide id="13" orient="horz" pos="1117">
          <p15:clr>
            <a:srgbClr val="FBAE40"/>
          </p15:clr>
        </p15:guide>
        <p15:guide id="14" pos="5927" userDrawn="1">
          <p15:clr>
            <a:srgbClr val="FBAE40"/>
          </p15:clr>
        </p15:guide>
        <p15:guide id="15" pos="538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amp; Vertical Images (Reversed)">
    <p:bg>
      <p:bgPr>
        <a:solidFill>
          <a:srgbClr val="5E746D"/>
        </a:solidFill>
        <a:effectLst/>
      </p:bgPr>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Copy &amp; Vertical Images (Reversed)</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2"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chemeClr val="bg1"/>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
        <p:nvSpPr>
          <p:cNvPr id="15" name="Picture Placeholder 3"/>
          <p:cNvSpPr>
            <a:spLocks noGrp="1"/>
          </p:cNvSpPr>
          <p:nvPr>
            <p:ph type="pic" sz="quarter" idx="12" hasCustomPrompt="1"/>
          </p:nvPr>
        </p:nvSpPr>
        <p:spPr>
          <a:xfrm>
            <a:off x="9420000" y="1773238"/>
            <a:ext cx="2772000" cy="5084762"/>
          </a:xfrm>
          <a:prstGeom prst="rect">
            <a:avLst/>
          </a:prstGeom>
          <a:solidFill>
            <a:schemeClr val="bg1">
              <a:alpha val="40000"/>
            </a:schemeClr>
          </a:solidFill>
        </p:spPr>
        <p:txBody>
          <a:bodyPr anchor="ctr" anchorCtr="1"/>
          <a:lstStyle>
            <a:lvl1pPr marL="0" indent="0" algn="ctr">
              <a:buFontTx/>
              <a:buNone/>
              <a:defRPr sz="1800">
                <a:solidFill>
                  <a:schemeClr val="bg1">
                    <a:alpha val="40000"/>
                  </a:schemeClr>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6" name="Picture Placeholder 3"/>
          <p:cNvSpPr>
            <a:spLocks noGrp="1"/>
          </p:cNvSpPr>
          <p:nvPr>
            <p:ph type="pic" sz="quarter" idx="13" hasCustomPrompt="1"/>
          </p:nvPr>
        </p:nvSpPr>
        <p:spPr>
          <a:xfrm>
            <a:off x="6419850" y="1773238"/>
            <a:ext cx="2772000" cy="5084762"/>
          </a:xfrm>
          <a:prstGeom prst="rect">
            <a:avLst/>
          </a:prstGeom>
          <a:solidFill>
            <a:schemeClr val="bg1">
              <a:alpha val="40000"/>
            </a:schemeClr>
          </a:solidFill>
        </p:spPr>
        <p:txBody>
          <a:bodyPr anchor="ctr" anchorCtr="1"/>
          <a:lstStyle>
            <a:lvl1pPr marL="0" indent="0" algn="ctr">
              <a:buFontTx/>
              <a:buNone/>
              <a:defRPr sz="1800">
                <a:solidFill>
                  <a:schemeClr val="bg1">
                    <a:alpha val="40000"/>
                  </a:schemeClr>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2" pos="5790">
          <p15:clr>
            <a:srgbClr val="FBAE40"/>
          </p15:clr>
        </p15:guide>
        <p15:guide id="13" orient="horz" pos="1117">
          <p15:clr>
            <a:srgbClr val="FBAE40"/>
          </p15:clr>
        </p15:guide>
        <p15:guide id="14" pos="5927">
          <p15:clr>
            <a:srgbClr val="FBAE40"/>
          </p15:clr>
        </p15:guide>
        <p15:guide id="15" pos="538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amp; Horizontal Images">
    <p:bg>
      <p:bgRef idx="1001">
        <a:schemeClr val="bg1"/>
      </p:bgRef>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Copy &amp; Horizontal Images</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2"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2">
              <a:spcBef>
                <a:spcPts val="600"/>
              </a:spcBef>
            </a:pPr>
            <a:r>
              <a:rPr lang="en-US" dirty="0"/>
              <a:t>Subhead 2</a:t>
            </a:r>
          </a:p>
          <a:p>
            <a:pPr lvl="1">
              <a:spcBef>
                <a:spcPts val="600"/>
              </a:spcBef>
              <a:spcAft>
                <a:spcPts val="600"/>
              </a:spcAft>
            </a:pPr>
            <a:r>
              <a:rPr lang="en-US" dirty="0"/>
              <a:t>This slide represents the use of body copy and photos. When imagery is used, the body copy and image should each stay within </a:t>
            </a:r>
            <a:r>
              <a:rPr lang="en-US" b="1" dirty="0"/>
              <a:t>two columns</a:t>
            </a:r>
            <a:r>
              <a:rPr lang="en-US" dirty="0"/>
              <a:t>. </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
        <p:nvSpPr>
          <p:cNvPr id="17" name="Picture Placeholder 3"/>
          <p:cNvSpPr>
            <a:spLocks noGrp="1"/>
          </p:cNvSpPr>
          <p:nvPr>
            <p:ph type="pic" sz="quarter" idx="11" hasCustomPrompt="1"/>
          </p:nvPr>
        </p:nvSpPr>
        <p:spPr>
          <a:xfrm>
            <a:off x="6419850" y="1773238"/>
            <a:ext cx="5772150" cy="2412000"/>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8" name="Picture Placeholder 3"/>
          <p:cNvSpPr>
            <a:spLocks noGrp="1"/>
          </p:cNvSpPr>
          <p:nvPr>
            <p:ph type="pic" sz="quarter" idx="12" hasCustomPrompt="1"/>
          </p:nvPr>
        </p:nvSpPr>
        <p:spPr>
          <a:xfrm>
            <a:off x="6419850" y="4437112"/>
            <a:ext cx="5772150" cy="2412000"/>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636" userDrawn="1">
          <p15:clr>
            <a:srgbClr val="FBAE40"/>
          </p15:clr>
        </p15:guide>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3" orient="horz" pos="1117">
          <p15:clr>
            <a:srgbClr val="FBAE40"/>
          </p15:clr>
        </p15:guide>
        <p15:guide id="15" pos="5382">
          <p15:clr>
            <a:srgbClr val="FBAE40"/>
          </p15:clr>
        </p15:guide>
        <p15:guide id="16" orient="horz" pos="279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amp; Horizontal Images (Reversed)">
    <p:bg>
      <p:bgPr>
        <a:solidFill>
          <a:srgbClr val="5E746D"/>
        </a:solidFill>
        <a:effectLst/>
      </p:bgPr>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Copy &amp; Horizontal Images (Reversed)</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2"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chemeClr val="bg1"/>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chemeClr val="bg1"/>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chemeClr val="bg1"/>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2">
              <a:spcBef>
                <a:spcPts val="600"/>
              </a:spcBef>
            </a:pPr>
            <a:r>
              <a:rPr lang="en-US" dirty="0"/>
              <a:t>Subhead 2</a:t>
            </a:r>
          </a:p>
          <a:p>
            <a:pPr lvl="1">
              <a:spcBef>
                <a:spcPts val="600"/>
              </a:spcBef>
              <a:spcAft>
                <a:spcPts val="600"/>
              </a:spcAft>
            </a:pPr>
            <a:r>
              <a:rPr lang="en-US" dirty="0"/>
              <a:t>This slide represents the use of body copy and photos. When imagery is used, the body copy and image should each stay within </a:t>
            </a:r>
            <a:r>
              <a:rPr lang="en-US" b="1" dirty="0"/>
              <a:t>two columns</a:t>
            </a:r>
            <a:r>
              <a:rPr lang="en-US" dirty="0"/>
              <a:t>. </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
        <p:nvSpPr>
          <p:cNvPr id="17" name="Picture Placeholder 3"/>
          <p:cNvSpPr>
            <a:spLocks noGrp="1"/>
          </p:cNvSpPr>
          <p:nvPr>
            <p:ph type="pic" sz="quarter" idx="11" hasCustomPrompt="1"/>
          </p:nvPr>
        </p:nvSpPr>
        <p:spPr>
          <a:xfrm>
            <a:off x="6419850" y="1773238"/>
            <a:ext cx="5772150" cy="2412000"/>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8" name="Picture Placeholder 3"/>
          <p:cNvSpPr>
            <a:spLocks noGrp="1"/>
          </p:cNvSpPr>
          <p:nvPr>
            <p:ph type="pic" sz="quarter" idx="12" hasCustomPrompt="1"/>
          </p:nvPr>
        </p:nvSpPr>
        <p:spPr>
          <a:xfrm>
            <a:off x="6419850" y="4437112"/>
            <a:ext cx="5772150" cy="2412000"/>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636">
          <p15:clr>
            <a:srgbClr val="FBAE40"/>
          </p15:clr>
        </p15:guide>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3" orient="horz" pos="1117">
          <p15:clr>
            <a:srgbClr val="FBAE40"/>
          </p15:clr>
        </p15:guide>
        <p15:guide id="15" pos="5382">
          <p15:clr>
            <a:srgbClr val="FBAE40"/>
          </p15:clr>
        </p15:guide>
        <p15:guide id="16" orient="horz" pos="279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amp; Multiple Images 1">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6419850" y="1773238"/>
            <a:ext cx="5772150" cy="2412000"/>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Copy &amp; Multiple Images 1</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0"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the use of body copy and photos. When imagery is used, the body copy and image should each stay within </a:t>
            </a:r>
            <a:r>
              <a:rPr lang="en-US" b="1" dirty="0"/>
              <a:t>two columns</a:t>
            </a:r>
            <a:r>
              <a:rPr lang="en-US" dirty="0"/>
              <a:t>. </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
        <p:nvSpPr>
          <p:cNvPr id="16" name="Picture Placeholder 3"/>
          <p:cNvSpPr>
            <a:spLocks noGrp="1"/>
          </p:cNvSpPr>
          <p:nvPr>
            <p:ph type="pic" sz="quarter" idx="13" hasCustomPrompt="1"/>
          </p:nvPr>
        </p:nvSpPr>
        <p:spPr>
          <a:xfrm>
            <a:off x="6419850" y="4446000"/>
            <a:ext cx="2772000" cy="2412000"/>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7" name="Picture Placeholder 3"/>
          <p:cNvSpPr>
            <a:spLocks noGrp="1"/>
          </p:cNvSpPr>
          <p:nvPr>
            <p:ph type="pic" sz="quarter" idx="14" hasCustomPrompt="1"/>
          </p:nvPr>
        </p:nvSpPr>
        <p:spPr>
          <a:xfrm>
            <a:off x="9420000" y="4446000"/>
            <a:ext cx="2772000" cy="2412000"/>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2" pos="5790">
          <p15:clr>
            <a:srgbClr val="FBAE40"/>
          </p15:clr>
        </p15:guide>
        <p15:guide id="13" orient="horz" pos="1117">
          <p15:clr>
            <a:srgbClr val="FBAE40"/>
          </p15:clr>
        </p15:guide>
        <p15:guide id="14" pos="5927">
          <p15:clr>
            <a:srgbClr val="FBAE40"/>
          </p15:clr>
        </p15:guide>
        <p15:guide id="16" orient="horz" pos="2636" userDrawn="1">
          <p15:clr>
            <a:srgbClr val="FBAE40"/>
          </p15:clr>
        </p15:guide>
        <p15:guide id="17" orient="horz" pos="2795" userDrawn="1">
          <p15:clr>
            <a:srgbClr val="FBAE40"/>
          </p15:clr>
        </p15:guide>
        <p15:guide id="18" pos="538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amp; Multiple Images 1 (Reversed)">
    <p:bg>
      <p:bgPr>
        <a:solidFill>
          <a:srgbClr val="5E746D"/>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6419850" y="1773238"/>
            <a:ext cx="5772150" cy="2412000"/>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Copy &amp; Multiple Images 1 (Reversed)</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0"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chemeClr val="bg1"/>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chemeClr val="bg1"/>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chemeClr val="bg1"/>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the use of body copy and photos. When imagery is used, the body copy and image should each stay within </a:t>
            </a:r>
            <a:r>
              <a:rPr lang="en-US" b="1" dirty="0"/>
              <a:t>two columns</a:t>
            </a:r>
            <a:r>
              <a:rPr lang="en-US" dirty="0"/>
              <a:t>. </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
        <p:nvSpPr>
          <p:cNvPr id="16" name="Picture Placeholder 3"/>
          <p:cNvSpPr>
            <a:spLocks noGrp="1"/>
          </p:cNvSpPr>
          <p:nvPr>
            <p:ph type="pic" sz="quarter" idx="13" hasCustomPrompt="1"/>
          </p:nvPr>
        </p:nvSpPr>
        <p:spPr>
          <a:xfrm>
            <a:off x="6419850" y="4446000"/>
            <a:ext cx="2772000" cy="2412000"/>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7" name="Picture Placeholder 3"/>
          <p:cNvSpPr>
            <a:spLocks noGrp="1"/>
          </p:cNvSpPr>
          <p:nvPr>
            <p:ph type="pic" sz="quarter" idx="14" hasCustomPrompt="1"/>
          </p:nvPr>
        </p:nvSpPr>
        <p:spPr>
          <a:xfrm>
            <a:off x="9420000" y="4446000"/>
            <a:ext cx="2772000" cy="2412000"/>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2" pos="5790">
          <p15:clr>
            <a:srgbClr val="FBAE40"/>
          </p15:clr>
        </p15:guide>
        <p15:guide id="13" orient="horz" pos="1117">
          <p15:clr>
            <a:srgbClr val="FBAE40"/>
          </p15:clr>
        </p15:guide>
        <p15:guide id="14" pos="5927">
          <p15:clr>
            <a:srgbClr val="FBAE40"/>
          </p15:clr>
        </p15:guide>
        <p15:guide id="16" orient="horz" pos="2636">
          <p15:clr>
            <a:srgbClr val="FBAE40"/>
          </p15:clr>
        </p15:guide>
        <p15:guide id="17" orient="horz" pos="2795">
          <p15:clr>
            <a:srgbClr val="FBAE40"/>
          </p15:clr>
        </p15:guide>
        <p15:guide id="18" pos="538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amp; Multiple Images 2">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6419850" y="1773238"/>
            <a:ext cx="2772000" cy="2412000"/>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Copy &amp; Multiple Images 2</a:t>
            </a:r>
          </a:p>
        </p:txBody>
      </p:sp>
      <p:sp>
        <p:nvSpPr>
          <p:cNvPr id="10" name="Picture Placeholder 3"/>
          <p:cNvSpPr>
            <a:spLocks noGrp="1"/>
          </p:cNvSpPr>
          <p:nvPr>
            <p:ph type="pic" sz="quarter" idx="12" hasCustomPrompt="1"/>
          </p:nvPr>
        </p:nvSpPr>
        <p:spPr>
          <a:xfrm>
            <a:off x="9420000" y="1773238"/>
            <a:ext cx="2772000" cy="5084762"/>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9" name="Picture Placeholder 3"/>
          <p:cNvSpPr>
            <a:spLocks noGrp="1"/>
          </p:cNvSpPr>
          <p:nvPr>
            <p:ph type="pic" sz="quarter" idx="13" hasCustomPrompt="1"/>
          </p:nvPr>
        </p:nvSpPr>
        <p:spPr>
          <a:xfrm>
            <a:off x="6419850" y="4446000"/>
            <a:ext cx="2772000" cy="2412000"/>
          </a:xfrm>
          <a:prstGeom prst="rect">
            <a:avLst/>
          </a:prstGeom>
          <a:solidFill>
            <a:srgbClr val="1B4F45">
              <a:alpha val="40000"/>
            </a:srgb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2"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0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636" userDrawn="1">
          <p15:clr>
            <a:srgbClr val="FBAE40"/>
          </p15:clr>
        </p15:guide>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2" pos="5790">
          <p15:clr>
            <a:srgbClr val="FBAE40"/>
          </p15:clr>
        </p15:guide>
        <p15:guide id="13" orient="horz" pos="1117">
          <p15:clr>
            <a:srgbClr val="FBAE40"/>
          </p15:clr>
        </p15:guide>
        <p15:guide id="14" pos="5927">
          <p15:clr>
            <a:srgbClr val="FBAE40"/>
          </p15:clr>
        </p15:guide>
        <p15:guide id="16" orient="horz" pos="2795" userDrawn="1">
          <p15:clr>
            <a:srgbClr val="FBAE40"/>
          </p15:clr>
        </p15:guide>
        <p15:guide id="17" pos="538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amp; Multiple Images 2 (Reversed)">
    <p:bg>
      <p:bgPr>
        <a:solidFill>
          <a:srgbClr val="5E746D"/>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6419850" y="1773238"/>
            <a:ext cx="2772000" cy="2412000"/>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Copy &amp; Multiple Images 2 (Reversed)</a:t>
            </a:r>
          </a:p>
        </p:txBody>
      </p:sp>
      <p:sp>
        <p:nvSpPr>
          <p:cNvPr id="10" name="Picture Placeholder 3"/>
          <p:cNvSpPr>
            <a:spLocks noGrp="1"/>
          </p:cNvSpPr>
          <p:nvPr>
            <p:ph type="pic" sz="quarter" idx="12" hasCustomPrompt="1"/>
          </p:nvPr>
        </p:nvSpPr>
        <p:spPr>
          <a:xfrm>
            <a:off x="9420000" y="1773238"/>
            <a:ext cx="2772000" cy="5084762"/>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cxnSp>
        <p:nvCxnSpPr>
          <p:cNvPr id="11" name="Straight Connector 10"/>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9" name="Picture Placeholder 3"/>
          <p:cNvSpPr>
            <a:spLocks noGrp="1"/>
          </p:cNvSpPr>
          <p:nvPr>
            <p:ph type="pic" sz="quarter" idx="13" hasCustomPrompt="1"/>
          </p:nvPr>
        </p:nvSpPr>
        <p:spPr>
          <a:xfrm>
            <a:off x="6419850" y="4446000"/>
            <a:ext cx="2772000" cy="2412000"/>
          </a:xfrm>
          <a:prstGeom prst="rect">
            <a:avLst/>
          </a:prstGeom>
          <a:solidFill>
            <a:schemeClr val="bg1">
              <a:alpha val="40000"/>
            </a:schemeClr>
          </a:solidFill>
        </p:spPr>
        <p:txBody>
          <a:bodyPr anchor="ctr" anchorCtr="1"/>
          <a:lstStyle>
            <a:lvl1pPr marL="0" indent="0" algn="ctr">
              <a:buFontTx/>
              <a:buNone/>
              <a:defRPr sz="180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 small margin should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be left between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multiple images.</a:t>
            </a:r>
          </a:p>
        </p:txBody>
      </p:sp>
      <p:sp>
        <p:nvSpPr>
          <p:cNvPr id="12"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0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600"/>
              </a:spcAft>
              <a:buClrTx/>
              <a:buSzTx/>
              <a:buFontTx/>
              <a:buNone/>
              <a:tabLst/>
              <a:defRPr sz="2100" spc="0" baseline="0">
                <a:solidFill>
                  <a:schemeClr val="bg1"/>
                </a:solidFill>
                <a:latin typeface="Arial" charset="0"/>
                <a:ea typeface="Arial" charset="0"/>
                <a:cs typeface="Arial" charset="0"/>
              </a:defRPr>
            </a:lvl4pPr>
            <a:lvl5pPr marL="1828800" indent="0">
              <a:buFontTx/>
              <a:buNone/>
              <a:defRPr/>
            </a:lvl5pPr>
          </a:lstStyle>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636">
          <p15:clr>
            <a:srgbClr val="FBAE40"/>
          </p15:clr>
        </p15:guide>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2" pos="5790">
          <p15:clr>
            <a:srgbClr val="FBAE40"/>
          </p15:clr>
        </p15:guide>
        <p15:guide id="13" orient="horz" pos="1117">
          <p15:clr>
            <a:srgbClr val="FBAE40"/>
          </p15:clr>
        </p15:guide>
        <p15:guide id="14" pos="5927">
          <p15:clr>
            <a:srgbClr val="FBAE40"/>
          </p15:clr>
        </p15:guide>
        <p15:guide id="16" orient="horz" pos="2795">
          <p15:clr>
            <a:srgbClr val="FBAE40"/>
          </p15:clr>
        </p15:guide>
        <p15:guide id="17" pos="538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with Captions">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874712" y="1773238"/>
            <a:ext cx="10442575" cy="3563937"/>
          </a:xfrm>
          <a:prstGeom prst="rect">
            <a:avLst/>
          </a:prstGeom>
          <a:solidFill>
            <a:srgbClr val="1B4F45">
              <a:alpha val="40000"/>
            </a:srgb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Images needing captions should stay within these margins.</a:t>
            </a:r>
          </a:p>
        </p:txBody>
      </p:sp>
      <p:sp>
        <p:nvSpPr>
          <p:cNvPr id="5" name="Text Placeholder 4"/>
          <p:cNvSpPr>
            <a:spLocks noGrp="1"/>
          </p:cNvSpPr>
          <p:nvPr>
            <p:ph type="body" sz="quarter" idx="13" hasCustomPrompt="1"/>
          </p:nvPr>
        </p:nvSpPr>
        <p:spPr>
          <a:xfrm>
            <a:off x="874713" y="5589588"/>
            <a:ext cx="4897437" cy="719137"/>
          </a:xfrm>
          <a:prstGeom prst="rect">
            <a:avLst/>
          </a:prstGeom>
        </p:spPr>
        <p:txBody>
          <a:bodyPr lIns="0" tIns="0" rIns="0" bIns="0"/>
          <a:lstStyle>
            <a:lvl1pPr marL="0" indent="0" algn="l">
              <a:lnSpc>
                <a:spcPct val="100000"/>
              </a:lnSpc>
              <a:spcBef>
                <a:spcPts val="0"/>
              </a:spcBef>
              <a:buFontTx/>
              <a:buNone/>
              <a:defRPr sz="1600">
                <a:solidFill>
                  <a:srgbClr val="1B4F45">
                    <a:alpha val="50000"/>
                  </a:srgbClr>
                </a:solidFill>
                <a:latin typeface="Arial" charset="0"/>
                <a:ea typeface="Arial" charset="0"/>
                <a:cs typeface="Arial" charset="0"/>
              </a:defRPr>
            </a:lvl1pPr>
          </a:lstStyle>
          <a:p>
            <a:pPr lvl="0"/>
            <a:r>
              <a:rPr lang="en-US" dirty="0"/>
              <a:t>Use this </a:t>
            </a:r>
            <a:r>
              <a:rPr lang="en-US" b="1" dirty="0"/>
              <a:t>caption style </a:t>
            </a:r>
            <a:r>
              <a:rPr lang="en-US" dirty="0"/>
              <a:t>for photo captions. </a:t>
            </a:r>
            <a:br>
              <a:rPr lang="en-US" dirty="0"/>
            </a:br>
            <a:r>
              <a:rPr lang="en-US" dirty="0"/>
              <a:t>Line up caption with the image.</a:t>
            </a:r>
          </a:p>
        </p:txBody>
      </p:sp>
      <p:sp>
        <p:nvSpPr>
          <p:cNvPr id="8"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Images with Captions</a:t>
            </a:r>
          </a:p>
        </p:txBody>
      </p:sp>
      <p:cxnSp>
        <p:nvCxnSpPr>
          <p:cNvPr id="10" name="Straight Connector 9"/>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extLst>
      <p:ext uri="{BB962C8B-B14F-4D97-AF65-F5344CB8AC3E}">
        <p14:creationId xmlns:p14="http://schemas.microsoft.com/office/powerpoint/2010/main" val="7473450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guide id="14" orient="horz" pos="3521" userDrawn="1">
          <p15:clr>
            <a:srgbClr val="FBAE40"/>
          </p15:clr>
        </p15:guide>
        <p15:guide id="15" orient="horz" pos="33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Slide">
    <p:bg>
      <p:bgPr>
        <a:solidFill>
          <a:srgbClr val="94C500"/>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74713" y="2967533"/>
            <a:ext cx="10442575" cy="1325563"/>
          </a:xfrm>
          <a:prstGeom prst="rect">
            <a:avLst/>
          </a:prstGeom>
        </p:spPr>
        <p:txBody>
          <a:bodyPr lIns="0" tIns="0" rIns="0" bIns="0" anchor="t" anchorCtr="0"/>
          <a:lstStyle>
            <a:lvl1pPr algn="ctr">
              <a:defRPr sz="4400" b="1" baseline="0">
                <a:solidFill>
                  <a:schemeClr val="bg1"/>
                </a:solidFill>
                <a:latin typeface="Arial" charset="0"/>
                <a:ea typeface="Arial" charset="0"/>
                <a:cs typeface="Arial" charset="0"/>
              </a:defRPr>
            </a:lvl1pPr>
          </a:lstStyle>
          <a:p>
            <a:r>
              <a:rPr lang="en-US" dirty="0"/>
              <a:t>Section Header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2200667"/>
            <a:ext cx="2286000" cy="436245"/>
          </a:xfrm>
          <a:prstGeom prst="rect">
            <a:avLst/>
          </a:prstGeom>
        </p:spPr>
      </p:pic>
    </p:spTree>
    <p:extLst>
      <p:ext uri="{BB962C8B-B14F-4D97-AF65-F5344CB8AC3E}">
        <p14:creationId xmlns:p14="http://schemas.microsoft.com/office/powerpoint/2010/main" val="1859053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with Chart or Table">
    <p:bg>
      <p:bgRef idx="1001">
        <a:schemeClr val="bg1"/>
      </p:bgRef>
    </p:bg>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6419851"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baseline="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12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the use of a chart or table with supporting body copy. When body copy is needed, a chart or table should span across </a:t>
            </a:r>
            <a:r>
              <a:rPr lang="en-US" b="1" dirty="0"/>
              <a:t>two columns</a:t>
            </a:r>
            <a:r>
              <a:rPr lang="en-US" dirty="0"/>
              <a:t>. </a:t>
            </a:r>
          </a:p>
          <a:p>
            <a:pPr lvl="2">
              <a:spcBef>
                <a:spcPts val="600"/>
              </a:spcBef>
            </a:pPr>
            <a:r>
              <a:rPr lang="en-US" dirty="0"/>
              <a:t>Chart and table styles</a:t>
            </a:r>
          </a:p>
          <a:p>
            <a:pPr lvl="3">
              <a:spcBef>
                <a:spcPts val="600"/>
              </a:spcBef>
              <a:spcAft>
                <a:spcPts val="600"/>
              </a:spcAft>
            </a:pPr>
            <a:r>
              <a:rPr lang="en-US" dirty="0"/>
              <a:t>When creating your 2D chart or table, the </a:t>
            </a:r>
            <a:r>
              <a:rPr lang="en-US" dirty="0" err="1"/>
              <a:t>colours</a:t>
            </a:r>
            <a:r>
              <a:rPr lang="en-US" dirty="0"/>
              <a:t> should be chosen from the brand guide and supporting text be in Arial.</a:t>
            </a:r>
          </a:p>
        </p:txBody>
      </p:sp>
      <p:sp>
        <p:nvSpPr>
          <p:cNvPr id="5" name="Chart Placeholder 4"/>
          <p:cNvSpPr>
            <a:spLocks noGrp="1"/>
          </p:cNvSpPr>
          <p:nvPr>
            <p:ph type="chart" sz="quarter" idx="11" hasCustomPrompt="1"/>
          </p:nvPr>
        </p:nvSpPr>
        <p:spPr>
          <a:xfrm>
            <a:off x="874713" y="1773238"/>
            <a:ext cx="4897437" cy="4535487"/>
          </a:xfrm>
          <a:prstGeom prst="rect">
            <a:avLst/>
          </a:prstGeom>
        </p:spPr>
        <p:txBody>
          <a:bodyPr anchor="ctr" anchorCtr="1"/>
          <a:lstStyle>
            <a:lvl1pPr marL="0" indent="0" algn="ctr">
              <a:spcBef>
                <a:spcPts val="0"/>
              </a:spcBef>
              <a:buFontTx/>
              <a:buNone/>
              <a:defRPr sz="1800" i="1" baseline="0">
                <a:solidFill>
                  <a:srgbClr val="1B4F45">
                    <a:alpha val="50000"/>
                  </a:srgbClr>
                </a:solidFill>
                <a:latin typeface="Arial" charset="0"/>
                <a:ea typeface="Arial" charset="0"/>
                <a:cs typeface="Arial" charset="0"/>
              </a:defRPr>
            </a:lvl1pPr>
          </a:lstStyle>
          <a:p>
            <a:r>
              <a:rPr lang="en-US" dirty="0"/>
              <a:t>CHART</a:t>
            </a:r>
            <a:br>
              <a:rPr lang="en-US" dirty="0"/>
            </a:br>
            <a:r>
              <a:rPr lang="en-US" dirty="0"/>
              <a:t>Insert a 2D chart or table here. </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Copy with Chart or Table</a:t>
            </a:r>
          </a:p>
        </p:txBody>
      </p:sp>
      <p:cxnSp>
        <p:nvCxnSpPr>
          <p:cNvPr id="8" name="Straight Connector 7"/>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extLst>
      <p:ext uri="{BB962C8B-B14F-4D97-AF65-F5344CB8AC3E}">
        <p14:creationId xmlns:p14="http://schemas.microsoft.com/office/powerpoint/2010/main" val="6785789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or Table">
    <p:bg>
      <p:bgRef idx="1001">
        <a:schemeClr val="bg1"/>
      </p:bgRef>
    </p:bg>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874713" y="1773238"/>
            <a:ext cx="10442575" cy="4535487"/>
          </a:xfrm>
          <a:prstGeom prst="rect">
            <a:avLst/>
          </a:prstGeom>
        </p:spPr>
        <p:txBody>
          <a:bodyPr anchor="ctr" anchorCtr="1"/>
          <a:lstStyle>
            <a:lvl1pPr marL="0" indent="0" algn="ctr">
              <a:spcBef>
                <a:spcPts val="0"/>
              </a:spcBef>
              <a:buFontTx/>
              <a:buNone/>
              <a:defRPr sz="1800" i="1" baseline="0">
                <a:solidFill>
                  <a:srgbClr val="1B4F45">
                    <a:alpha val="50000"/>
                  </a:srgbClr>
                </a:solidFill>
                <a:latin typeface="Arial" charset="0"/>
                <a:ea typeface="Arial" charset="0"/>
                <a:cs typeface="Arial" charset="0"/>
              </a:defRPr>
            </a:lvl1pPr>
          </a:lstStyle>
          <a:p>
            <a:r>
              <a:rPr lang="en-US" dirty="0"/>
              <a:t>CHART</a:t>
            </a:r>
            <a:br>
              <a:rPr lang="en-US" dirty="0"/>
            </a:br>
            <a:r>
              <a:rPr lang="en-US" dirty="0"/>
              <a:t>Insert a 2D chart or table here.</a:t>
            </a:r>
            <a:br>
              <a:rPr lang="en-US" dirty="0"/>
            </a:br>
            <a:r>
              <a:rPr lang="en-US" dirty="0"/>
              <a:t>Charts or tables without additional copy can span across three or four columns.</a:t>
            </a:r>
            <a:br>
              <a:rPr lang="en-US" dirty="0"/>
            </a:br>
            <a:r>
              <a:rPr lang="en-US" dirty="0"/>
              <a:t>Charts and tables should all be in greyscale with supporting text in Arial. </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Chart or Table</a:t>
            </a:r>
          </a:p>
        </p:txBody>
      </p:sp>
      <p:cxnSp>
        <p:nvCxnSpPr>
          <p:cNvPr id="7" name="Straight Connector 6"/>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extLst>
      <p:ext uri="{BB962C8B-B14F-4D97-AF65-F5344CB8AC3E}">
        <p14:creationId xmlns:p14="http://schemas.microsoft.com/office/powerpoint/2010/main" val="6873306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Page Image">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12192000" cy="6858000"/>
          </a:xfrm>
          <a:prstGeom prst="rect">
            <a:avLst/>
          </a:prstGeom>
          <a:solidFill>
            <a:srgbClr val="1B4F45">
              <a:alpha val="50000"/>
            </a:srgb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Full page images can flood the entire slide.</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Photo floods and collages may extend past the outer guide margins.</a:t>
            </a:r>
          </a:p>
        </p:txBody>
      </p:sp>
    </p:spTree>
    <p:extLst>
      <p:ext uri="{BB962C8B-B14F-4D97-AF65-F5344CB8AC3E}">
        <p14:creationId xmlns:p14="http://schemas.microsoft.com/office/powerpoint/2010/main" val="15713486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guide id="14" orient="horz" pos="3521">
          <p15:clr>
            <a:srgbClr val="FBAE40"/>
          </p15:clr>
        </p15:guide>
        <p15:guide id="15" orient="horz" pos="33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Collage">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2963863" cy="3357563"/>
          </a:xfrm>
          <a:prstGeom prst="rect">
            <a:avLst/>
          </a:prstGeom>
          <a:solidFill>
            <a:srgbClr val="1B4F45">
              <a:alpha val="50000"/>
            </a:srgb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Collage Image</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(one-column)</a:t>
            </a:r>
          </a:p>
        </p:txBody>
      </p:sp>
      <p:sp>
        <p:nvSpPr>
          <p:cNvPr id="5" name="Picture Placeholder 3"/>
          <p:cNvSpPr>
            <a:spLocks noGrp="1"/>
          </p:cNvSpPr>
          <p:nvPr>
            <p:ph type="pic" sz="quarter" idx="12" hasCustomPrompt="1"/>
          </p:nvPr>
        </p:nvSpPr>
        <p:spPr>
          <a:xfrm>
            <a:off x="3108325" y="0"/>
            <a:ext cx="2916239" cy="3357563"/>
          </a:xfrm>
          <a:prstGeom prst="rect">
            <a:avLst/>
          </a:prstGeom>
          <a:solidFill>
            <a:srgbClr val="1B4F45">
              <a:alpha val="50000"/>
            </a:srgb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Collage Image</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(one-column)</a:t>
            </a:r>
          </a:p>
        </p:txBody>
      </p:sp>
      <p:sp>
        <p:nvSpPr>
          <p:cNvPr id="6" name="Picture Placeholder 3"/>
          <p:cNvSpPr>
            <a:spLocks noGrp="1"/>
          </p:cNvSpPr>
          <p:nvPr>
            <p:ph type="pic" sz="quarter" idx="13" hasCustomPrompt="1"/>
          </p:nvPr>
        </p:nvSpPr>
        <p:spPr>
          <a:xfrm>
            <a:off x="0" y="3500438"/>
            <a:ext cx="6024564" cy="3357563"/>
          </a:xfrm>
          <a:prstGeom prst="rect">
            <a:avLst/>
          </a:prstGeom>
          <a:solidFill>
            <a:srgbClr val="1B4F45">
              <a:alpha val="50000"/>
            </a:srgb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Collage Image</a:t>
            </a:r>
            <a:br>
              <a:rPr lang="en-US" i="1">
                <a:solidFill>
                  <a:schemeClr val="bg1"/>
                </a:solidFill>
                <a:latin typeface="Arial" charset="0"/>
                <a:ea typeface="Arial" charset="0"/>
                <a:cs typeface="Arial" charset="0"/>
              </a:rPr>
            </a:br>
            <a:r>
              <a:rPr lang="en-US" i="1">
                <a:solidFill>
                  <a:schemeClr val="bg1"/>
                </a:solidFill>
                <a:latin typeface="Arial" charset="0"/>
                <a:ea typeface="Arial" charset="0"/>
                <a:cs typeface="Arial" charset="0"/>
              </a:rPr>
              <a:t>(two-column</a:t>
            </a:r>
            <a:r>
              <a:rPr lang="en-US" i="1" dirty="0">
                <a:solidFill>
                  <a:schemeClr val="bg1"/>
                </a:solidFill>
                <a:latin typeface="Arial" charset="0"/>
                <a:ea typeface="Arial" charset="0"/>
                <a:cs typeface="Arial" charset="0"/>
              </a:rPr>
              <a:t>)</a:t>
            </a:r>
          </a:p>
        </p:txBody>
      </p:sp>
      <p:sp>
        <p:nvSpPr>
          <p:cNvPr id="7" name="Picture Placeholder 3"/>
          <p:cNvSpPr>
            <a:spLocks noGrp="1"/>
          </p:cNvSpPr>
          <p:nvPr>
            <p:ph type="pic" sz="quarter" idx="14" hasCustomPrompt="1"/>
          </p:nvPr>
        </p:nvSpPr>
        <p:spPr>
          <a:xfrm>
            <a:off x="6169026" y="0"/>
            <a:ext cx="6022976" cy="6858001"/>
          </a:xfrm>
          <a:prstGeom prst="rect">
            <a:avLst/>
          </a:prstGeom>
          <a:solidFill>
            <a:srgbClr val="1B4F45">
              <a:alpha val="50000"/>
            </a:srgb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Collage Image</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(two-column</a:t>
            </a:r>
            <a:r>
              <a:rPr lang="en-US" i="1">
                <a:solidFill>
                  <a:schemeClr val="bg1"/>
                </a:solidFill>
                <a:latin typeface="Arial" charset="0"/>
                <a:ea typeface="Arial" charset="0"/>
                <a:cs typeface="Arial" charset="0"/>
              </a:rPr>
              <a:t>, half-page)</a:t>
            </a:r>
            <a:endParaRPr lang="en-US"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535039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94" userDrawn="1">
          <p15:clr>
            <a:srgbClr val="FBAE40"/>
          </p15:clr>
        </p15:guide>
        <p15:guide id="4" pos="1958" userDrawn="1">
          <p15:clr>
            <a:srgbClr val="FBAE40"/>
          </p15:clr>
        </p15:guide>
        <p15:guide id="5" orient="horz" pos="3226" userDrawn="1">
          <p15:clr>
            <a:srgbClr val="FBAE40"/>
          </p15:clr>
        </p15:guide>
        <p15:guide id="7" pos="3795" userDrawn="1">
          <p15:clr>
            <a:srgbClr val="FBAE40"/>
          </p15:clr>
        </p15:guide>
        <p15:guide id="8" pos="3885" userDrawn="1">
          <p15:clr>
            <a:srgbClr val="FBAE40"/>
          </p15:clr>
        </p15:guide>
        <p15:guide id="10" pos="1867" userDrawn="1">
          <p15:clr>
            <a:srgbClr val="FBAE40"/>
          </p15:clr>
        </p15:guide>
        <p15:guide id="11" pos="5722" userDrawn="1">
          <p15:clr>
            <a:srgbClr val="FBAE40"/>
          </p15:clr>
        </p15:guide>
        <p15:guide id="12" pos="5813" userDrawn="1">
          <p15:clr>
            <a:srgbClr val="FBAE40"/>
          </p15:clr>
        </p15:guide>
        <p15:guide id="13" orient="horz" pos="1003" userDrawn="1">
          <p15:clr>
            <a:srgbClr val="FBAE40"/>
          </p15:clr>
        </p15:guide>
        <p15:guide id="14" orient="horz" pos="2205" userDrawn="1">
          <p15:clr>
            <a:srgbClr val="FBAE40"/>
          </p15:clr>
        </p15:guide>
        <p15:guide id="15" orient="horz" pos="2115" userDrawn="1">
          <p15:clr>
            <a:srgbClr val="FBAE40"/>
          </p15:clr>
        </p15:guide>
        <p15:guide id="16" orient="horz" pos="331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with URL">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2573438" y="3191680"/>
            <a:ext cx="7045124" cy="338554"/>
          </a:xfrm>
          <a:prstGeom prst="rect">
            <a:avLst/>
          </a:prstGeom>
          <a:noFill/>
        </p:spPr>
        <p:txBody>
          <a:bodyPr wrap="square" lIns="0" tIns="0" rIns="0" bIns="0" rtlCol="0" anchor="ctr" anchorCtr="0">
            <a:spAutoFit/>
          </a:bodyPr>
          <a:lstStyle/>
          <a:p>
            <a:pPr algn="ctr"/>
            <a:r>
              <a:rPr lang="en-US" sz="2200" b="0" u="none" kern="1200" spc="0" baseline="0" dirty="0">
                <a:solidFill>
                  <a:srgbClr val="5E746D"/>
                </a:solidFill>
                <a:latin typeface="Arial" charset="0"/>
                <a:ea typeface="Arial" charset="0"/>
                <a:cs typeface="Arial" charset="0"/>
              </a:rPr>
              <a:t> Visit </a:t>
            </a:r>
            <a:r>
              <a:rPr lang="en-US" sz="2200" b="1" u="none" kern="1200" spc="0" baseline="0" dirty="0" err="1">
                <a:solidFill>
                  <a:srgbClr val="5E746D"/>
                </a:solidFill>
                <a:latin typeface="Arial" charset="0"/>
                <a:ea typeface="Arial" charset="0"/>
                <a:cs typeface="Arial" charset="0"/>
              </a:rPr>
              <a:t>pulse.ab.ca</a:t>
            </a:r>
            <a:r>
              <a:rPr lang="en-US" sz="2200" b="0" u="none" kern="1200" spc="0" baseline="0" dirty="0">
                <a:solidFill>
                  <a:srgbClr val="5E746D"/>
                </a:solidFill>
                <a:latin typeface="Arial" charset="0"/>
                <a:ea typeface="Arial" charset="0"/>
                <a:cs typeface="Arial" charset="0"/>
              </a:rPr>
              <a:t> for more information.</a:t>
            </a:r>
            <a:endParaRPr lang="en-US" sz="2200" b="0" spc="0" baseline="0" dirty="0">
              <a:solidFill>
                <a:srgbClr val="5E746D"/>
              </a:solidFill>
              <a:latin typeface="Arial" charset="0"/>
              <a:ea typeface="Arial" charset="0"/>
              <a:cs typeface="Arial"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4400" y="1626838"/>
            <a:ext cx="2743200" cy="1191006"/>
          </a:xfrm>
          <a:prstGeom prst="rect">
            <a:avLst/>
          </a:prstGeom>
        </p:spPr>
      </p:pic>
      <p:sp>
        <p:nvSpPr>
          <p:cNvPr id="13" name="TextBox 12"/>
          <p:cNvSpPr txBox="1"/>
          <p:nvPr userDrawn="1"/>
        </p:nvSpPr>
        <p:spPr>
          <a:xfrm>
            <a:off x="2573438" y="3749710"/>
            <a:ext cx="7045124" cy="846386"/>
          </a:xfrm>
          <a:prstGeom prst="rect">
            <a:avLst/>
          </a:prstGeom>
          <a:noFill/>
        </p:spPr>
        <p:txBody>
          <a:bodyPr wrap="square" lIns="0" tIns="0" rIns="0" bIns="0" rtlCol="0" anchor="ctr" anchorCtr="0">
            <a:spAutoFit/>
          </a:bodyPr>
          <a:lstStyle/>
          <a:p>
            <a:pPr algn="ctr"/>
            <a:r>
              <a:rPr lang="en-US" sz="5500" b="1" u="none" kern="1200" spc="0" baseline="0" dirty="0">
                <a:solidFill>
                  <a:srgbClr val="94C500"/>
                </a:solidFill>
                <a:latin typeface="Arial" charset="0"/>
                <a:ea typeface="Arial" charset="0"/>
                <a:cs typeface="Arial" charset="0"/>
              </a:rPr>
              <a:t>Thank You.</a:t>
            </a:r>
            <a:endParaRPr lang="en-US" sz="5500" b="1" spc="0" baseline="0" dirty="0">
              <a:solidFill>
                <a:srgbClr val="94C500"/>
              </a:solidFill>
              <a:latin typeface="Arial" charset="0"/>
              <a:ea typeface="Arial" charset="0"/>
              <a:cs typeface="Arial" charset="0"/>
            </a:endParaRPr>
          </a:p>
        </p:txBody>
      </p:sp>
    </p:spTree>
    <p:extLst>
      <p:ext uri="{BB962C8B-B14F-4D97-AF65-F5344CB8AC3E}">
        <p14:creationId xmlns:p14="http://schemas.microsoft.com/office/powerpoint/2010/main" val="808858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4400" y="1669937"/>
            <a:ext cx="2743200" cy="1191006"/>
          </a:xfrm>
          <a:prstGeom prst="rect">
            <a:avLst/>
          </a:prstGeom>
        </p:spPr>
      </p:pic>
      <p:sp>
        <p:nvSpPr>
          <p:cNvPr id="9" name="TextBox 8"/>
          <p:cNvSpPr txBox="1"/>
          <p:nvPr userDrawn="1"/>
        </p:nvSpPr>
        <p:spPr>
          <a:xfrm>
            <a:off x="2573438" y="3184227"/>
            <a:ext cx="7045124" cy="846386"/>
          </a:xfrm>
          <a:prstGeom prst="rect">
            <a:avLst/>
          </a:prstGeom>
          <a:noFill/>
        </p:spPr>
        <p:txBody>
          <a:bodyPr wrap="square" lIns="0" tIns="0" rIns="0" bIns="0" rtlCol="0" anchor="ctr" anchorCtr="0">
            <a:spAutoFit/>
          </a:bodyPr>
          <a:lstStyle/>
          <a:p>
            <a:pPr algn="ctr"/>
            <a:r>
              <a:rPr lang="en-US" sz="5500" b="1" u="none" kern="1200" spc="0" baseline="0" dirty="0">
                <a:solidFill>
                  <a:srgbClr val="94C500"/>
                </a:solidFill>
                <a:latin typeface="Arial" charset="0"/>
                <a:ea typeface="Arial" charset="0"/>
                <a:cs typeface="Arial" charset="0"/>
              </a:rPr>
              <a:t>Thank You.</a:t>
            </a:r>
            <a:endParaRPr lang="en-US" sz="5500" b="1" spc="0" baseline="0" dirty="0">
              <a:solidFill>
                <a:srgbClr val="94C500"/>
              </a:solidFill>
              <a:latin typeface="Arial" charset="0"/>
              <a:ea typeface="Arial" charset="0"/>
              <a:cs typeface="Arial" charset="0"/>
            </a:endParaRPr>
          </a:p>
        </p:txBody>
      </p:sp>
    </p:spTree>
    <p:extLst>
      <p:ext uri="{BB962C8B-B14F-4D97-AF65-F5344CB8AC3E}">
        <p14:creationId xmlns:p14="http://schemas.microsoft.com/office/powerpoint/2010/main" val="1942903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Styles">
    <p:bg>
      <p:bgRef idx="1001">
        <a:schemeClr val="bg1"/>
      </p:bgRef>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Graphic Styles</a:t>
            </a:r>
          </a:p>
        </p:txBody>
      </p:sp>
      <p:cxnSp>
        <p:nvCxnSpPr>
          <p:cNvPr id="7" name="Straight Connector 6"/>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Set">
    <p:bg>
      <p:bgRef idx="1001">
        <a:schemeClr val="bg1"/>
      </p:bgRef>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Icon Set</a:t>
            </a:r>
          </a:p>
        </p:txBody>
      </p:sp>
      <p:cxnSp>
        <p:nvCxnSpPr>
          <p:cNvPr id="7" name="Straight Connector 6"/>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ps">
    <p:bg>
      <p:bgRef idx="1001">
        <a:schemeClr val="bg1"/>
      </p:bgRef>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Maps</a:t>
            </a:r>
          </a:p>
        </p:txBody>
      </p:sp>
      <p:cxnSp>
        <p:nvCxnSpPr>
          <p:cNvPr id="7" name="Straight Connector 6"/>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lse Imagery">
    <p:bg>
      <p:bgRef idx="1001">
        <a:schemeClr val="bg1"/>
      </p:bgRef>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Pulse Imagery</a:t>
            </a:r>
          </a:p>
        </p:txBody>
      </p:sp>
      <p:cxnSp>
        <p:nvCxnSpPr>
          <p:cNvPr id="7" name="Straight Connector 6"/>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Column Copy">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One-Column Copy</a:t>
            </a:r>
          </a:p>
        </p:txBody>
      </p:sp>
      <p:sp>
        <p:nvSpPr>
          <p:cNvPr id="7" name="Content Placeholder 6"/>
          <p:cNvSpPr>
            <a:spLocks noGrp="1"/>
          </p:cNvSpPr>
          <p:nvPr>
            <p:ph sz="quarter" idx="10" hasCustomPrompt="1"/>
          </p:nvPr>
        </p:nvSpPr>
        <p:spPr>
          <a:xfrm>
            <a:off x="874713" y="1779397"/>
            <a:ext cx="7669212" cy="4535487"/>
          </a:xfrm>
          <a:prstGeom prst="rect">
            <a:avLst/>
          </a:prstGeom>
        </p:spPr>
        <p:txBody>
          <a:bodyPr lIns="0" tIns="0" rIns="0" bIns="0"/>
          <a:lstStyle>
            <a:lvl1pPr marL="0" indent="0">
              <a:lnSpc>
                <a:spcPct val="100000"/>
              </a:lnSpc>
              <a:spcBef>
                <a:spcPts val="400"/>
              </a:spcBef>
              <a:spcAft>
                <a:spcPts val="600"/>
              </a:spcAft>
              <a:buFontTx/>
              <a:buNone/>
              <a:defRPr sz="3200" b="1" i="0"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baseline="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12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formatting for body copy. If no photo is used, body copy should extend across </a:t>
            </a:r>
            <a:r>
              <a:rPr lang="en-US" b="1" dirty="0"/>
              <a:t>three columns</a:t>
            </a:r>
            <a:r>
              <a:rPr lang="en-US" dirty="0"/>
              <a:t>. When a photo is used, the body copy should be scaled back to the </a:t>
            </a:r>
            <a:r>
              <a:rPr lang="en-US" b="1" dirty="0"/>
              <a:t>second column</a:t>
            </a:r>
            <a:r>
              <a:rPr lang="en-US" dirty="0"/>
              <a:t>. </a:t>
            </a:r>
          </a:p>
          <a:p>
            <a:pPr lvl="2">
              <a:spcBef>
                <a:spcPts val="600"/>
              </a:spcBef>
            </a:pPr>
            <a:r>
              <a:rPr lang="en-US" dirty="0"/>
              <a:t>Subhead 2</a:t>
            </a:r>
          </a:p>
          <a:p>
            <a:pPr lvl="3">
              <a:spcBef>
                <a:spcPts val="600"/>
              </a:spcBef>
              <a:spcAft>
                <a:spcPts val="600"/>
              </a:spcAft>
            </a:pPr>
            <a:r>
              <a:rPr lang="en-US" dirty="0"/>
              <a:t>A bulleted list or photo may replace regular body copy. Always ensure copy and lists stay within the outer guide margins.</a:t>
            </a:r>
          </a:p>
        </p:txBody>
      </p:sp>
      <p:cxnSp>
        <p:nvCxnSpPr>
          <p:cNvPr id="14" name="Straight Connector 13"/>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extLst>
      <p:ext uri="{BB962C8B-B14F-4D97-AF65-F5344CB8AC3E}">
        <p14:creationId xmlns:p14="http://schemas.microsoft.com/office/powerpoint/2010/main" val="11168089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userDrawn="1">
          <p15:clr>
            <a:srgbClr val="FBAE40"/>
          </p15:clr>
        </p15:guide>
        <p15:guide id="8" pos="4044" userDrawn="1">
          <p15:clr>
            <a:srgbClr val="FBAE40"/>
          </p15:clr>
        </p15:guide>
        <p15:guide id="9" pos="2298" userDrawn="1">
          <p15:clr>
            <a:srgbClr val="FBAE40"/>
          </p15:clr>
        </p15:guide>
        <p15:guide id="10" pos="1890" userDrawn="1">
          <p15:clr>
            <a:srgbClr val="FBAE40"/>
          </p15:clr>
        </p15:guide>
        <p15:guide id="11" pos="5382" userDrawn="1">
          <p15:clr>
            <a:srgbClr val="FBAE40"/>
          </p15:clr>
        </p15:guide>
        <p15:guide id="12" pos="5790" userDrawn="1">
          <p15:clr>
            <a:srgbClr val="FBAE40"/>
          </p15:clr>
        </p15:guide>
        <p15:guide id="13" orient="horz" pos="111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Diagrams">
    <p:bg>
      <p:bgRef idx="1001">
        <a:schemeClr val="bg1"/>
      </p:bgRef>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Custom Diagrams</a:t>
            </a:r>
          </a:p>
        </p:txBody>
      </p:sp>
      <p:cxnSp>
        <p:nvCxnSpPr>
          <p:cNvPr id="7" name="Straight Connector 6"/>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Column Copy (Reversed)">
    <p:bg>
      <p:bgPr>
        <a:solidFill>
          <a:srgbClr val="5E746D"/>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One-Column Copy (Reversed)</a:t>
            </a:r>
          </a:p>
        </p:txBody>
      </p:sp>
      <p:sp>
        <p:nvSpPr>
          <p:cNvPr id="7" name="Content Placeholder 6"/>
          <p:cNvSpPr>
            <a:spLocks noGrp="1"/>
          </p:cNvSpPr>
          <p:nvPr>
            <p:ph sz="quarter" idx="10" hasCustomPrompt="1"/>
          </p:nvPr>
        </p:nvSpPr>
        <p:spPr>
          <a:xfrm>
            <a:off x="874713" y="1779397"/>
            <a:ext cx="7669212" cy="4535487"/>
          </a:xfrm>
          <a:prstGeom prst="rect">
            <a:avLst/>
          </a:prstGeom>
        </p:spPr>
        <p:txBody>
          <a:bodyPr lIns="0" tIns="0" rIns="0" bIns="0"/>
          <a:lstStyle>
            <a:lvl1pPr marL="0" indent="0">
              <a:lnSpc>
                <a:spcPct val="100000"/>
              </a:lnSpc>
              <a:spcBef>
                <a:spcPts val="400"/>
              </a:spcBef>
              <a:spcAft>
                <a:spcPts val="600"/>
              </a:spcAft>
              <a:buFontTx/>
              <a:buNone/>
              <a:defRPr sz="3200" b="1" i="0"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chemeClr val="bg1"/>
                </a:solidFill>
                <a:latin typeface="Arial" charset="0"/>
                <a:ea typeface="Arial" charset="0"/>
                <a:cs typeface="Arial" charset="0"/>
              </a:defRPr>
            </a:lvl2pPr>
            <a:lvl3pPr marL="0" indent="0">
              <a:lnSpc>
                <a:spcPct val="100000"/>
              </a:lnSpc>
              <a:spcBef>
                <a:spcPts val="400"/>
              </a:spcBef>
              <a:spcAft>
                <a:spcPts val="0"/>
              </a:spcAft>
              <a:buFontTx/>
              <a:buNone/>
              <a:defRPr sz="2400" b="1" spc="0" baseline="0">
                <a:solidFill>
                  <a:schemeClr val="bg1"/>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1200"/>
              </a:spcAft>
              <a:buClrTx/>
              <a:buSzTx/>
              <a:buFontTx/>
              <a:buNone/>
              <a:tabLst/>
              <a:defRPr sz="2100" spc="0" baseline="0">
                <a:solidFill>
                  <a:schemeClr val="bg1"/>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formatting for body copy. If no photo is used, body copy should extend across </a:t>
            </a:r>
            <a:r>
              <a:rPr lang="en-US" b="1" dirty="0"/>
              <a:t>three columns</a:t>
            </a:r>
            <a:r>
              <a:rPr lang="en-US" dirty="0"/>
              <a:t>. When a photo is used, the body copy should be scaled back to the </a:t>
            </a:r>
            <a:r>
              <a:rPr lang="en-US" b="1" dirty="0"/>
              <a:t>second column</a:t>
            </a:r>
            <a:r>
              <a:rPr lang="en-US" dirty="0"/>
              <a:t>. </a:t>
            </a:r>
          </a:p>
          <a:p>
            <a:pPr lvl="2">
              <a:spcBef>
                <a:spcPts val="600"/>
              </a:spcBef>
            </a:pPr>
            <a:r>
              <a:rPr lang="en-US" dirty="0"/>
              <a:t>Subhead 2</a:t>
            </a:r>
          </a:p>
          <a:p>
            <a:pPr lvl="3">
              <a:spcBef>
                <a:spcPts val="600"/>
              </a:spcBef>
              <a:spcAft>
                <a:spcPts val="600"/>
              </a:spcAft>
            </a:pPr>
            <a:r>
              <a:rPr lang="en-US" dirty="0"/>
              <a:t>A bulleted list or photo may replace regular body copy. Always ensure copy and lists stay within the outer guide margins.</a:t>
            </a:r>
          </a:p>
        </p:txBody>
      </p:sp>
      <p:cxnSp>
        <p:nvCxnSpPr>
          <p:cNvPr id="14" name="Straight Connector 13"/>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Column Copy &amp; List">
    <p:bg>
      <p:bgRef idx="1001">
        <a:schemeClr val="bg1"/>
      </p:bgRef>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One-Column Copy &amp; List</a:t>
            </a:r>
          </a:p>
        </p:txBody>
      </p:sp>
      <p:sp>
        <p:nvSpPr>
          <p:cNvPr id="6" name="Content Placeholder 6"/>
          <p:cNvSpPr>
            <a:spLocks noGrp="1"/>
          </p:cNvSpPr>
          <p:nvPr>
            <p:ph sz="quarter" idx="11" hasCustomPrompt="1"/>
          </p:nvPr>
        </p:nvSpPr>
        <p:spPr>
          <a:xfrm>
            <a:off x="874713" y="1779397"/>
            <a:ext cx="7669212" cy="4535487"/>
          </a:xfrm>
          <a:prstGeom prst="rect">
            <a:avLst/>
          </a:prstGeom>
        </p:spPr>
        <p:txBody>
          <a:bodyPr lIns="0" tIns="0" rIns="0" bIns="0"/>
          <a:lstStyle>
            <a:lvl1pPr marL="0" indent="0">
              <a:lnSpc>
                <a:spcPct val="100000"/>
              </a:lnSpc>
              <a:spcBef>
                <a:spcPts val="400"/>
              </a:spcBef>
              <a:spcAft>
                <a:spcPts val="600"/>
              </a:spcAft>
              <a:buFontTx/>
              <a:buNone/>
              <a:defRPr sz="3200" b="1" i="0"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baseline="0">
                <a:solidFill>
                  <a:srgbClr val="5E746D"/>
                </a:solidFill>
                <a:latin typeface="Arial" charset="0"/>
                <a:ea typeface="Arial" charset="0"/>
                <a:cs typeface="Arial" charset="0"/>
              </a:defRPr>
            </a:lvl3pPr>
            <a:lvl4pPr marL="342900" marR="0" indent="-342900" algn="l" defTabSz="914400" rtl="0" eaLnBrk="1" fontAlgn="auto" latinLnBrk="0" hangingPunct="1">
              <a:lnSpc>
                <a:spcPct val="100000"/>
              </a:lnSpc>
              <a:spcBef>
                <a:spcPts val="0"/>
              </a:spcBef>
              <a:spcAft>
                <a:spcPts val="600"/>
              </a:spcAft>
              <a:buClrTx/>
              <a:buSzTx/>
              <a:buFont typeface="Arial" charset="0"/>
              <a:buChar char="•"/>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formatting for body copy. If no photo is used, body copy should extend across </a:t>
            </a:r>
            <a:r>
              <a:rPr lang="en-US" b="1" dirty="0"/>
              <a:t>three columns</a:t>
            </a:r>
            <a:r>
              <a:rPr lang="en-US" dirty="0"/>
              <a:t>. When a photo is used, the body copy should be scaled back to the </a:t>
            </a:r>
            <a:r>
              <a:rPr lang="en-US" b="1" dirty="0"/>
              <a:t>second column</a:t>
            </a:r>
            <a:r>
              <a:rPr lang="en-US" dirty="0"/>
              <a:t>. </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cxnSp>
        <p:nvCxnSpPr>
          <p:cNvPr id="12" name="Straight Connector 11"/>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extLst>
      <p:ext uri="{BB962C8B-B14F-4D97-AF65-F5344CB8AC3E}">
        <p14:creationId xmlns:p14="http://schemas.microsoft.com/office/powerpoint/2010/main" val="5913410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Column Copy &amp; List (Reversed)">
    <p:bg>
      <p:bgPr>
        <a:solidFill>
          <a:srgbClr val="5E746D"/>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One-Column Copy &amp; List (Reversed)</a:t>
            </a:r>
          </a:p>
        </p:txBody>
      </p:sp>
      <p:sp>
        <p:nvSpPr>
          <p:cNvPr id="6" name="Content Placeholder 6"/>
          <p:cNvSpPr>
            <a:spLocks noGrp="1"/>
          </p:cNvSpPr>
          <p:nvPr>
            <p:ph sz="quarter" idx="11" hasCustomPrompt="1"/>
          </p:nvPr>
        </p:nvSpPr>
        <p:spPr>
          <a:xfrm>
            <a:off x="874713" y="1779397"/>
            <a:ext cx="7669212" cy="4535487"/>
          </a:xfrm>
          <a:prstGeom prst="rect">
            <a:avLst/>
          </a:prstGeom>
        </p:spPr>
        <p:txBody>
          <a:bodyPr lIns="0" tIns="0" rIns="0" bIns="0"/>
          <a:lstStyle>
            <a:lvl1pPr marL="0" indent="0">
              <a:lnSpc>
                <a:spcPct val="100000"/>
              </a:lnSpc>
              <a:spcBef>
                <a:spcPts val="400"/>
              </a:spcBef>
              <a:spcAft>
                <a:spcPts val="600"/>
              </a:spcAft>
              <a:buFontTx/>
              <a:buNone/>
              <a:defRPr sz="3200" b="1" i="0"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chemeClr val="bg1"/>
                </a:solidFill>
                <a:latin typeface="Arial" charset="0"/>
                <a:ea typeface="Arial" charset="0"/>
                <a:cs typeface="Arial" charset="0"/>
              </a:defRPr>
            </a:lvl2pPr>
            <a:lvl3pPr marL="0" indent="0">
              <a:lnSpc>
                <a:spcPct val="100000"/>
              </a:lnSpc>
              <a:spcBef>
                <a:spcPts val="400"/>
              </a:spcBef>
              <a:spcAft>
                <a:spcPts val="0"/>
              </a:spcAft>
              <a:buFontTx/>
              <a:buNone/>
              <a:defRPr sz="2400" b="1" spc="0" baseline="0">
                <a:solidFill>
                  <a:schemeClr val="bg1"/>
                </a:solidFill>
                <a:latin typeface="Arial" charset="0"/>
                <a:ea typeface="Arial" charset="0"/>
                <a:cs typeface="Arial" charset="0"/>
              </a:defRPr>
            </a:lvl3pPr>
            <a:lvl4pPr marL="342900" marR="0" indent="-342900" algn="l" defTabSz="914400" rtl="0" eaLnBrk="1" fontAlgn="auto" latinLnBrk="0" hangingPunct="1">
              <a:lnSpc>
                <a:spcPct val="100000"/>
              </a:lnSpc>
              <a:spcBef>
                <a:spcPts val="0"/>
              </a:spcBef>
              <a:spcAft>
                <a:spcPts val="600"/>
              </a:spcAft>
              <a:buClrTx/>
              <a:buSzTx/>
              <a:buFont typeface="Arial" charset="0"/>
              <a:buChar char="•"/>
              <a:tabLst/>
              <a:defRPr sz="2100" spc="0" baseline="0">
                <a:solidFill>
                  <a:schemeClr val="bg1"/>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formatting for body copy. If no photo is used, body copy should extend across </a:t>
            </a:r>
            <a:r>
              <a:rPr lang="en-US" b="1" dirty="0"/>
              <a:t>three columns</a:t>
            </a:r>
            <a:r>
              <a:rPr lang="en-US" dirty="0"/>
              <a:t>. When a photo is used, the body copy should be scaled back to the </a:t>
            </a:r>
            <a:r>
              <a:rPr lang="en-US" b="1" dirty="0"/>
              <a:t>second column</a:t>
            </a:r>
            <a:r>
              <a:rPr lang="en-US" dirty="0"/>
              <a:t>. </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marR="0" lvl="3" indent="-342900" algn="l" defTabSz="914400" rtl="0" eaLnBrk="1" fontAlgn="auto" latinLnBrk="0" hangingPunct="1">
              <a:lnSpc>
                <a:spcPct val="100000"/>
              </a:lnSpc>
              <a:spcBef>
                <a:spcPts val="0"/>
              </a:spcBef>
              <a:spcAft>
                <a:spcPts val="600"/>
              </a:spcAft>
              <a:buClrTx/>
              <a:buSzTx/>
              <a:buFont typeface="Arial" charset="0"/>
              <a:buChar char="•"/>
              <a:tabLst/>
              <a:defRPr/>
            </a:pPr>
            <a:r>
              <a:rPr lang="en-US" dirty="0"/>
              <a:t>Ensure copy and lists stay within the outer guide margins.</a:t>
            </a:r>
          </a:p>
        </p:txBody>
      </p:sp>
      <p:cxnSp>
        <p:nvCxnSpPr>
          <p:cNvPr id="12" name="Straight Connector 11"/>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Copy &amp; List">
    <p:bg>
      <p:bgRef idx="1001">
        <a:schemeClr val="bg1"/>
      </p:bgRef>
    </p:bg>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874713" y="1773238"/>
            <a:ext cx="10442575" cy="4535487"/>
          </a:xfrm>
          <a:prstGeom prst="rect">
            <a:avLst/>
          </a:prstGeom>
        </p:spPr>
        <p:txBody>
          <a:bodyPr lIns="0" tIns="0" rIns="0" bIns="0" numCol="2" spcCol="72000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12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Body copy may be broken up into </a:t>
            </a:r>
            <a:r>
              <a:rPr lang="en-US" b="1" dirty="0"/>
              <a:t>two columns</a:t>
            </a:r>
            <a:r>
              <a:rPr lang="en-US" dirty="0"/>
              <a:t> (spreading across all four columns). This format works best with large bodies of copy, or multiple lists.</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lvl="3" indent="-342900">
              <a:spcAft>
                <a:spcPts val="600"/>
              </a:spcAft>
              <a:buFont typeface="Arial" charset="0"/>
              <a:buChar char="•"/>
            </a:pPr>
            <a:r>
              <a:rPr lang="en-US" dirty="0"/>
              <a:t>Ensure copy and lists stay within the outer guide margins.</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lvl="3" indent="-342900">
              <a:spcAft>
                <a:spcPts val="600"/>
              </a:spcAft>
              <a:buFont typeface="Arial" charset="0"/>
              <a:buChar char="•"/>
            </a:pPr>
            <a:r>
              <a:rPr lang="en-US" dirty="0"/>
              <a:t>Ensure copy and lists stay within the outer guide margins.</a:t>
            </a:r>
          </a:p>
        </p:txBody>
      </p:sp>
      <p:sp>
        <p:nvSpPr>
          <p:cNvPr id="5"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Two-Column Copy &amp; List</a:t>
            </a:r>
          </a:p>
        </p:txBody>
      </p:sp>
      <p:cxnSp>
        <p:nvCxnSpPr>
          <p:cNvPr id="6" name="Straight Connector 5"/>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extLst>
      <p:ext uri="{BB962C8B-B14F-4D97-AF65-F5344CB8AC3E}">
        <p14:creationId xmlns:p14="http://schemas.microsoft.com/office/powerpoint/2010/main" val="38370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Column Copy &amp; List (Reversed)">
    <p:bg>
      <p:bgPr>
        <a:solidFill>
          <a:srgbClr val="5E746D"/>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874713" y="1773238"/>
            <a:ext cx="10442575" cy="4535487"/>
          </a:xfrm>
          <a:prstGeom prst="rect">
            <a:avLst/>
          </a:prstGeom>
        </p:spPr>
        <p:txBody>
          <a:bodyPr lIns="0" tIns="0" rIns="0" bIns="0" numCol="2" spcCol="72000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chemeClr val="bg1"/>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chemeClr val="bg1"/>
                </a:solidFill>
                <a:latin typeface="Arial" charset="0"/>
                <a:ea typeface="Arial" charset="0"/>
                <a:cs typeface="Arial" charset="0"/>
              </a:defRPr>
            </a:lvl3pPr>
            <a:lvl4pPr marL="0" marR="0" indent="0" algn="l" defTabSz="914400" rtl="0" eaLnBrk="1" fontAlgn="auto" latinLnBrk="0" hangingPunct="1">
              <a:lnSpc>
                <a:spcPct val="100000"/>
              </a:lnSpc>
              <a:spcBef>
                <a:spcPts val="0"/>
              </a:spcBef>
              <a:spcAft>
                <a:spcPts val="1200"/>
              </a:spcAft>
              <a:buClrTx/>
              <a:buSzTx/>
              <a:buFontTx/>
              <a:buNone/>
              <a:tabLst/>
              <a:defRPr sz="2100" spc="0" baseline="0">
                <a:solidFill>
                  <a:schemeClr val="bg1"/>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Body copy may be broken up into </a:t>
            </a:r>
            <a:r>
              <a:rPr lang="en-US" b="1" dirty="0"/>
              <a:t>two columns</a:t>
            </a:r>
            <a:r>
              <a:rPr lang="en-US" dirty="0"/>
              <a:t> (spreading across all four columns). This format works best with large bodies of copy, or multiple lists.</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lvl="3" indent="-342900">
              <a:spcAft>
                <a:spcPts val="600"/>
              </a:spcAft>
              <a:buFont typeface="Arial" charset="0"/>
              <a:buChar char="•"/>
            </a:pPr>
            <a:r>
              <a:rPr lang="en-US" dirty="0"/>
              <a:t>Ensure copy and lists stay within the outer guide margins.</a:t>
            </a:r>
          </a:p>
          <a:p>
            <a:pPr lvl="2">
              <a:spcBef>
                <a:spcPts val="600"/>
              </a:spcBef>
            </a:pPr>
            <a:r>
              <a:rPr lang="en-US" dirty="0"/>
              <a:t>Subhead 2</a:t>
            </a:r>
          </a:p>
          <a:p>
            <a:pPr lvl="3">
              <a:spcBef>
                <a:spcPts val="600"/>
              </a:spcBef>
              <a:spcAft>
                <a:spcPts val="600"/>
              </a:spcAft>
            </a:pPr>
            <a:r>
              <a:rPr lang="en-US" dirty="0"/>
              <a:t>Use this style before lists.</a:t>
            </a:r>
          </a:p>
          <a:p>
            <a:pPr marL="342900" lvl="3" indent="-342900">
              <a:spcAft>
                <a:spcPts val="600"/>
              </a:spcAft>
              <a:buFont typeface="Arial" charset="0"/>
              <a:buChar char="•"/>
            </a:pPr>
            <a:r>
              <a:rPr lang="en-US" dirty="0"/>
              <a:t>A bulleted list or photo may replace regular body copy. </a:t>
            </a:r>
          </a:p>
          <a:p>
            <a:pPr marL="342900" lvl="3" indent="-342900">
              <a:spcAft>
                <a:spcPts val="600"/>
              </a:spcAft>
              <a:buFont typeface="Arial" charset="0"/>
              <a:buChar char="•"/>
            </a:pPr>
            <a:r>
              <a:rPr lang="en-US" dirty="0"/>
              <a:t>Ensure copy and lists stay within the outer guide margins.</a:t>
            </a:r>
          </a:p>
        </p:txBody>
      </p:sp>
      <p:sp>
        <p:nvSpPr>
          <p:cNvPr id="5"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chemeClr val="bg1"/>
                </a:solidFill>
                <a:latin typeface="Arial" charset="0"/>
                <a:ea typeface="Arial" charset="0"/>
                <a:cs typeface="Arial" charset="0"/>
              </a:defRPr>
            </a:lvl1pPr>
          </a:lstStyle>
          <a:p>
            <a:r>
              <a:rPr lang="en-US" dirty="0"/>
              <a:t>Two-Column Copy &amp; List (Reversed)</a:t>
            </a:r>
          </a:p>
        </p:txBody>
      </p:sp>
      <p:cxnSp>
        <p:nvCxnSpPr>
          <p:cNvPr id="6" name="Straight Connector 5"/>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408" y="6113727"/>
            <a:ext cx="2539822" cy="48256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7129">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2" pos="5790">
          <p15:clr>
            <a:srgbClr val="FBAE40"/>
          </p15:clr>
        </p15:guide>
        <p15:guide id="13" orient="horz" pos="111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amp; Image">
    <p:bg>
      <p:bgRef idx="1001">
        <a:schemeClr val="bg1"/>
      </p:bgRef>
    </p:bg>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874713" y="1773238"/>
            <a:ext cx="4897437" cy="4535487"/>
          </a:xfrm>
          <a:prstGeom prst="rect">
            <a:avLst/>
          </a:prstGeom>
        </p:spPr>
        <p:txBody>
          <a:bodyPr lIns="0" tIns="0" rIns="0" bIns="0"/>
          <a:lstStyle>
            <a:lvl1pPr marL="0" indent="0">
              <a:lnSpc>
                <a:spcPct val="100000"/>
              </a:lnSpc>
              <a:spcBef>
                <a:spcPts val="400"/>
              </a:spcBef>
              <a:spcAft>
                <a:spcPts val="600"/>
              </a:spcAft>
              <a:buFontTx/>
              <a:buNone/>
              <a:defRPr sz="3200" b="1" spc="0">
                <a:solidFill>
                  <a:srgbClr val="94C500"/>
                </a:solidFill>
                <a:latin typeface="Courier" charset="0"/>
                <a:ea typeface="Courier" charset="0"/>
                <a:cs typeface="Courier" charset="0"/>
              </a:defRPr>
            </a:lvl1pPr>
            <a:lvl2pPr marL="0" indent="0">
              <a:lnSpc>
                <a:spcPct val="100000"/>
              </a:lnSpc>
              <a:spcBef>
                <a:spcPts val="0"/>
              </a:spcBef>
              <a:spcAft>
                <a:spcPts val="1200"/>
              </a:spcAft>
              <a:buFontTx/>
              <a:buNone/>
              <a:defRPr sz="2100" spc="0">
                <a:solidFill>
                  <a:srgbClr val="1B4F45"/>
                </a:solidFill>
                <a:latin typeface="Arial" charset="0"/>
                <a:ea typeface="Arial" charset="0"/>
                <a:cs typeface="Arial" charset="0"/>
              </a:defRPr>
            </a:lvl2pPr>
            <a:lvl3pPr marL="0" indent="0">
              <a:lnSpc>
                <a:spcPct val="100000"/>
              </a:lnSpc>
              <a:spcBef>
                <a:spcPts val="400"/>
              </a:spcBef>
              <a:spcAft>
                <a:spcPts val="0"/>
              </a:spcAft>
              <a:buFontTx/>
              <a:buNone/>
              <a:defRPr sz="2400" b="1" spc="0">
                <a:solidFill>
                  <a:srgbClr val="5E746D"/>
                </a:solidFill>
                <a:latin typeface="Arial" charset="0"/>
                <a:ea typeface="Arial" charset="0"/>
                <a:cs typeface="Arial" charset="0"/>
              </a:defRPr>
            </a:lvl3pPr>
            <a:lvl4pPr marL="0" marR="0" indent="0" algn="l" defTabSz="914400" rtl="0" eaLnBrk="1" fontAlgn="auto" latinLnBrk="0" hangingPunct="1">
              <a:lnSpc>
                <a:spcPct val="100000"/>
              </a:lnSpc>
              <a:spcBef>
                <a:spcPts val="600"/>
              </a:spcBef>
              <a:spcAft>
                <a:spcPts val="600"/>
              </a:spcAft>
              <a:buClrTx/>
              <a:buSzTx/>
              <a:buFontTx/>
              <a:buNone/>
              <a:tabLst/>
              <a:defRPr sz="2100" spc="0" baseline="0">
                <a:solidFill>
                  <a:srgbClr val="1B4F45"/>
                </a:solidFill>
                <a:latin typeface="Arial" charset="0"/>
                <a:ea typeface="Arial" charset="0"/>
                <a:cs typeface="Arial" charset="0"/>
              </a:defRPr>
            </a:lvl4pPr>
            <a:lvl5pPr marL="1828800" indent="0">
              <a:buFontTx/>
              <a:buNone/>
              <a:defRPr/>
            </a:lvl5pPr>
          </a:lstStyle>
          <a:p>
            <a:pPr lvl="0">
              <a:spcBef>
                <a:spcPts val="600"/>
              </a:spcBef>
              <a:spcAft>
                <a:spcPts val="0"/>
              </a:spcAft>
            </a:pPr>
            <a:r>
              <a:rPr lang="en-US" dirty="0"/>
              <a:t>Subhead 1</a:t>
            </a:r>
          </a:p>
          <a:p>
            <a:pPr lvl="1">
              <a:spcBef>
                <a:spcPts val="600"/>
              </a:spcBef>
              <a:spcAft>
                <a:spcPts val="600"/>
              </a:spcAft>
            </a:pPr>
            <a:r>
              <a:rPr lang="en-US" dirty="0"/>
              <a:t>This slide represents the use of body copy and photos. When imagery is used, the body copy and image should each stay within </a:t>
            </a:r>
            <a:r>
              <a:rPr lang="en-US" b="1" dirty="0"/>
              <a:t>two columns</a:t>
            </a:r>
            <a:r>
              <a:rPr lang="en-US" dirty="0"/>
              <a:t>. </a:t>
            </a:r>
          </a:p>
          <a:p>
            <a:pPr lvl="2">
              <a:spcBef>
                <a:spcPts val="600"/>
              </a:spcBef>
            </a:pPr>
            <a:r>
              <a:rPr lang="en-US" dirty="0"/>
              <a:t>Subhead 2</a:t>
            </a:r>
          </a:p>
          <a:p>
            <a:pPr marL="0" marR="0" lvl="3" indent="0" algn="l" defTabSz="914400" rtl="0" eaLnBrk="1" fontAlgn="auto" latinLnBrk="0" hangingPunct="1">
              <a:lnSpc>
                <a:spcPct val="100000"/>
              </a:lnSpc>
              <a:spcBef>
                <a:spcPts val="600"/>
              </a:spcBef>
              <a:spcAft>
                <a:spcPts val="600"/>
              </a:spcAft>
              <a:buClrTx/>
              <a:buSzTx/>
              <a:buFontTx/>
              <a:buNone/>
              <a:tabLst/>
              <a:defRPr/>
            </a:pPr>
            <a:r>
              <a:rPr lang="en-US" dirty="0"/>
              <a:t>A bulleted list or photo may replace regular body copy. Always ensure copy and lists stay within the outer guide margins.</a:t>
            </a:r>
          </a:p>
        </p:txBody>
      </p:sp>
      <p:sp>
        <p:nvSpPr>
          <p:cNvPr id="6" name="Title 10"/>
          <p:cNvSpPr>
            <a:spLocks noGrp="1"/>
          </p:cNvSpPr>
          <p:nvPr>
            <p:ph type="title" hasCustomPrompt="1"/>
          </p:nvPr>
        </p:nvSpPr>
        <p:spPr>
          <a:xfrm>
            <a:off x="874713" y="549276"/>
            <a:ext cx="10442575" cy="640896"/>
          </a:xfrm>
          <a:prstGeom prst="rect">
            <a:avLst/>
          </a:prstGeom>
        </p:spPr>
        <p:txBody>
          <a:bodyPr lIns="0" tIns="0" rIns="0" bIns="0" anchor="t" anchorCtr="0"/>
          <a:lstStyle>
            <a:lvl1pPr>
              <a:defRPr sz="4500" b="1" baseline="0">
                <a:solidFill>
                  <a:srgbClr val="5E746D"/>
                </a:solidFill>
                <a:latin typeface="Arial" charset="0"/>
                <a:ea typeface="Arial" charset="0"/>
                <a:cs typeface="Arial" charset="0"/>
              </a:defRPr>
            </a:lvl1pPr>
          </a:lstStyle>
          <a:p>
            <a:r>
              <a:rPr lang="en-US" dirty="0"/>
              <a:t>Copy &amp; Image</a:t>
            </a:r>
          </a:p>
        </p:txBody>
      </p:sp>
      <p:cxnSp>
        <p:nvCxnSpPr>
          <p:cNvPr id="10" name="Straight Connector 9"/>
          <p:cNvCxnSpPr/>
          <p:nvPr userDrawn="1"/>
        </p:nvCxnSpPr>
        <p:spPr>
          <a:xfrm>
            <a:off x="874713" y="1484784"/>
            <a:ext cx="7669212" cy="0"/>
          </a:xfrm>
          <a:prstGeom prst="line">
            <a:avLst/>
          </a:prstGeom>
          <a:ln w="28575">
            <a:solidFill>
              <a:srgbClr val="FF8014"/>
            </a:solidFill>
          </a:ln>
        </p:spPr>
        <p:style>
          <a:lnRef idx="2">
            <a:schemeClr val="dk1"/>
          </a:lnRef>
          <a:fillRef idx="0">
            <a:schemeClr val="dk1"/>
          </a:fillRef>
          <a:effectRef idx="1">
            <a:schemeClr val="dk1"/>
          </a:effectRef>
          <a:fontRef idx="minor">
            <a:schemeClr val="tx1"/>
          </a:fontRef>
        </p:style>
      </p:cxnSp>
      <p:sp>
        <p:nvSpPr>
          <p:cNvPr id="13" name="Picture Placeholder 3"/>
          <p:cNvSpPr>
            <a:spLocks noGrp="1"/>
          </p:cNvSpPr>
          <p:nvPr>
            <p:ph type="pic" sz="quarter" idx="13" hasCustomPrompt="1"/>
          </p:nvPr>
        </p:nvSpPr>
        <p:spPr>
          <a:xfrm>
            <a:off x="6419850" y="1773238"/>
            <a:ext cx="5772150" cy="5084762"/>
          </a:xfrm>
          <a:prstGeom prst="rect">
            <a:avLst/>
          </a:prstGeom>
          <a:solidFill>
            <a:srgbClr val="1B4F45">
              <a:alpha val="40000"/>
            </a:srgbClr>
          </a:solidFill>
        </p:spPr>
        <p:txBody>
          <a:bodyPr anchor="ctr" anchorCtr="1"/>
          <a:lstStyle>
            <a:lvl1pPr marL="0" indent="0" algn="ctr">
              <a:buFontTx/>
              <a:buNone/>
              <a:defRPr sz="1800" baseline="0">
                <a:solidFill>
                  <a:schemeClr val="bg1"/>
                </a:solidFill>
                <a:latin typeface="Arial" charset="0"/>
                <a:ea typeface="Arial" charset="0"/>
                <a:cs typeface="Arial" charset="0"/>
              </a:defRPr>
            </a:lvl1pPr>
          </a:lstStyle>
          <a:p>
            <a:pPr algn="ctr"/>
            <a:r>
              <a:rPr lang="en-US" i="1" dirty="0">
                <a:solidFill>
                  <a:schemeClr val="bg1"/>
                </a:solidFill>
                <a:latin typeface="Arial" charset="0"/>
                <a:ea typeface="Arial" charset="0"/>
                <a:cs typeface="Arial" charset="0"/>
              </a:rPr>
              <a:t>IMAGE(S)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Images should span </a:t>
            </a:r>
            <a:br>
              <a:rPr lang="en-US" i="1" dirty="0">
                <a:solidFill>
                  <a:schemeClr val="bg1"/>
                </a:solidFill>
                <a:latin typeface="Arial" charset="0"/>
                <a:ea typeface="Arial" charset="0"/>
                <a:cs typeface="Arial" charset="0"/>
              </a:rPr>
            </a:br>
            <a:r>
              <a:rPr lang="en-US" i="1" dirty="0">
                <a:solidFill>
                  <a:schemeClr val="bg1"/>
                </a:solidFill>
                <a:latin typeface="Arial" charset="0"/>
                <a:ea typeface="Arial" charset="0"/>
                <a:cs typeface="Arial" charset="0"/>
              </a:rPr>
              <a:t>at least two columns.</a:t>
            </a:r>
          </a:p>
        </p:txBody>
      </p:sp>
    </p:spTree>
    <p:extLst>
      <p:ext uri="{BB962C8B-B14F-4D97-AF65-F5344CB8AC3E}">
        <p14:creationId xmlns:p14="http://schemas.microsoft.com/office/powerpoint/2010/main" val="20772176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4" pos="551">
          <p15:clr>
            <a:srgbClr val="FBAE40"/>
          </p15:clr>
        </p15:guide>
        <p15:guide id="5" orient="horz" pos="3974">
          <p15:clr>
            <a:srgbClr val="FBAE40"/>
          </p15:clr>
        </p15:guide>
        <p15:guide id="6" orient="horz" pos="346">
          <p15:clr>
            <a:srgbClr val="FBAE40"/>
          </p15:clr>
        </p15:guide>
        <p15:guide id="7" pos="3636">
          <p15:clr>
            <a:srgbClr val="FBAE40"/>
          </p15:clr>
        </p15:guide>
        <p15:guide id="8" pos="4044">
          <p15:clr>
            <a:srgbClr val="FBAE40"/>
          </p15:clr>
        </p15:guide>
        <p15:guide id="9" pos="2298">
          <p15:clr>
            <a:srgbClr val="FBAE40"/>
          </p15:clr>
        </p15:guide>
        <p15:guide id="10" pos="1890">
          <p15:clr>
            <a:srgbClr val="FBAE40"/>
          </p15:clr>
        </p15:guide>
        <p15:guide id="11" pos="5382">
          <p15:clr>
            <a:srgbClr val="FBAE40"/>
          </p15:clr>
        </p15:guide>
        <p15:guide id="13" orient="horz" pos="111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756487"/>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60" r:id="rId3"/>
    <p:sldLayoutId id="2147483680" r:id="rId4"/>
    <p:sldLayoutId id="2147483661" r:id="rId5"/>
    <p:sldLayoutId id="2147483681" r:id="rId6"/>
    <p:sldLayoutId id="2147483664" r:id="rId7"/>
    <p:sldLayoutId id="2147483683" r:id="rId8"/>
    <p:sldLayoutId id="2147483662" r:id="rId9"/>
    <p:sldLayoutId id="2147483682" r:id="rId10"/>
    <p:sldLayoutId id="2147483674" r:id="rId11"/>
    <p:sldLayoutId id="2147483684" r:id="rId12"/>
    <p:sldLayoutId id="2147483676" r:id="rId13"/>
    <p:sldLayoutId id="2147483685" r:id="rId14"/>
    <p:sldLayoutId id="2147483677" r:id="rId15"/>
    <p:sldLayoutId id="2147483686" r:id="rId16"/>
    <p:sldLayoutId id="2147483675" r:id="rId17"/>
    <p:sldLayoutId id="2147483687" r:id="rId18"/>
    <p:sldLayoutId id="2147483665" r:id="rId19"/>
    <p:sldLayoutId id="2147483667" r:id="rId20"/>
    <p:sldLayoutId id="2147483668" r:id="rId21"/>
    <p:sldLayoutId id="2147483670" r:id="rId22"/>
    <p:sldLayoutId id="2147483671" r:id="rId23"/>
    <p:sldLayoutId id="2147483672" r:id="rId24"/>
    <p:sldLayoutId id="2147483673" r:id="rId25"/>
    <p:sldLayoutId id="2147483678" r:id="rId26"/>
    <p:sldLayoutId id="2147483679" r:id="rId27"/>
    <p:sldLayoutId id="2147483690" r:id="rId28"/>
    <p:sldLayoutId id="2147483688" r:id="rId29"/>
    <p:sldLayoutId id="214748368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bllIMYu0GzA"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hyperlink" Target="https://albertapulse.com/eating-pulses/resour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hyperlink" Target="https://www.youtube.com/watch?v=CkOTshjgO4w&amp;t=79s" TargetMode="External"/><Relationship Id="rId11" Type="http://schemas.openxmlformats.org/officeDocument/2006/relationships/image" Target="../media/image41.jpg"/><Relationship Id="rId5" Type="http://schemas.openxmlformats.org/officeDocument/2006/relationships/image" Target="../media/image36.JPG"/><Relationship Id="rId10" Type="http://schemas.openxmlformats.org/officeDocument/2006/relationships/image" Target="../media/image40.jpg"/><Relationship Id="rId4" Type="http://schemas.openxmlformats.org/officeDocument/2006/relationships/image" Target="../media/image35.png"/><Relationship Id="rId9"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albertapulse.com/eating-pulses/resource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albertapulse.com/eating-pulses/resources/"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47.png"/><Relationship Id="rId5" Type="http://schemas.openxmlformats.org/officeDocument/2006/relationships/diagramQuickStyle" Target="../diagrams/quickStyle1.xml"/><Relationship Id="rId10" Type="http://schemas.openxmlformats.org/officeDocument/2006/relationships/image" Target="../media/image46.png"/><Relationship Id="rId4" Type="http://schemas.openxmlformats.org/officeDocument/2006/relationships/diagramLayout" Target="../diagrams/layout1.xm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a:t>
            </a:r>
          </a:p>
        </p:txBody>
      </p:sp>
      <p:sp>
        <p:nvSpPr>
          <p:cNvPr id="3" name="Text Placeholder 2"/>
          <p:cNvSpPr>
            <a:spLocks noGrp="1"/>
          </p:cNvSpPr>
          <p:nvPr>
            <p:ph type="body" sz="quarter" idx="10"/>
          </p:nvPr>
        </p:nvSpPr>
        <p:spPr/>
        <p:txBody>
          <a:bodyPr/>
          <a:lstStyle/>
          <a:p>
            <a:r>
              <a:rPr lang="en-US" b="1" dirty="0"/>
              <a:t>From Farm to Table</a:t>
            </a:r>
          </a:p>
        </p:txBody>
      </p:sp>
    </p:spTree>
    <p:extLst>
      <p:ext uri="{BB962C8B-B14F-4D97-AF65-F5344CB8AC3E}">
        <p14:creationId xmlns:p14="http://schemas.microsoft.com/office/powerpoint/2010/main" val="126846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in Alberta</a:t>
            </a:r>
          </a:p>
        </p:txBody>
      </p:sp>
      <p:sp>
        <p:nvSpPr>
          <p:cNvPr id="3" name="Content Placeholder 2"/>
          <p:cNvSpPr>
            <a:spLocks noGrp="1"/>
          </p:cNvSpPr>
          <p:nvPr>
            <p:ph sz="quarter" idx="11"/>
          </p:nvPr>
        </p:nvSpPr>
        <p:spPr>
          <a:xfrm>
            <a:off x="874713" y="1779397"/>
            <a:ext cx="7471845" cy="4535487"/>
          </a:xfrm>
        </p:spPr>
        <p:txBody>
          <a:bodyPr/>
          <a:lstStyle/>
          <a:p>
            <a:pPr lvl="2">
              <a:spcBef>
                <a:spcPts val="600"/>
              </a:spcBef>
            </a:pPr>
            <a:r>
              <a:rPr lang="en-CA" dirty="0"/>
              <a:t>CHICKPEAS </a:t>
            </a:r>
          </a:p>
          <a:p>
            <a:pPr marL="342900" lvl="2" indent="-342900">
              <a:spcBef>
                <a:spcPts val="600"/>
              </a:spcBef>
              <a:buFont typeface="Arial" panose="020B0604020202020204" pitchFamily="34" charset="0"/>
              <a:buChar char="•"/>
            </a:pPr>
            <a:r>
              <a:rPr lang="en-CA" sz="2100" b="0" dirty="0"/>
              <a:t>Grown in Zones 1 &amp; 2</a:t>
            </a:r>
          </a:p>
          <a:p>
            <a:pPr marL="342900" lvl="2" indent="-342900">
              <a:spcBef>
                <a:spcPts val="600"/>
              </a:spcBef>
              <a:buFont typeface="Arial" panose="020B0604020202020204" pitchFamily="34" charset="0"/>
              <a:buChar char="•"/>
            </a:pPr>
            <a:r>
              <a:rPr lang="en-CA" sz="2100" b="0" dirty="0"/>
              <a:t>Smallest pulse crop in Alberta</a:t>
            </a:r>
          </a:p>
          <a:p>
            <a:pPr marL="342900" lvl="2" indent="-342900">
              <a:spcBef>
                <a:spcPts val="600"/>
              </a:spcBef>
              <a:buFont typeface="Arial" panose="020B0604020202020204" pitchFamily="34" charset="0"/>
              <a:buChar char="•"/>
            </a:pPr>
            <a:r>
              <a:rPr lang="en-CA" sz="2100" b="0" dirty="0"/>
              <a:t>Includes Kabuli chickpeas</a:t>
            </a:r>
          </a:p>
          <a:p>
            <a:pPr marL="342900" lvl="2" indent="-342900">
              <a:spcBef>
                <a:spcPts val="600"/>
              </a:spcBef>
              <a:buFont typeface="Arial" panose="020B0604020202020204" pitchFamily="34" charset="0"/>
              <a:buChar char="•"/>
            </a:pPr>
            <a:r>
              <a:rPr lang="en-CA" sz="2100" b="0" dirty="0"/>
              <a:t>In 2023 – 43,300 acres were harvested which produced 18,400 tonnes</a:t>
            </a:r>
          </a:p>
        </p:txBody>
      </p:sp>
      <p:pic>
        <p:nvPicPr>
          <p:cNvPr id="9" name="Picture 8">
            <a:extLst>
              <a:ext uri="{FF2B5EF4-FFF2-40B4-BE49-F238E27FC236}">
                <a16:creationId xmlns:a16="http://schemas.microsoft.com/office/drawing/2014/main" id="{FBB11C66-D996-489C-9A7F-ABFCAAD5E9BD}"/>
              </a:ext>
            </a:extLst>
          </p:cNvPr>
          <p:cNvPicPr>
            <a:picLocks noChangeAspect="1"/>
          </p:cNvPicPr>
          <p:nvPr/>
        </p:nvPicPr>
        <p:blipFill>
          <a:blip r:embed="rId3"/>
          <a:stretch>
            <a:fillRect/>
          </a:stretch>
        </p:blipFill>
        <p:spPr>
          <a:xfrm>
            <a:off x="9937617" y="4574355"/>
            <a:ext cx="1638320" cy="1403604"/>
          </a:xfrm>
          <a:prstGeom prst="rect">
            <a:avLst/>
          </a:prstGeom>
        </p:spPr>
      </p:pic>
      <p:pic>
        <p:nvPicPr>
          <p:cNvPr id="4" name="Picture 3">
            <a:extLst>
              <a:ext uri="{FF2B5EF4-FFF2-40B4-BE49-F238E27FC236}">
                <a16:creationId xmlns:a16="http://schemas.microsoft.com/office/drawing/2014/main" id="{F2FEB694-57ED-41DB-995E-9FFCCBD94D76}"/>
              </a:ext>
            </a:extLst>
          </p:cNvPr>
          <p:cNvPicPr>
            <a:picLocks noChangeAspect="1"/>
          </p:cNvPicPr>
          <p:nvPr/>
        </p:nvPicPr>
        <p:blipFill rotWithShape="1">
          <a:blip r:embed="rId4"/>
          <a:srcRect r="38692"/>
          <a:stretch/>
        </p:blipFill>
        <p:spPr>
          <a:xfrm>
            <a:off x="9473564" y="869724"/>
            <a:ext cx="2102373" cy="3467705"/>
          </a:xfrm>
          <a:prstGeom prst="rect">
            <a:avLst/>
          </a:prstGeom>
        </p:spPr>
      </p:pic>
      <p:pic>
        <p:nvPicPr>
          <p:cNvPr id="10" name="Picture 9">
            <a:extLst>
              <a:ext uri="{FF2B5EF4-FFF2-40B4-BE49-F238E27FC236}">
                <a16:creationId xmlns:a16="http://schemas.microsoft.com/office/drawing/2014/main" id="{391AF509-85EE-4292-9E40-3523C1545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928" y="4596886"/>
            <a:ext cx="1358542" cy="1358542"/>
          </a:xfrm>
          <a:prstGeom prst="rect">
            <a:avLst/>
          </a:prstGeom>
        </p:spPr>
      </p:pic>
      <p:pic>
        <p:nvPicPr>
          <p:cNvPr id="8" name="Picture 7">
            <a:extLst>
              <a:ext uri="{FF2B5EF4-FFF2-40B4-BE49-F238E27FC236}">
                <a16:creationId xmlns:a16="http://schemas.microsoft.com/office/drawing/2014/main" id="{09EDB810-1566-4868-B0B1-73DA2A8BDD00}"/>
              </a:ext>
            </a:extLst>
          </p:cNvPr>
          <p:cNvPicPr>
            <a:picLocks noChangeAspect="1"/>
          </p:cNvPicPr>
          <p:nvPr/>
        </p:nvPicPr>
        <p:blipFill>
          <a:blip r:embed="rId6"/>
          <a:stretch>
            <a:fillRect/>
          </a:stretch>
        </p:blipFill>
        <p:spPr>
          <a:xfrm>
            <a:off x="4610635" y="3908706"/>
            <a:ext cx="3662744" cy="2426970"/>
          </a:xfrm>
          <a:prstGeom prst="rect">
            <a:avLst/>
          </a:prstGeom>
        </p:spPr>
      </p:pic>
      <p:sp>
        <p:nvSpPr>
          <p:cNvPr id="11" name="TextBox 10">
            <a:extLst>
              <a:ext uri="{FF2B5EF4-FFF2-40B4-BE49-F238E27FC236}">
                <a16:creationId xmlns:a16="http://schemas.microsoft.com/office/drawing/2014/main" id="{EA9B1949-BC62-47C1-A598-FBA05DC315C8}"/>
              </a:ext>
            </a:extLst>
          </p:cNvPr>
          <p:cNvSpPr txBox="1"/>
          <p:nvPr/>
        </p:nvSpPr>
        <p:spPr>
          <a:xfrm>
            <a:off x="2933768" y="5955428"/>
            <a:ext cx="1437702" cy="276999"/>
          </a:xfrm>
          <a:prstGeom prst="rect">
            <a:avLst/>
          </a:prstGeom>
          <a:noFill/>
        </p:spPr>
        <p:txBody>
          <a:bodyPr wrap="square" rtlCol="0">
            <a:spAutoFit/>
          </a:bodyPr>
          <a:lstStyle/>
          <a:p>
            <a:pPr algn="ctr"/>
            <a:r>
              <a:rPr lang="en-CA" sz="1200" dirty="0">
                <a:solidFill>
                  <a:srgbClr val="323E48"/>
                </a:solidFill>
                <a:latin typeface="Arial" panose="020B0604020202020204" pitchFamily="34" charset="0"/>
                <a:cs typeface="Arial" panose="020B0604020202020204" pitchFamily="34" charset="0"/>
              </a:rPr>
              <a:t>Kabuli Chickpeas</a:t>
            </a:r>
            <a:endParaRPr lang="en-US" sz="1200" dirty="0">
              <a:solidFill>
                <a:srgbClr val="323E48"/>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03014AE-EDD0-4D40-A7B6-9C696EF25BD2}"/>
              </a:ext>
            </a:extLst>
          </p:cNvPr>
          <p:cNvSpPr txBox="1"/>
          <p:nvPr/>
        </p:nvSpPr>
        <p:spPr>
          <a:xfrm>
            <a:off x="4610635" y="6335676"/>
            <a:ext cx="3662744" cy="276999"/>
          </a:xfrm>
          <a:prstGeom prst="rect">
            <a:avLst/>
          </a:prstGeom>
          <a:noFill/>
        </p:spPr>
        <p:txBody>
          <a:bodyPr wrap="square" rtlCol="0">
            <a:spAutoFit/>
          </a:bodyPr>
          <a:lstStyle/>
          <a:p>
            <a:pPr algn="ctr"/>
            <a:r>
              <a:rPr lang="en-CA" sz="1200" dirty="0">
                <a:solidFill>
                  <a:srgbClr val="1B4F45"/>
                </a:solidFill>
                <a:latin typeface="Arial" panose="020B0604020202020204" pitchFamily="34" charset="0"/>
                <a:cs typeface="Arial" panose="020B0604020202020204" pitchFamily="34" charset="0"/>
              </a:rPr>
              <a:t>Chickpea plant with pods showing 1 chickpea/pod</a:t>
            </a:r>
            <a:endParaRPr lang="en-US" sz="1200" dirty="0">
              <a:solidFill>
                <a:srgbClr val="1B4F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23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grow pulses?</a:t>
            </a:r>
            <a:endParaRPr lang="en-US" sz="1600" dirty="0"/>
          </a:p>
        </p:txBody>
      </p:sp>
    </p:spTree>
    <p:extLst>
      <p:ext uri="{BB962C8B-B14F-4D97-AF65-F5344CB8AC3E}">
        <p14:creationId xmlns:p14="http://schemas.microsoft.com/office/powerpoint/2010/main" val="1610821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Grow Pulses?</a:t>
            </a:r>
          </a:p>
        </p:txBody>
      </p:sp>
      <p:sp>
        <p:nvSpPr>
          <p:cNvPr id="3" name="Content Placeholder 2"/>
          <p:cNvSpPr>
            <a:spLocks noGrp="1"/>
          </p:cNvSpPr>
          <p:nvPr>
            <p:ph sz="quarter" idx="10"/>
          </p:nvPr>
        </p:nvSpPr>
        <p:spPr>
          <a:xfrm>
            <a:off x="874713" y="1779397"/>
            <a:ext cx="6473417" cy="4535487"/>
          </a:xfrm>
        </p:spPr>
        <p:txBody>
          <a:bodyPr/>
          <a:lstStyle/>
          <a:p>
            <a:pPr lvl="0">
              <a:spcBef>
                <a:spcPts val="600"/>
              </a:spcBef>
              <a:spcAft>
                <a:spcPts val="0"/>
              </a:spcAft>
            </a:pPr>
            <a:r>
              <a:rPr lang="en-US" dirty="0"/>
              <a:t>Good for the environment!</a:t>
            </a:r>
          </a:p>
          <a:p>
            <a:pPr lvl="2">
              <a:spcBef>
                <a:spcPts val="600"/>
              </a:spcBef>
            </a:pPr>
            <a:r>
              <a:rPr lang="en-US" dirty="0"/>
              <a:t>Low carbon footprint food</a:t>
            </a:r>
          </a:p>
          <a:p>
            <a:pPr marL="342900" lvl="3" indent="-342900">
              <a:spcBef>
                <a:spcPts val="600"/>
              </a:spcBef>
              <a:spcAft>
                <a:spcPts val="600"/>
              </a:spcAft>
              <a:buFont typeface="Arial" panose="020B0604020202020204" pitchFamily="34" charset="0"/>
              <a:buChar char="•"/>
            </a:pPr>
            <a:r>
              <a:rPr lang="en-CA" dirty="0">
                <a:solidFill>
                  <a:srgbClr val="5E746D"/>
                </a:solidFill>
              </a:rPr>
              <a:t>Pulse plants have nodules on their roots that allow them to partner with bacteria in the soil. </a:t>
            </a:r>
          </a:p>
          <a:p>
            <a:pPr marL="342900" lvl="3" indent="-342900">
              <a:spcBef>
                <a:spcPts val="600"/>
              </a:spcBef>
              <a:spcAft>
                <a:spcPts val="600"/>
              </a:spcAft>
              <a:buFont typeface="Arial" panose="020B0604020202020204" pitchFamily="34" charset="0"/>
              <a:buChar char="•"/>
            </a:pPr>
            <a:r>
              <a:rPr lang="en-CA" dirty="0">
                <a:solidFill>
                  <a:srgbClr val="5E746D"/>
                </a:solidFill>
              </a:rPr>
              <a:t>The plant draws nitrogen from the air and with the help of the soil bacteria, converts it into a form of nitrogen that the plant can use. </a:t>
            </a:r>
          </a:p>
          <a:p>
            <a:pPr marL="342900" lvl="3" indent="-342900">
              <a:spcBef>
                <a:spcPts val="600"/>
              </a:spcBef>
              <a:spcAft>
                <a:spcPts val="600"/>
              </a:spcAft>
              <a:buFont typeface="Arial" panose="020B0604020202020204" pitchFamily="34" charset="0"/>
              <a:buChar char="•"/>
            </a:pPr>
            <a:r>
              <a:rPr lang="en-CA" dirty="0">
                <a:solidFill>
                  <a:srgbClr val="5E746D"/>
                </a:solidFill>
              </a:rPr>
              <a:t>This process is called Nitrogen Fixation, and it reduces the need for synthetic nitrogen fertilizers.</a:t>
            </a:r>
          </a:p>
        </p:txBody>
      </p:sp>
      <p:pic>
        <p:nvPicPr>
          <p:cNvPr id="5" name="Picture 4">
            <a:extLst>
              <a:ext uri="{FF2B5EF4-FFF2-40B4-BE49-F238E27FC236}">
                <a16:creationId xmlns:a16="http://schemas.microsoft.com/office/drawing/2014/main" id="{EDD5E677-1F65-40B4-8363-120ABFE346F3}"/>
              </a:ext>
            </a:extLst>
          </p:cNvPr>
          <p:cNvPicPr>
            <a:picLocks noChangeAspect="1"/>
          </p:cNvPicPr>
          <p:nvPr/>
        </p:nvPicPr>
        <p:blipFill>
          <a:blip r:embed="rId3"/>
          <a:stretch>
            <a:fillRect/>
          </a:stretch>
        </p:blipFill>
        <p:spPr>
          <a:xfrm>
            <a:off x="9348871" y="3393450"/>
            <a:ext cx="2278151" cy="2945355"/>
          </a:xfrm>
          <a:prstGeom prst="rect">
            <a:avLst/>
          </a:prstGeom>
        </p:spPr>
      </p:pic>
      <p:pic>
        <p:nvPicPr>
          <p:cNvPr id="6" name="Content Placeholder 3" descr="Plant_fixing_nitrogen_1.jpg">
            <a:extLst>
              <a:ext uri="{FF2B5EF4-FFF2-40B4-BE49-F238E27FC236}">
                <a16:creationId xmlns:a16="http://schemas.microsoft.com/office/drawing/2014/main" id="{EAB4C88C-8C5F-4F8A-A508-2C42F9D1B516}"/>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4938" t="13693" r="7407" b="9959"/>
          <a:stretch>
            <a:fillRect/>
          </a:stretch>
        </p:blipFill>
        <p:spPr>
          <a:xfrm>
            <a:off x="8395757" y="869724"/>
            <a:ext cx="2921531" cy="2523726"/>
          </a:xfrm>
          <a:prstGeom prst="rect">
            <a:avLst/>
          </a:prstGeom>
          <a:ln>
            <a:solidFill>
              <a:schemeClr val="bg1"/>
            </a:solidFill>
            <a:miter lim="800000"/>
            <a:headEnd/>
            <a:tailEnd/>
          </a:ln>
        </p:spPr>
      </p:pic>
      <p:sp>
        <p:nvSpPr>
          <p:cNvPr id="7" name="TextBox 6">
            <a:extLst>
              <a:ext uri="{FF2B5EF4-FFF2-40B4-BE49-F238E27FC236}">
                <a16:creationId xmlns:a16="http://schemas.microsoft.com/office/drawing/2014/main" id="{653E2D7D-1DE5-4817-8C70-99C518D944EC}"/>
              </a:ext>
            </a:extLst>
          </p:cNvPr>
          <p:cNvSpPr txBox="1"/>
          <p:nvPr/>
        </p:nvSpPr>
        <p:spPr>
          <a:xfrm>
            <a:off x="7678860" y="4537800"/>
            <a:ext cx="1460206" cy="553998"/>
          </a:xfrm>
          <a:prstGeom prst="rect">
            <a:avLst/>
          </a:prstGeom>
          <a:noFill/>
          <a:ln>
            <a:solidFill>
              <a:srgbClr val="1B4F45"/>
            </a:solidFill>
          </a:ln>
        </p:spPr>
        <p:txBody>
          <a:bodyPr wrap="square" rtlCol="0">
            <a:spAutoFit/>
          </a:bodyPr>
          <a:lstStyle/>
          <a:p>
            <a:r>
              <a:rPr lang="en-CA" sz="1000" dirty="0">
                <a:solidFill>
                  <a:srgbClr val="323E48"/>
                </a:solidFill>
              </a:rPr>
              <a:t>Nitrogen fixing nodules on the root of a pulse plant</a:t>
            </a:r>
            <a:endParaRPr lang="en-US" sz="1000" dirty="0">
              <a:solidFill>
                <a:srgbClr val="323E48"/>
              </a:solidFill>
            </a:endParaRPr>
          </a:p>
        </p:txBody>
      </p:sp>
      <p:cxnSp>
        <p:nvCxnSpPr>
          <p:cNvPr id="8" name="Straight Arrow Connector 7">
            <a:extLst>
              <a:ext uri="{FF2B5EF4-FFF2-40B4-BE49-F238E27FC236}">
                <a16:creationId xmlns:a16="http://schemas.microsoft.com/office/drawing/2014/main" id="{EE757512-8C6B-42F0-897E-DC090923B0B9}"/>
              </a:ext>
            </a:extLst>
          </p:cNvPr>
          <p:cNvCxnSpPr>
            <a:cxnSpLocks/>
          </p:cNvCxnSpPr>
          <p:nvPr/>
        </p:nvCxnSpPr>
        <p:spPr>
          <a:xfrm>
            <a:off x="8991337" y="4642952"/>
            <a:ext cx="1112175" cy="95647"/>
          </a:xfrm>
          <a:prstGeom prst="straightConnector1">
            <a:avLst/>
          </a:prstGeom>
          <a:ln>
            <a:solidFill>
              <a:srgbClr val="1B4F4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424E385-ADCB-486B-AF0C-AAF715C07960}"/>
              </a:ext>
            </a:extLst>
          </p:cNvPr>
          <p:cNvCxnSpPr>
            <a:cxnSpLocks/>
          </p:cNvCxnSpPr>
          <p:nvPr/>
        </p:nvCxnSpPr>
        <p:spPr>
          <a:xfrm>
            <a:off x="8991337" y="4643746"/>
            <a:ext cx="1588058" cy="454652"/>
          </a:xfrm>
          <a:prstGeom prst="straightConnector1">
            <a:avLst/>
          </a:prstGeom>
          <a:ln>
            <a:solidFill>
              <a:srgbClr val="1B4F4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E2493F7-9133-400C-8BCA-EDB4EE3BC811}"/>
              </a:ext>
            </a:extLst>
          </p:cNvPr>
          <p:cNvCxnSpPr>
            <a:cxnSpLocks/>
          </p:cNvCxnSpPr>
          <p:nvPr/>
        </p:nvCxnSpPr>
        <p:spPr>
          <a:xfrm>
            <a:off x="8991337" y="4654733"/>
            <a:ext cx="1407305" cy="217828"/>
          </a:xfrm>
          <a:prstGeom prst="straightConnector1">
            <a:avLst/>
          </a:prstGeom>
          <a:ln>
            <a:solidFill>
              <a:srgbClr val="1B4F4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68A221-5720-4621-BAF3-D5FD2F58317D}"/>
              </a:ext>
            </a:extLst>
          </p:cNvPr>
          <p:cNvCxnSpPr>
            <a:cxnSpLocks/>
          </p:cNvCxnSpPr>
          <p:nvPr/>
        </p:nvCxnSpPr>
        <p:spPr>
          <a:xfrm>
            <a:off x="9008560" y="4661333"/>
            <a:ext cx="1304757" cy="718302"/>
          </a:xfrm>
          <a:prstGeom prst="straightConnector1">
            <a:avLst/>
          </a:prstGeom>
          <a:ln>
            <a:solidFill>
              <a:srgbClr val="1B4F4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0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Grow Pulses?</a:t>
            </a:r>
          </a:p>
        </p:txBody>
      </p:sp>
      <p:sp>
        <p:nvSpPr>
          <p:cNvPr id="3" name="Content Placeholder 2"/>
          <p:cNvSpPr>
            <a:spLocks noGrp="1"/>
          </p:cNvSpPr>
          <p:nvPr>
            <p:ph sz="quarter" idx="10"/>
          </p:nvPr>
        </p:nvSpPr>
        <p:spPr>
          <a:xfrm>
            <a:off x="874714" y="1779397"/>
            <a:ext cx="6183312" cy="4535487"/>
          </a:xfrm>
        </p:spPr>
        <p:txBody>
          <a:bodyPr/>
          <a:lstStyle/>
          <a:p>
            <a:pPr lvl="0">
              <a:spcBef>
                <a:spcPts val="600"/>
              </a:spcBef>
              <a:spcAft>
                <a:spcPts val="0"/>
              </a:spcAft>
            </a:pPr>
            <a:r>
              <a:rPr lang="en-US" dirty="0"/>
              <a:t>Good for the environment!</a:t>
            </a:r>
          </a:p>
          <a:p>
            <a:pPr lvl="2">
              <a:spcBef>
                <a:spcPts val="600"/>
              </a:spcBef>
            </a:pPr>
            <a:r>
              <a:rPr lang="en-CA" dirty="0"/>
              <a:t>Enrich the soil where they are grown</a:t>
            </a:r>
            <a:endParaRPr lang="en-US" dirty="0"/>
          </a:p>
          <a:p>
            <a:pPr marL="342900" lvl="3" indent="-342900">
              <a:spcBef>
                <a:spcPts val="600"/>
              </a:spcBef>
              <a:spcAft>
                <a:spcPts val="600"/>
              </a:spcAft>
              <a:buFont typeface="Arial" panose="020B0604020202020204" pitchFamily="34" charset="0"/>
              <a:buChar char="•"/>
            </a:pPr>
            <a:r>
              <a:rPr lang="en-CA" dirty="0">
                <a:solidFill>
                  <a:srgbClr val="5E746D"/>
                </a:solidFill>
              </a:rPr>
              <a:t>Produce compounds that feed microorganisms in the soil which improves soil health.</a:t>
            </a:r>
          </a:p>
          <a:p>
            <a:pPr marL="342900" lvl="3" indent="-342900">
              <a:spcBef>
                <a:spcPts val="600"/>
              </a:spcBef>
              <a:spcAft>
                <a:spcPts val="600"/>
              </a:spcAft>
              <a:buFont typeface="Arial" panose="020B0604020202020204" pitchFamily="34" charset="0"/>
              <a:buChar char="•"/>
            </a:pPr>
            <a:r>
              <a:rPr lang="en-CA" dirty="0">
                <a:solidFill>
                  <a:srgbClr val="5E746D"/>
                </a:solidFill>
              </a:rPr>
              <a:t>Improve crop rotations as other crops grow better after a pulse crop.</a:t>
            </a:r>
          </a:p>
          <a:p>
            <a:pPr marL="342900" lvl="3" indent="-342900">
              <a:spcBef>
                <a:spcPts val="600"/>
              </a:spcBef>
              <a:spcAft>
                <a:spcPts val="600"/>
              </a:spcAft>
              <a:buFont typeface="Arial" panose="020B0604020202020204" pitchFamily="34" charset="0"/>
              <a:buChar char="•"/>
            </a:pPr>
            <a:endParaRPr lang="en-CA" dirty="0">
              <a:solidFill>
                <a:srgbClr val="5E746D"/>
              </a:solidFill>
            </a:endParaRPr>
          </a:p>
          <a:p>
            <a:pPr lvl="3">
              <a:spcBef>
                <a:spcPts val="600"/>
              </a:spcBef>
              <a:spcAft>
                <a:spcPts val="600"/>
              </a:spcAft>
            </a:pPr>
            <a:r>
              <a:rPr lang="en-CA" sz="1400" dirty="0">
                <a:solidFill>
                  <a:srgbClr val="5E746D"/>
                </a:solidFill>
              </a:rPr>
              <a:t>Videos</a:t>
            </a:r>
          </a:p>
          <a:p>
            <a:pPr lvl="3">
              <a:spcBef>
                <a:spcPts val="600"/>
              </a:spcBef>
              <a:spcAft>
                <a:spcPts val="600"/>
              </a:spcAft>
            </a:pPr>
            <a:r>
              <a:rPr lang="en-CA" sz="1400" u="sng" dirty="0">
                <a:hlinkClick r:id="rId3"/>
              </a:rPr>
              <a:t>https://www.youtube.com/watch?v=bllIMYu0GzA</a:t>
            </a:r>
            <a:r>
              <a:rPr lang="en-CA" sz="1400" u="sng" dirty="0"/>
              <a:t> </a:t>
            </a:r>
            <a:r>
              <a:rPr lang="en-CA" sz="1400" dirty="0">
                <a:hlinkClick r:id="rId4"/>
              </a:rPr>
              <a:t>https://albertapulse.com/eating-pulses/resources/</a:t>
            </a:r>
            <a:r>
              <a:rPr lang="en-CA" dirty="0"/>
              <a:t> </a:t>
            </a:r>
          </a:p>
          <a:p>
            <a:pPr lvl="3">
              <a:spcBef>
                <a:spcPts val="600"/>
              </a:spcBef>
              <a:spcAft>
                <a:spcPts val="600"/>
              </a:spcAft>
            </a:pPr>
            <a:endParaRPr lang="en-US" dirty="0">
              <a:solidFill>
                <a:srgbClr val="5E746D"/>
              </a:solidFill>
            </a:endParaRPr>
          </a:p>
        </p:txBody>
      </p:sp>
      <p:sp>
        <p:nvSpPr>
          <p:cNvPr id="14" name="TextBox 13">
            <a:extLst>
              <a:ext uri="{FF2B5EF4-FFF2-40B4-BE49-F238E27FC236}">
                <a16:creationId xmlns:a16="http://schemas.microsoft.com/office/drawing/2014/main" id="{EA3ACF05-F118-4B63-B989-F5D01848AA79}"/>
              </a:ext>
            </a:extLst>
          </p:cNvPr>
          <p:cNvSpPr txBox="1"/>
          <p:nvPr/>
        </p:nvSpPr>
        <p:spPr>
          <a:xfrm>
            <a:off x="7746968" y="5072074"/>
            <a:ext cx="3662744" cy="276999"/>
          </a:xfrm>
          <a:prstGeom prst="rect">
            <a:avLst/>
          </a:prstGeom>
          <a:noFill/>
        </p:spPr>
        <p:txBody>
          <a:bodyPr wrap="square" rtlCol="0">
            <a:spAutoFit/>
          </a:bodyPr>
          <a:lstStyle/>
          <a:p>
            <a:pPr algn="ctr"/>
            <a:r>
              <a:rPr lang="en-CA" sz="1200" dirty="0">
                <a:solidFill>
                  <a:srgbClr val="1B4F45"/>
                </a:solidFill>
                <a:latin typeface="Arial" panose="020B0604020202020204" pitchFamily="34" charset="0"/>
                <a:cs typeface="Arial" panose="020B0604020202020204" pitchFamily="34" charset="0"/>
              </a:rPr>
              <a:t>Pea Field in Bloom</a:t>
            </a:r>
            <a:endParaRPr lang="en-US" sz="1200" dirty="0">
              <a:solidFill>
                <a:srgbClr val="1B4F45"/>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18843D5-6624-4388-BB1A-A917F57E335F}"/>
              </a:ext>
            </a:extLst>
          </p:cNvPr>
          <p:cNvPicPr>
            <a:picLocks noChangeAspect="1"/>
          </p:cNvPicPr>
          <p:nvPr/>
        </p:nvPicPr>
        <p:blipFill>
          <a:blip r:embed="rId5"/>
          <a:stretch>
            <a:fillRect/>
          </a:stretch>
        </p:blipFill>
        <p:spPr>
          <a:xfrm>
            <a:off x="7261860" y="1890712"/>
            <a:ext cx="4632960" cy="3076575"/>
          </a:xfrm>
          <a:prstGeom prst="rect">
            <a:avLst/>
          </a:prstGeom>
        </p:spPr>
      </p:pic>
    </p:spTree>
    <p:extLst>
      <p:ext uri="{BB962C8B-B14F-4D97-AF65-F5344CB8AC3E}">
        <p14:creationId xmlns:p14="http://schemas.microsoft.com/office/powerpoint/2010/main" val="1681232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Grow Pulses?</a:t>
            </a:r>
          </a:p>
        </p:txBody>
      </p:sp>
      <p:sp>
        <p:nvSpPr>
          <p:cNvPr id="3" name="Content Placeholder 2"/>
          <p:cNvSpPr>
            <a:spLocks noGrp="1"/>
          </p:cNvSpPr>
          <p:nvPr>
            <p:ph sz="quarter" idx="10"/>
          </p:nvPr>
        </p:nvSpPr>
        <p:spPr>
          <a:xfrm>
            <a:off x="874713" y="1779397"/>
            <a:ext cx="6128533" cy="4535487"/>
          </a:xfrm>
        </p:spPr>
        <p:txBody>
          <a:bodyPr/>
          <a:lstStyle/>
          <a:p>
            <a:pPr lvl="0">
              <a:spcBef>
                <a:spcPts val="600"/>
              </a:spcBef>
              <a:spcAft>
                <a:spcPts val="0"/>
              </a:spcAft>
            </a:pPr>
            <a:r>
              <a:rPr lang="en-US" dirty="0"/>
              <a:t>Good for the environment!</a:t>
            </a:r>
          </a:p>
          <a:p>
            <a:pPr lvl="2">
              <a:spcBef>
                <a:spcPts val="600"/>
              </a:spcBef>
            </a:pPr>
            <a:r>
              <a:rPr lang="en-US" dirty="0"/>
              <a:t>Water efficient source of protein</a:t>
            </a:r>
          </a:p>
          <a:p>
            <a:pPr marL="342900" lvl="2" indent="-342900">
              <a:buFont typeface="Arial" panose="020B0604020202020204" pitchFamily="34" charset="0"/>
              <a:buChar char="•"/>
              <a:defRPr/>
            </a:pPr>
            <a:r>
              <a:rPr lang="en-CA" sz="2100" b="0" dirty="0"/>
              <a:t>Use 1/2 to 1/10 of the water used by other sources of protein</a:t>
            </a:r>
          </a:p>
          <a:p>
            <a:pPr marL="342900" lvl="2" indent="-342900">
              <a:buFont typeface="Arial" panose="020B0604020202020204" pitchFamily="34" charset="0"/>
              <a:buChar char="•"/>
              <a:defRPr/>
            </a:pPr>
            <a:r>
              <a:rPr lang="en-CA" sz="2100" b="0" dirty="0"/>
              <a:t>Adapted to dry environments</a:t>
            </a:r>
          </a:p>
          <a:p>
            <a:pPr marL="342900" lvl="2" indent="-342900">
              <a:buFont typeface="Arial" panose="020B0604020202020204" pitchFamily="34" charset="0"/>
              <a:buChar char="•"/>
              <a:defRPr/>
            </a:pPr>
            <a:r>
              <a:rPr lang="en-CA" sz="2100" b="0" dirty="0"/>
              <a:t>Different types of pulses can be grown in almost any type of climate</a:t>
            </a:r>
          </a:p>
        </p:txBody>
      </p:sp>
      <p:pic>
        <p:nvPicPr>
          <p:cNvPr id="6" name="Picture 5">
            <a:extLst>
              <a:ext uri="{FF2B5EF4-FFF2-40B4-BE49-F238E27FC236}">
                <a16:creationId xmlns:a16="http://schemas.microsoft.com/office/drawing/2014/main" id="{AB302C9A-3F6B-4B5C-A384-338109EE2330}"/>
              </a:ext>
            </a:extLst>
          </p:cNvPr>
          <p:cNvPicPr>
            <a:picLocks noChangeAspect="1"/>
          </p:cNvPicPr>
          <p:nvPr/>
        </p:nvPicPr>
        <p:blipFill>
          <a:blip r:embed="rId3"/>
          <a:stretch>
            <a:fillRect/>
          </a:stretch>
        </p:blipFill>
        <p:spPr>
          <a:xfrm>
            <a:off x="7940115" y="1012599"/>
            <a:ext cx="3657600" cy="4347210"/>
          </a:xfrm>
          <a:prstGeom prst="rect">
            <a:avLst/>
          </a:prstGeom>
        </p:spPr>
      </p:pic>
      <p:sp>
        <p:nvSpPr>
          <p:cNvPr id="7" name="TextBox 6">
            <a:extLst>
              <a:ext uri="{FF2B5EF4-FFF2-40B4-BE49-F238E27FC236}">
                <a16:creationId xmlns:a16="http://schemas.microsoft.com/office/drawing/2014/main" id="{2E4C929F-1811-4917-BE73-D17745724A50}"/>
              </a:ext>
            </a:extLst>
          </p:cNvPr>
          <p:cNvSpPr txBox="1"/>
          <p:nvPr/>
        </p:nvSpPr>
        <p:spPr>
          <a:xfrm>
            <a:off x="7934971" y="5388395"/>
            <a:ext cx="3662744" cy="276999"/>
          </a:xfrm>
          <a:prstGeom prst="rect">
            <a:avLst/>
          </a:prstGeom>
          <a:noFill/>
        </p:spPr>
        <p:txBody>
          <a:bodyPr wrap="square" rtlCol="0">
            <a:spAutoFit/>
          </a:bodyPr>
          <a:lstStyle/>
          <a:p>
            <a:pPr algn="ctr"/>
            <a:r>
              <a:rPr lang="en-CA" sz="1200" dirty="0">
                <a:solidFill>
                  <a:srgbClr val="1B4F45"/>
                </a:solidFill>
                <a:latin typeface="Arial" panose="020B0604020202020204" pitchFamily="34" charset="0"/>
                <a:cs typeface="Arial" panose="020B0604020202020204" pitchFamily="34" charset="0"/>
              </a:rPr>
              <a:t>Bean Field in Southern Alberta</a:t>
            </a:r>
            <a:endParaRPr lang="en-US" sz="1200" dirty="0">
              <a:solidFill>
                <a:srgbClr val="1B4F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658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Grow Pulses?</a:t>
            </a:r>
          </a:p>
        </p:txBody>
      </p:sp>
      <p:sp>
        <p:nvSpPr>
          <p:cNvPr id="3" name="Content Placeholder 2"/>
          <p:cNvSpPr>
            <a:spLocks noGrp="1"/>
          </p:cNvSpPr>
          <p:nvPr>
            <p:ph sz="quarter" idx="10"/>
          </p:nvPr>
        </p:nvSpPr>
        <p:spPr>
          <a:xfrm>
            <a:off x="874713" y="1779397"/>
            <a:ext cx="9222598" cy="4535487"/>
          </a:xfrm>
        </p:spPr>
        <p:txBody>
          <a:bodyPr/>
          <a:lstStyle/>
          <a:p>
            <a:pPr lvl="0">
              <a:spcBef>
                <a:spcPts val="600"/>
              </a:spcBef>
              <a:spcAft>
                <a:spcPts val="0"/>
              </a:spcAft>
            </a:pPr>
            <a:r>
              <a:rPr lang="en-US" dirty="0"/>
              <a:t>Good for the economy!</a:t>
            </a:r>
          </a:p>
          <a:p>
            <a:pPr lvl="2">
              <a:spcBef>
                <a:spcPts val="600"/>
              </a:spcBef>
            </a:pPr>
            <a:r>
              <a:rPr lang="en-US" dirty="0"/>
              <a:t>Canada is the largest:</a:t>
            </a:r>
          </a:p>
          <a:p>
            <a:pPr marL="342900" lvl="2" indent="-342900">
              <a:buFont typeface="Arial" panose="020B0604020202020204" pitchFamily="34" charset="0"/>
              <a:buChar char="•"/>
              <a:defRPr/>
            </a:pPr>
            <a:r>
              <a:rPr lang="en-CA" b="0" dirty="0"/>
              <a:t>Producer of peas and lentils in the world</a:t>
            </a:r>
          </a:p>
          <a:p>
            <a:pPr marL="342900" lvl="2" indent="-342900">
              <a:buFont typeface="Arial" panose="020B0604020202020204" pitchFamily="34" charset="0"/>
              <a:buChar char="•"/>
              <a:defRPr/>
            </a:pPr>
            <a:r>
              <a:rPr lang="en-CA" b="0" dirty="0"/>
              <a:t>Exporter of peas and lentils in the world</a:t>
            </a:r>
          </a:p>
          <a:p>
            <a:pPr marL="342900" lvl="2" indent="-342900">
              <a:buFont typeface="Arial" panose="020B0604020202020204" pitchFamily="34" charset="0"/>
              <a:buChar char="•"/>
              <a:defRPr/>
            </a:pPr>
            <a:r>
              <a:rPr lang="en-CA" b="0" dirty="0"/>
              <a:t>Exported </a:t>
            </a:r>
            <a:r>
              <a:rPr lang="en-CA" b="0"/>
              <a:t>to 130 </a:t>
            </a:r>
            <a:r>
              <a:rPr lang="en-CA" b="0" dirty="0"/>
              <a:t>countries</a:t>
            </a:r>
          </a:p>
          <a:p>
            <a:pPr lvl="2">
              <a:spcBef>
                <a:spcPts val="600"/>
              </a:spcBef>
            </a:pPr>
            <a:r>
              <a:rPr lang="en-CA" dirty="0"/>
              <a:t>Gross Domestic Product</a:t>
            </a:r>
            <a:endParaRPr lang="en-US" dirty="0"/>
          </a:p>
          <a:p>
            <a:pPr marL="342900" lvl="2" indent="-342900">
              <a:spcBef>
                <a:spcPts val="600"/>
              </a:spcBef>
              <a:buFont typeface="Arial" panose="020B0604020202020204" pitchFamily="34" charset="0"/>
              <a:buChar char="•"/>
            </a:pPr>
            <a:r>
              <a:rPr lang="en-US" b="0" dirty="0"/>
              <a:t>Canada represents 40% of the global pulse trade</a:t>
            </a:r>
          </a:p>
          <a:p>
            <a:pPr marL="342900" lvl="2" indent="-342900">
              <a:spcBef>
                <a:spcPts val="600"/>
              </a:spcBef>
              <a:buFont typeface="Arial" panose="020B0604020202020204" pitchFamily="34" charset="0"/>
              <a:buChar char="•"/>
            </a:pPr>
            <a:r>
              <a:rPr lang="en-US" b="0" dirty="0"/>
              <a:t>Pulse crops have over $3 billion in farmgate receipts and $3.88 billion in exports in 2020</a:t>
            </a:r>
          </a:p>
        </p:txBody>
      </p:sp>
      <p:pic>
        <p:nvPicPr>
          <p:cNvPr id="4" name="Picture 2">
            <a:extLst>
              <a:ext uri="{FF2B5EF4-FFF2-40B4-BE49-F238E27FC236}">
                <a16:creationId xmlns:a16="http://schemas.microsoft.com/office/drawing/2014/main" id="{B0FBD919-5E94-40B9-B312-DF8A2C6F7BC8}"/>
              </a:ext>
            </a:extLst>
          </p:cNvPr>
          <p:cNvPicPr>
            <a:picLocks noChangeAspect="1" noChangeArrowheads="1"/>
          </p:cNvPicPr>
          <p:nvPr/>
        </p:nvPicPr>
        <p:blipFill>
          <a:blip r:embed="rId3" cstate="print"/>
          <a:srcRect l="-3347" r="1820"/>
          <a:stretch>
            <a:fillRect/>
          </a:stretch>
        </p:blipFill>
        <p:spPr bwMode="auto">
          <a:xfrm>
            <a:off x="7136273" y="1021238"/>
            <a:ext cx="4446471" cy="3025902"/>
          </a:xfrm>
          <a:prstGeom prst="rect">
            <a:avLst/>
          </a:prstGeom>
          <a:noFill/>
          <a:ln w="9525" algn="ctr">
            <a:noFill/>
            <a:miter lim="800000"/>
            <a:headEnd/>
            <a:tailEnd/>
          </a:ln>
        </p:spPr>
      </p:pic>
    </p:spTree>
    <p:extLst>
      <p:ext uri="{BB962C8B-B14F-4D97-AF65-F5344CB8AC3E}">
        <p14:creationId xmlns:p14="http://schemas.microsoft.com/office/powerpoint/2010/main" val="276434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Farm to Table</a:t>
            </a:r>
            <a:br>
              <a:rPr lang="en-US" dirty="0"/>
            </a:br>
            <a:r>
              <a:rPr lang="en-US" dirty="0"/>
              <a:t>Where do pulses go?</a:t>
            </a:r>
          </a:p>
        </p:txBody>
      </p:sp>
    </p:spTree>
    <p:extLst>
      <p:ext uri="{BB962C8B-B14F-4D97-AF65-F5344CB8AC3E}">
        <p14:creationId xmlns:p14="http://schemas.microsoft.com/office/powerpoint/2010/main" val="3638176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 Farm to Table</a:t>
            </a:r>
          </a:p>
        </p:txBody>
      </p:sp>
      <p:cxnSp>
        <p:nvCxnSpPr>
          <p:cNvPr id="25" name="Straight Arrow Connector 24"/>
          <p:cNvCxnSpPr>
            <a:cxnSpLocks/>
          </p:cNvCxnSpPr>
          <p:nvPr/>
        </p:nvCxnSpPr>
        <p:spPr>
          <a:xfrm>
            <a:off x="3105123" y="2943400"/>
            <a:ext cx="893960" cy="0"/>
          </a:xfrm>
          <a:prstGeom prst="straightConnector1">
            <a:avLst/>
          </a:prstGeom>
          <a:ln w="38100" cap="rnd">
            <a:solidFill>
              <a:srgbClr val="94C5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H="1">
            <a:off x="7319160" y="3814387"/>
            <a:ext cx="982704" cy="752625"/>
          </a:xfrm>
          <a:prstGeom prst="straightConnector1">
            <a:avLst/>
          </a:prstGeom>
          <a:ln w="38100" cap="rnd">
            <a:solidFill>
              <a:srgbClr val="5E746D"/>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E8D1310-AA7A-4CA0-A8B7-396F1CB1F5F4}"/>
              </a:ext>
            </a:extLst>
          </p:cNvPr>
          <p:cNvPicPr>
            <a:picLocks noChangeAspect="1"/>
          </p:cNvPicPr>
          <p:nvPr/>
        </p:nvPicPr>
        <p:blipFill>
          <a:blip r:embed="rId3"/>
          <a:stretch>
            <a:fillRect/>
          </a:stretch>
        </p:blipFill>
        <p:spPr>
          <a:xfrm>
            <a:off x="8273995" y="1929898"/>
            <a:ext cx="3000375" cy="1834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295B4DF1-8804-478F-AA12-E95F7599926B}"/>
              </a:ext>
            </a:extLst>
          </p:cNvPr>
          <p:cNvPicPr>
            <a:picLocks noChangeAspect="1"/>
          </p:cNvPicPr>
          <p:nvPr/>
        </p:nvPicPr>
        <p:blipFill>
          <a:blip r:embed="rId4"/>
          <a:stretch>
            <a:fillRect/>
          </a:stretch>
        </p:blipFill>
        <p:spPr>
          <a:xfrm>
            <a:off x="456192" y="1639773"/>
            <a:ext cx="2487384" cy="2124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5" name="Straight Arrow Connector 34">
            <a:extLst>
              <a:ext uri="{FF2B5EF4-FFF2-40B4-BE49-F238E27FC236}">
                <a16:creationId xmlns:a16="http://schemas.microsoft.com/office/drawing/2014/main" id="{2CA77470-7DF7-4087-8685-AB2228A90846}"/>
              </a:ext>
            </a:extLst>
          </p:cNvPr>
          <p:cNvCxnSpPr>
            <a:cxnSpLocks/>
          </p:cNvCxnSpPr>
          <p:nvPr/>
        </p:nvCxnSpPr>
        <p:spPr>
          <a:xfrm>
            <a:off x="7134627" y="2986175"/>
            <a:ext cx="893960" cy="0"/>
          </a:xfrm>
          <a:prstGeom prst="straightConnector1">
            <a:avLst/>
          </a:prstGeom>
          <a:ln w="38100" cap="rnd">
            <a:solidFill>
              <a:srgbClr val="94C5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AE87D55-4512-42FD-8EA7-D8C8D52901AE}"/>
              </a:ext>
            </a:extLst>
          </p:cNvPr>
          <p:cNvCxnSpPr>
            <a:cxnSpLocks/>
          </p:cNvCxnSpPr>
          <p:nvPr/>
        </p:nvCxnSpPr>
        <p:spPr>
          <a:xfrm>
            <a:off x="8614439" y="3870583"/>
            <a:ext cx="200426" cy="347333"/>
          </a:xfrm>
          <a:prstGeom prst="straightConnector1">
            <a:avLst/>
          </a:prstGeom>
          <a:ln w="38100" cap="rnd">
            <a:solidFill>
              <a:srgbClr val="5E746D"/>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9DDD78E8-A437-4845-9A46-A3D51154A519}"/>
              </a:ext>
            </a:extLst>
          </p:cNvPr>
          <p:cNvPicPr>
            <a:picLocks noChangeAspect="1"/>
          </p:cNvPicPr>
          <p:nvPr/>
        </p:nvPicPr>
        <p:blipFill rotWithShape="1">
          <a:blip r:embed="rId5"/>
          <a:srcRect l="50000" t="17253" r="32809" b="4975"/>
          <a:stretch/>
        </p:blipFill>
        <p:spPr>
          <a:xfrm rot="5400000">
            <a:off x="1774423" y="4685935"/>
            <a:ext cx="616202" cy="2090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TextBox 46">
            <a:extLst>
              <a:ext uri="{FF2B5EF4-FFF2-40B4-BE49-F238E27FC236}">
                <a16:creationId xmlns:a16="http://schemas.microsoft.com/office/drawing/2014/main" id="{5369316D-3B54-4F0B-9521-11967D6A1314}"/>
              </a:ext>
            </a:extLst>
          </p:cNvPr>
          <p:cNvSpPr txBox="1"/>
          <p:nvPr/>
        </p:nvSpPr>
        <p:spPr>
          <a:xfrm>
            <a:off x="447604" y="6169002"/>
            <a:ext cx="2389465" cy="276999"/>
          </a:xfrm>
          <a:prstGeom prst="rect">
            <a:avLst/>
          </a:prstGeom>
          <a:noFill/>
        </p:spPr>
        <p:txBody>
          <a:bodyPr wrap="square" rtlCol="0" anchor="ctr" anchorCtr="0">
            <a:spAutoFit/>
          </a:bodyPr>
          <a:lstStyle/>
          <a:p>
            <a:pPr algn="ctr"/>
            <a:r>
              <a:rPr lang="en-CA" sz="1200" dirty="0">
                <a:solidFill>
                  <a:srgbClr val="5E746D"/>
                </a:solidFill>
                <a:latin typeface="Arial" charset="0"/>
                <a:ea typeface="Arial" charset="0"/>
                <a:cs typeface="Arial" charset="0"/>
                <a:hlinkClick r:id="rId6"/>
              </a:rPr>
              <a:t>A year in the life of a pulse video</a:t>
            </a:r>
            <a:endParaRPr lang="en-US" sz="1200" dirty="0">
              <a:solidFill>
                <a:srgbClr val="5E746D"/>
              </a:solidFill>
              <a:latin typeface="Arial" charset="0"/>
              <a:ea typeface="Arial" charset="0"/>
              <a:cs typeface="Arial" charset="0"/>
            </a:endParaRPr>
          </a:p>
        </p:txBody>
      </p:sp>
      <p:sp>
        <p:nvSpPr>
          <p:cNvPr id="3" name="TextBox 2">
            <a:extLst>
              <a:ext uri="{FF2B5EF4-FFF2-40B4-BE49-F238E27FC236}">
                <a16:creationId xmlns:a16="http://schemas.microsoft.com/office/drawing/2014/main" id="{F964F608-73B0-4CB7-B5E5-4CCCC147D6A4}"/>
              </a:ext>
            </a:extLst>
          </p:cNvPr>
          <p:cNvSpPr txBox="1"/>
          <p:nvPr/>
        </p:nvSpPr>
        <p:spPr>
          <a:xfrm>
            <a:off x="918420" y="3872130"/>
            <a:ext cx="1447835" cy="246221"/>
          </a:xfrm>
          <a:prstGeom prst="rect">
            <a:avLst/>
          </a:prstGeom>
          <a:noFill/>
        </p:spPr>
        <p:txBody>
          <a:bodyPr wrap="square" rtlCol="0">
            <a:spAutoFit/>
          </a:bodyPr>
          <a:lstStyle/>
          <a:p>
            <a:pPr algn="ctr"/>
            <a:r>
              <a:rPr lang="en-CA" sz="1000" dirty="0">
                <a:solidFill>
                  <a:srgbClr val="1B4F45"/>
                </a:solidFill>
              </a:rPr>
              <a:t>Pea crop in the spring</a:t>
            </a:r>
            <a:endParaRPr lang="en-US" sz="1000" dirty="0">
              <a:solidFill>
                <a:srgbClr val="1B4F45"/>
              </a:solidFill>
            </a:endParaRPr>
          </a:p>
        </p:txBody>
      </p:sp>
      <p:sp>
        <p:nvSpPr>
          <p:cNvPr id="15" name="TextBox 14">
            <a:extLst>
              <a:ext uri="{FF2B5EF4-FFF2-40B4-BE49-F238E27FC236}">
                <a16:creationId xmlns:a16="http://schemas.microsoft.com/office/drawing/2014/main" id="{3197A6EF-DB77-4B14-B30B-B5E8F27C5B34}"/>
              </a:ext>
            </a:extLst>
          </p:cNvPr>
          <p:cNvSpPr txBox="1"/>
          <p:nvPr/>
        </p:nvSpPr>
        <p:spPr>
          <a:xfrm>
            <a:off x="4678146" y="3872129"/>
            <a:ext cx="1724615" cy="246221"/>
          </a:xfrm>
          <a:prstGeom prst="rect">
            <a:avLst/>
          </a:prstGeom>
          <a:noFill/>
        </p:spPr>
        <p:txBody>
          <a:bodyPr wrap="square" rtlCol="0">
            <a:spAutoFit/>
          </a:bodyPr>
          <a:lstStyle/>
          <a:p>
            <a:pPr algn="ctr"/>
            <a:r>
              <a:rPr lang="en-CA" sz="1000" dirty="0">
                <a:solidFill>
                  <a:srgbClr val="1B4F45"/>
                </a:solidFill>
              </a:rPr>
              <a:t>Pea crop being harvested</a:t>
            </a:r>
            <a:endParaRPr lang="en-US" sz="1000" dirty="0">
              <a:solidFill>
                <a:srgbClr val="1B4F45"/>
              </a:solidFill>
            </a:endParaRPr>
          </a:p>
        </p:txBody>
      </p:sp>
      <p:sp>
        <p:nvSpPr>
          <p:cNvPr id="16" name="TextBox 15">
            <a:extLst>
              <a:ext uri="{FF2B5EF4-FFF2-40B4-BE49-F238E27FC236}">
                <a16:creationId xmlns:a16="http://schemas.microsoft.com/office/drawing/2014/main" id="{299A65F2-7290-4B8B-AEFF-426E6360CAFB}"/>
              </a:ext>
            </a:extLst>
          </p:cNvPr>
          <p:cNvSpPr txBox="1"/>
          <p:nvPr/>
        </p:nvSpPr>
        <p:spPr>
          <a:xfrm>
            <a:off x="8811658" y="3849467"/>
            <a:ext cx="1924933" cy="246221"/>
          </a:xfrm>
          <a:prstGeom prst="rect">
            <a:avLst/>
          </a:prstGeom>
          <a:noFill/>
        </p:spPr>
        <p:txBody>
          <a:bodyPr wrap="square" rtlCol="0">
            <a:spAutoFit/>
          </a:bodyPr>
          <a:lstStyle/>
          <a:p>
            <a:pPr algn="ctr"/>
            <a:r>
              <a:rPr lang="en-CA" sz="1000" dirty="0">
                <a:solidFill>
                  <a:srgbClr val="1B4F45"/>
                </a:solidFill>
              </a:rPr>
              <a:t>Delivery to the grain elevator</a:t>
            </a:r>
            <a:endParaRPr lang="en-US" sz="1000" dirty="0">
              <a:solidFill>
                <a:srgbClr val="1B4F45"/>
              </a:solidFill>
            </a:endParaRPr>
          </a:p>
        </p:txBody>
      </p:sp>
      <p:sp>
        <p:nvSpPr>
          <p:cNvPr id="19" name="TextBox 18">
            <a:extLst>
              <a:ext uri="{FF2B5EF4-FFF2-40B4-BE49-F238E27FC236}">
                <a16:creationId xmlns:a16="http://schemas.microsoft.com/office/drawing/2014/main" id="{903B6F2F-1968-4C67-A87F-A369E95E472A}"/>
              </a:ext>
            </a:extLst>
          </p:cNvPr>
          <p:cNvSpPr txBox="1"/>
          <p:nvPr/>
        </p:nvSpPr>
        <p:spPr>
          <a:xfrm>
            <a:off x="8028587" y="6328789"/>
            <a:ext cx="1924933" cy="246221"/>
          </a:xfrm>
          <a:prstGeom prst="rect">
            <a:avLst/>
          </a:prstGeom>
          <a:noFill/>
        </p:spPr>
        <p:txBody>
          <a:bodyPr wrap="square" rtlCol="0">
            <a:spAutoFit/>
          </a:bodyPr>
          <a:lstStyle/>
          <a:p>
            <a:pPr algn="ctr"/>
            <a:r>
              <a:rPr lang="en-CA" sz="1000" dirty="0">
                <a:solidFill>
                  <a:srgbClr val="1B4F45"/>
                </a:solidFill>
              </a:rPr>
              <a:t>Export to other countries</a:t>
            </a:r>
            <a:endParaRPr lang="en-US" sz="1000" dirty="0">
              <a:solidFill>
                <a:srgbClr val="1B4F45"/>
              </a:solidFill>
            </a:endParaRPr>
          </a:p>
        </p:txBody>
      </p:sp>
      <p:sp>
        <p:nvSpPr>
          <p:cNvPr id="20" name="TextBox 19">
            <a:extLst>
              <a:ext uri="{FF2B5EF4-FFF2-40B4-BE49-F238E27FC236}">
                <a16:creationId xmlns:a16="http://schemas.microsoft.com/office/drawing/2014/main" id="{0B516BED-E124-4F6C-A8A0-C6ABBDB4E10F}"/>
              </a:ext>
            </a:extLst>
          </p:cNvPr>
          <p:cNvSpPr txBox="1"/>
          <p:nvPr/>
        </p:nvSpPr>
        <p:spPr>
          <a:xfrm>
            <a:off x="4513319" y="6307501"/>
            <a:ext cx="2489874" cy="246221"/>
          </a:xfrm>
          <a:prstGeom prst="rect">
            <a:avLst/>
          </a:prstGeom>
          <a:noFill/>
        </p:spPr>
        <p:txBody>
          <a:bodyPr wrap="square" rtlCol="0">
            <a:spAutoFit/>
          </a:bodyPr>
          <a:lstStyle/>
          <a:p>
            <a:pPr algn="ctr"/>
            <a:r>
              <a:rPr lang="en-CA" sz="1000" dirty="0">
                <a:solidFill>
                  <a:srgbClr val="1B4F45"/>
                </a:solidFill>
              </a:rPr>
              <a:t>Canadian pulses in Canadian grocery stores</a:t>
            </a:r>
            <a:endParaRPr lang="en-US" sz="1000" dirty="0">
              <a:solidFill>
                <a:srgbClr val="1B4F45"/>
              </a:solidFill>
            </a:endParaRP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28930" t="46667" r="46708" b="35308"/>
          <a:stretch/>
        </p:blipFill>
        <p:spPr>
          <a:xfrm>
            <a:off x="566581" y="4190699"/>
            <a:ext cx="1047102" cy="1036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23789" t="52052" r="41339" b="32306"/>
          <a:stretch/>
        </p:blipFill>
        <p:spPr>
          <a:xfrm>
            <a:off x="1904260" y="4151932"/>
            <a:ext cx="1793632" cy="1072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grass, sky, outdoor, farm machine&#10;&#10;Description automatically generated">
            <a:extLst>
              <a:ext uri="{FF2B5EF4-FFF2-40B4-BE49-F238E27FC236}">
                <a16:creationId xmlns:a16="http://schemas.microsoft.com/office/drawing/2014/main" id="{31867133-22DB-656D-0E64-C4F0E05208E7}"/>
              </a:ext>
            </a:extLst>
          </p:cNvPr>
          <p:cNvPicPr>
            <a:picLocks noChangeAspect="1"/>
          </p:cNvPicPr>
          <p:nvPr/>
        </p:nvPicPr>
        <p:blipFill rotWithShape="1">
          <a:blip r:embed="rId9"/>
          <a:srcRect t="3961" b="10615"/>
          <a:stretch/>
        </p:blipFill>
        <p:spPr>
          <a:xfrm>
            <a:off x="4365201" y="1656796"/>
            <a:ext cx="2487168" cy="2124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Cargo shipping containers in a pile and on a semi-truck at a harbor">
            <a:extLst>
              <a:ext uri="{FF2B5EF4-FFF2-40B4-BE49-F238E27FC236}">
                <a16:creationId xmlns:a16="http://schemas.microsoft.com/office/drawing/2014/main" id="{5A8E4B71-11C2-77E1-BB24-87BDB754BBDB}"/>
              </a:ext>
            </a:extLst>
          </p:cNvPr>
          <p:cNvPicPr>
            <a:picLocks noChangeAspect="1"/>
          </p:cNvPicPr>
          <p:nvPr/>
        </p:nvPicPr>
        <p:blipFill>
          <a:blip r:embed="rId10"/>
          <a:stretch>
            <a:fillRect/>
          </a:stretch>
        </p:blipFill>
        <p:spPr>
          <a:xfrm>
            <a:off x="8273995" y="4292650"/>
            <a:ext cx="2535936" cy="1901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Person assisting customer">
            <a:extLst>
              <a:ext uri="{FF2B5EF4-FFF2-40B4-BE49-F238E27FC236}">
                <a16:creationId xmlns:a16="http://schemas.microsoft.com/office/drawing/2014/main" id="{57C0B73C-BF16-9E83-A65D-E5CC55DFC130}"/>
              </a:ext>
            </a:extLst>
          </p:cNvPr>
          <p:cNvPicPr>
            <a:picLocks noChangeAspect="1"/>
          </p:cNvPicPr>
          <p:nvPr/>
        </p:nvPicPr>
        <p:blipFill>
          <a:blip r:embed="rId11"/>
          <a:stretch>
            <a:fillRect/>
          </a:stretch>
        </p:blipFill>
        <p:spPr>
          <a:xfrm>
            <a:off x="4226636" y="4251772"/>
            <a:ext cx="3063240" cy="204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5593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Around the World!</a:t>
            </a:r>
          </a:p>
        </p:txBody>
      </p:sp>
      <p:sp>
        <p:nvSpPr>
          <p:cNvPr id="9" name="TextBox 8">
            <a:extLst>
              <a:ext uri="{FF2B5EF4-FFF2-40B4-BE49-F238E27FC236}">
                <a16:creationId xmlns:a16="http://schemas.microsoft.com/office/drawing/2014/main" id="{2A30D046-E8D5-49FC-81CD-DA568917FF5E}"/>
              </a:ext>
            </a:extLst>
          </p:cNvPr>
          <p:cNvSpPr txBox="1"/>
          <p:nvPr/>
        </p:nvSpPr>
        <p:spPr>
          <a:xfrm>
            <a:off x="9096153" y="1583588"/>
            <a:ext cx="1137683" cy="4401205"/>
          </a:xfrm>
          <a:prstGeom prst="rect">
            <a:avLst/>
          </a:prstGeom>
          <a:noFill/>
        </p:spPr>
        <p:txBody>
          <a:bodyPr wrap="square" rtlCol="0">
            <a:spAutoFit/>
          </a:bodyPr>
          <a:lstStyle/>
          <a:p>
            <a:r>
              <a:rPr lang="en-US" sz="1400" dirty="0"/>
              <a:t>Sweden</a:t>
            </a:r>
          </a:p>
          <a:p>
            <a:r>
              <a:rPr lang="en-US" sz="1400" dirty="0"/>
              <a:t>U.K.</a:t>
            </a:r>
          </a:p>
          <a:p>
            <a:r>
              <a:rPr lang="en-CA" sz="1400" dirty="0"/>
              <a:t>G</a:t>
            </a:r>
            <a:r>
              <a:rPr lang="en-US" sz="1400" dirty="0" err="1"/>
              <a:t>ermany</a:t>
            </a:r>
            <a:endParaRPr lang="en-US" sz="1400" dirty="0"/>
          </a:p>
          <a:p>
            <a:r>
              <a:rPr lang="en-CA" sz="1400" dirty="0"/>
              <a:t>F</a:t>
            </a:r>
            <a:r>
              <a:rPr lang="en-US" sz="1400" dirty="0" err="1"/>
              <a:t>rance</a:t>
            </a:r>
            <a:endParaRPr lang="en-US" sz="1400" dirty="0"/>
          </a:p>
          <a:p>
            <a:r>
              <a:rPr lang="en-CA" sz="1400" dirty="0"/>
              <a:t>B</a:t>
            </a:r>
            <a:r>
              <a:rPr lang="en-US" sz="1400" dirty="0" err="1"/>
              <a:t>elgium</a:t>
            </a:r>
            <a:endParaRPr lang="en-US" sz="1400" dirty="0"/>
          </a:p>
          <a:p>
            <a:r>
              <a:rPr lang="en-CA" sz="1400" dirty="0"/>
              <a:t>P</a:t>
            </a:r>
            <a:r>
              <a:rPr lang="en-US" sz="1400" dirty="0" err="1"/>
              <a:t>ortugal</a:t>
            </a:r>
            <a:endParaRPr lang="en-US" sz="1400" dirty="0"/>
          </a:p>
          <a:p>
            <a:r>
              <a:rPr lang="en-US" sz="1400" dirty="0"/>
              <a:t>Greece</a:t>
            </a:r>
          </a:p>
          <a:p>
            <a:r>
              <a:rPr lang="en-US" sz="1400" dirty="0"/>
              <a:t>Italy</a:t>
            </a:r>
          </a:p>
          <a:p>
            <a:r>
              <a:rPr lang="en-US" sz="1400" dirty="0"/>
              <a:t>Turkey</a:t>
            </a:r>
          </a:p>
          <a:p>
            <a:r>
              <a:rPr lang="en-US" sz="1400" dirty="0"/>
              <a:t>Spain </a:t>
            </a:r>
          </a:p>
          <a:p>
            <a:r>
              <a:rPr lang="en-CA" sz="1400" dirty="0"/>
              <a:t>Romania</a:t>
            </a:r>
            <a:endParaRPr lang="en-US" sz="1400" dirty="0"/>
          </a:p>
          <a:p>
            <a:r>
              <a:rPr lang="en-US" sz="1400" dirty="0"/>
              <a:t>Croatia</a:t>
            </a:r>
          </a:p>
          <a:p>
            <a:r>
              <a:rPr lang="en-US" sz="1400" dirty="0"/>
              <a:t>Hungary</a:t>
            </a:r>
          </a:p>
          <a:p>
            <a:r>
              <a:rPr lang="en-US" sz="1400" dirty="0"/>
              <a:t>Albania</a:t>
            </a:r>
          </a:p>
          <a:p>
            <a:r>
              <a:rPr lang="en-US" sz="1400" dirty="0"/>
              <a:t>Angola</a:t>
            </a:r>
          </a:p>
          <a:p>
            <a:r>
              <a:rPr lang="en-CA" sz="1400" dirty="0"/>
              <a:t>M</a:t>
            </a:r>
            <a:r>
              <a:rPr lang="en-US" sz="1400" dirty="0" err="1"/>
              <a:t>orocco</a:t>
            </a:r>
            <a:endParaRPr lang="en-US" sz="1400" dirty="0"/>
          </a:p>
          <a:p>
            <a:r>
              <a:rPr lang="en-CA" sz="1400" dirty="0"/>
              <a:t>A</a:t>
            </a:r>
            <a:r>
              <a:rPr lang="en-US" sz="1400" dirty="0" err="1"/>
              <a:t>lgeria</a:t>
            </a:r>
            <a:endParaRPr lang="en-US" sz="1400" dirty="0"/>
          </a:p>
          <a:p>
            <a:r>
              <a:rPr lang="en-US" sz="1400" dirty="0"/>
              <a:t>Cape Verde</a:t>
            </a:r>
          </a:p>
          <a:p>
            <a:r>
              <a:rPr lang="fr-FR" sz="1400" dirty="0"/>
              <a:t>S. </a:t>
            </a:r>
            <a:r>
              <a:rPr lang="fr-FR" sz="1400" dirty="0" err="1"/>
              <a:t>Africa</a:t>
            </a:r>
            <a:endParaRPr lang="en-US" sz="1400" dirty="0"/>
          </a:p>
          <a:p>
            <a:endParaRPr lang="en-US" sz="1400" dirty="0"/>
          </a:p>
        </p:txBody>
      </p:sp>
      <p:sp>
        <p:nvSpPr>
          <p:cNvPr id="10" name="TextBox 9">
            <a:extLst>
              <a:ext uri="{FF2B5EF4-FFF2-40B4-BE49-F238E27FC236}">
                <a16:creationId xmlns:a16="http://schemas.microsoft.com/office/drawing/2014/main" id="{BD0BA9E1-B564-4038-9B5C-BA073EACC19F}"/>
              </a:ext>
            </a:extLst>
          </p:cNvPr>
          <p:cNvSpPr txBox="1"/>
          <p:nvPr/>
        </p:nvSpPr>
        <p:spPr>
          <a:xfrm>
            <a:off x="10233836" y="1583588"/>
            <a:ext cx="1148317" cy="4185761"/>
          </a:xfrm>
          <a:prstGeom prst="rect">
            <a:avLst/>
          </a:prstGeom>
          <a:noFill/>
        </p:spPr>
        <p:txBody>
          <a:bodyPr wrap="square" rtlCol="0">
            <a:spAutoFit/>
          </a:bodyPr>
          <a:lstStyle/>
          <a:p>
            <a:r>
              <a:rPr lang="en-US" sz="1400" dirty="0"/>
              <a:t>Peru</a:t>
            </a:r>
          </a:p>
          <a:p>
            <a:r>
              <a:rPr lang="en-US" sz="1400" dirty="0"/>
              <a:t>Chile</a:t>
            </a:r>
          </a:p>
          <a:p>
            <a:r>
              <a:rPr lang="en-US" sz="1400" dirty="0"/>
              <a:t>Colombia</a:t>
            </a:r>
          </a:p>
          <a:p>
            <a:r>
              <a:rPr lang="en-CA" sz="1400" dirty="0"/>
              <a:t>Argentina</a:t>
            </a:r>
            <a:endParaRPr lang="en-US" sz="1400" dirty="0"/>
          </a:p>
          <a:p>
            <a:r>
              <a:rPr lang="en-US" sz="1400" dirty="0"/>
              <a:t>Costa Rica</a:t>
            </a:r>
          </a:p>
          <a:p>
            <a:r>
              <a:rPr lang="en-US" sz="1400" dirty="0"/>
              <a:t>Mexico</a:t>
            </a:r>
          </a:p>
          <a:p>
            <a:r>
              <a:rPr lang="en-US" sz="1400" dirty="0"/>
              <a:t>USA</a:t>
            </a:r>
          </a:p>
          <a:p>
            <a:r>
              <a:rPr lang="en-US" sz="1400" dirty="0"/>
              <a:t>Jamaica</a:t>
            </a:r>
          </a:p>
          <a:p>
            <a:endParaRPr lang="en-CA" sz="1400" dirty="0"/>
          </a:p>
          <a:p>
            <a:r>
              <a:rPr lang="en-CA" sz="1400" dirty="0"/>
              <a:t>China</a:t>
            </a:r>
          </a:p>
          <a:p>
            <a:r>
              <a:rPr lang="en-CA" sz="1400" dirty="0"/>
              <a:t>S. Korea</a:t>
            </a:r>
          </a:p>
          <a:p>
            <a:r>
              <a:rPr lang="en-CA" sz="1400" dirty="0"/>
              <a:t>Japan</a:t>
            </a:r>
          </a:p>
          <a:p>
            <a:r>
              <a:rPr lang="en-CA" sz="1400" dirty="0"/>
              <a:t>India</a:t>
            </a:r>
          </a:p>
          <a:p>
            <a:r>
              <a:rPr lang="en-CA" sz="1400" dirty="0"/>
              <a:t>Pakistan</a:t>
            </a:r>
          </a:p>
          <a:p>
            <a:r>
              <a:rPr lang="en-CA" sz="1400" dirty="0"/>
              <a:t>U.A.E.</a:t>
            </a:r>
          </a:p>
          <a:p>
            <a:r>
              <a:rPr lang="en-CA" sz="1400" dirty="0"/>
              <a:t>Malaysia</a:t>
            </a:r>
          </a:p>
          <a:p>
            <a:r>
              <a:rPr lang="en-CA" sz="1400" dirty="0"/>
              <a:t>Philippines</a:t>
            </a:r>
          </a:p>
          <a:p>
            <a:r>
              <a:rPr lang="en-CA" sz="1400" dirty="0"/>
              <a:t>A</a:t>
            </a:r>
            <a:r>
              <a:rPr lang="en-US" sz="1400" dirty="0" err="1"/>
              <a:t>ustralia</a:t>
            </a:r>
            <a:endParaRPr lang="en-US" sz="1400" dirty="0"/>
          </a:p>
          <a:p>
            <a:r>
              <a:rPr lang="en-CA" sz="1400" dirty="0"/>
              <a:t>N</a:t>
            </a:r>
            <a:r>
              <a:rPr lang="en-US" sz="1400" dirty="0" err="1"/>
              <a:t>ew</a:t>
            </a:r>
            <a:r>
              <a:rPr lang="en-US" sz="1400" dirty="0"/>
              <a:t> Zealand</a:t>
            </a:r>
          </a:p>
        </p:txBody>
      </p:sp>
      <p:pic>
        <p:nvPicPr>
          <p:cNvPr id="11" name="Picture 10" descr="Child hands on a globe">
            <a:extLst>
              <a:ext uri="{FF2B5EF4-FFF2-40B4-BE49-F238E27FC236}">
                <a16:creationId xmlns:a16="http://schemas.microsoft.com/office/drawing/2014/main" id="{845E51F4-899E-921F-9B10-FB0A51326A66}"/>
              </a:ext>
            </a:extLst>
          </p:cNvPr>
          <p:cNvPicPr>
            <a:picLocks noChangeAspect="1"/>
          </p:cNvPicPr>
          <p:nvPr/>
        </p:nvPicPr>
        <p:blipFill>
          <a:blip r:embed="rId3"/>
          <a:stretch>
            <a:fillRect/>
          </a:stretch>
        </p:blipFill>
        <p:spPr>
          <a:xfrm>
            <a:off x="874713" y="1561228"/>
            <a:ext cx="7412736" cy="4940618"/>
          </a:xfrm>
          <a:prstGeom prst="rect">
            <a:avLst/>
          </a:prstGeom>
        </p:spPr>
      </p:pic>
    </p:spTree>
    <p:extLst>
      <p:ext uri="{BB962C8B-B14F-4D97-AF65-F5344CB8AC3E}">
        <p14:creationId xmlns:p14="http://schemas.microsoft.com/office/powerpoint/2010/main" val="4081495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eat pulses?</a:t>
            </a:r>
          </a:p>
        </p:txBody>
      </p:sp>
    </p:spTree>
    <p:extLst>
      <p:ext uri="{BB962C8B-B14F-4D97-AF65-F5344CB8AC3E}">
        <p14:creationId xmlns:p14="http://schemas.microsoft.com/office/powerpoint/2010/main" val="63084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pulses?</a:t>
            </a:r>
          </a:p>
        </p:txBody>
      </p:sp>
    </p:spTree>
    <p:extLst>
      <p:ext uri="{BB962C8B-B14F-4D97-AF65-F5344CB8AC3E}">
        <p14:creationId xmlns:p14="http://schemas.microsoft.com/office/powerpoint/2010/main" val="970266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Powerhouses</a:t>
            </a:r>
          </a:p>
        </p:txBody>
      </p:sp>
      <p:sp>
        <p:nvSpPr>
          <p:cNvPr id="3" name="Content Placeholder 2"/>
          <p:cNvSpPr>
            <a:spLocks noGrp="1"/>
          </p:cNvSpPr>
          <p:nvPr>
            <p:ph sz="quarter" idx="11"/>
          </p:nvPr>
        </p:nvSpPr>
        <p:spPr>
          <a:xfrm>
            <a:off x="874713" y="1779397"/>
            <a:ext cx="8940800" cy="4535487"/>
          </a:xfrm>
        </p:spPr>
        <p:txBody>
          <a:bodyPr/>
          <a:lstStyle/>
          <a:p>
            <a:pPr lvl="2">
              <a:spcBef>
                <a:spcPts val="600"/>
              </a:spcBef>
            </a:pPr>
            <a:r>
              <a:rPr lang="en-US" dirty="0"/>
              <a:t>Packed with Protein</a:t>
            </a:r>
          </a:p>
          <a:p>
            <a:pPr lvl="3">
              <a:spcBef>
                <a:spcPts val="600"/>
              </a:spcBef>
            </a:pPr>
            <a:r>
              <a:rPr lang="en-US" dirty="0">
                <a:solidFill>
                  <a:srgbClr val="5E746D"/>
                </a:solidFill>
              </a:rPr>
              <a:t>Up to 9 g protein per ½ cup cooked serving</a:t>
            </a:r>
          </a:p>
          <a:p>
            <a:pPr lvl="2">
              <a:spcBef>
                <a:spcPts val="600"/>
              </a:spcBef>
            </a:pPr>
            <a:r>
              <a:rPr lang="en-US" dirty="0"/>
              <a:t>High in </a:t>
            </a:r>
            <a:r>
              <a:rPr lang="en-US" dirty="0" err="1"/>
              <a:t>Fibre</a:t>
            </a:r>
            <a:endParaRPr lang="en-US" dirty="0"/>
          </a:p>
          <a:p>
            <a:pPr lvl="3">
              <a:spcBef>
                <a:spcPts val="600"/>
              </a:spcBef>
            </a:pPr>
            <a:r>
              <a:rPr lang="en-US" dirty="0">
                <a:solidFill>
                  <a:srgbClr val="5E746D"/>
                </a:solidFill>
              </a:rPr>
              <a:t>8 g </a:t>
            </a:r>
            <a:r>
              <a:rPr lang="en-US" dirty="0" err="1">
                <a:solidFill>
                  <a:srgbClr val="5E746D"/>
                </a:solidFill>
              </a:rPr>
              <a:t>fibre</a:t>
            </a:r>
            <a:r>
              <a:rPr lang="en-US" dirty="0">
                <a:solidFill>
                  <a:srgbClr val="5E746D"/>
                </a:solidFill>
              </a:rPr>
              <a:t> per ½ cup cooked serving</a:t>
            </a:r>
          </a:p>
          <a:p>
            <a:pPr lvl="2">
              <a:spcBef>
                <a:spcPts val="600"/>
              </a:spcBef>
            </a:pPr>
            <a:r>
              <a:rPr lang="en-US" dirty="0"/>
              <a:t>Low in Fat</a:t>
            </a:r>
          </a:p>
          <a:p>
            <a:pPr lvl="3">
              <a:spcBef>
                <a:spcPts val="600"/>
              </a:spcBef>
            </a:pPr>
            <a:r>
              <a:rPr lang="en-US" dirty="0">
                <a:solidFill>
                  <a:srgbClr val="5E746D"/>
                </a:solidFill>
              </a:rPr>
              <a:t>No saturated fat</a:t>
            </a:r>
          </a:p>
          <a:p>
            <a:pPr lvl="2">
              <a:spcBef>
                <a:spcPts val="600"/>
              </a:spcBef>
            </a:pPr>
            <a:r>
              <a:rPr lang="en-US" dirty="0"/>
              <a:t>Nutrient Dense</a:t>
            </a:r>
          </a:p>
          <a:p>
            <a:pPr lvl="3">
              <a:spcBef>
                <a:spcPts val="600"/>
              </a:spcBef>
            </a:pPr>
            <a:r>
              <a:rPr lang="en-US" dirty="0">
                <a:solidFill>
                  <a:srgbClr val="5E746D"/>
                </a:solidFill>
              </a:rPr>
              <a:t>Iron, folate, potassium, magnesium, zinc, B-vitamins</a:t>
            </a:r>
          </a:p>
          <a:p>
            <a:pPr lvl="2">
              <a:spcBef>
                <a:spcPts val="600"/>
              </a:spcBef>
            </a:pPr>
            <a:r>
              <a:rPr lang="en-US" dirty="0"/>
              <a:t>Good for people with dietary restrictions</a:t>
            </a:r>
          </a:p>
          <a:p>
            <a:pPr lvl="3">
              <a:spcBef>
                <a:spcPts val="600"/>
              </a:spcBef>
            </a:pPr>
            <a:r>
              <a:rPr lang="en-US" dirty="0">
                <a:solidFill>
                  <a:srgbClr val="5E746D"/>
                </a:solidFill>
              </a:rPr>
              <a:t>Gluten free, vegetarian source of plant base protein, low glycemic index</a:t>
            </a:r>
          </a:p>
        </p:txBody>
      </p:sp>
      <p:pic>
        <p:nvPicPr>
          <p:cNvPr id="4" name="Picture 3">
            <a:extLst>
              <a:ext uri="{FF2B5EF4-FFF2-40B4-BE49-F238E27FC236}">
                <a16:creationId xmlns:a16="http://schemas.microsoft.com/office/drawing/2014/main" id="{710F7891-3282-42D7-B260-25ACCB7B3027}"/>
              </a:ext>
            </a:extLst>
          </p:cNvPr>
          <p:cNvPicPr>
            <a:picLocks noChangeAspect="1"/>
          </p:cNvPicPr>
          <p:nvPr/>
        </p:nvPicPr>
        <p:blipFill>
          <a:blip r:embed="rId3"/>
          <a:stretch>
            <a:fillRect/>
          </a:stretch>
        </p:blipFill>
        <p:spPr>
          <a:xfrm>
            <a:off x="7527681" y="2108184"/>
            <a:ext cx="4493385" cy="3132213"/>
          </a:xfrm>
          <a:prstGeom prst="rect">
            <a:avLst/>
          </a:prstGeom>
        </p:spPr>
      </p:pic>
      <p:sp>
        <p:nvSpPr>
          <p:cNvPr id="5" name="TextBox 4">
            <a:extLst>
              <a:ext uri="{FF2B5EF4-FFF2-40B4-BE49-F238E27FC236}">
                <a16:creationId xmlns:a16="http://schemas.microsoft.com/office/drawing/2014/main" id="{3A4CCDF9-5B0F-43A5-B7EA-F1C8AA3D2E03}"/>
              </a:ext>
            </a:extLst>
          </p:cNvPr>
          <p:cNvSpPr txBox="1"/>
          <p:nvPr/>
        </p:nvSpPr>
        <p:spPr>
          <a:xfrm>
            <a:off x="10095397" y="5847552"/>
            <a:ext cx="1978510" cy="307777"/>
          </a:xfrm>
          <a:prstGeom prst="rect">
            <a:avLst/>
          </a:prstGeom>
          <a:noFill/>
        </p:spPr>
        <p:txBody>
          <a:bodyPr wrap="square" rtlCol="0">
            <a:spAutoFit/>
          </a:bodyPr>
          <a:lstStyle/>
          <a:p>
            <a:r>
              <a:rPr lang="en-US" sz="1400" dirty="0">
                <a:hlinkClick r:id="rId4"/>
              </a:rPr>
              <a:t>Better Nutrition Video</a:t>
            </a:r>
            <a:endParaRPr lang="en-US" sz="1400" dirty="0"/>
          </a:p>
        </p:txBody>
      </p:sp>
    </p:spTree>
    <p:extLst>
      <p:ext uri="{BB962C8B-B14F-4D97-AF65-F5344CB8AC3E}">
        <p14:creationId xmlns:p14="http://schemas.microsoft.com/office/powerpoint/2010/main" val="365026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Benefits</a:t>
            </a:r>
          </a:p>
        </p:txBody>
      </p:sp>
      <p:graphicFrame>
        <p:nvGraphicFramePr>
          <p:cNvPr id="7" name="Diagram 6">
            <a:extLst>
              <a:ext uri="{FF2B5EF4-FFF2-40B4-BE49-F238E27FC236}">
                <a16:creationId xmlns:a16="http://schemas.microsoft.com/office/drawing/2014/main" id="{6EB13D14-B8BA-4064-ABFC-7F082B0601B5}"/>
              </a:ext>
            </a:extLst>
          </p:cNvPr>
          <p:cNvGraphicFramePr/>
          <p:nvPr/>
        </p:nvGraphicFramePr>
        <p:xfrm>
          <a:off x="2564664" y="2032381"/>
          <a:ext cx="6687089" cy="4075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EA7F2ECB-38FF-442D-BE47-6608BF6DE842}"/>
              </a:ext>
            </a:extLst>
          </p:cNvPr>
          <p:cNvPicPr>
            <a:picLocks noChangeAspect="1"/>
          </p:cNvPicPr>
          <p:nvPr/>
        </p:nvPicPr>
        <p:blipFill>
          <a:blip r:embed="rId8"/>
          <a:stretch>
            <a:fillRect/>
          </a:stretch>
        </p:blipFill>
        <p:spPr>
          <a:xfrm>
            <a:off x="8125605" y="4657310"/>
            <a:ext cx="1609483" cy="780356"/>
          </a:xfrm>
          <a:prstGeom prst="rect">
            <a:avLst/>
          </a:prstGeom>
        </p:spPr>
      </p:pic>
      <p:pic>
        <p:nvPicPr>
          <p:cNvPr id="9" name="Picture 8">
            <a:extLst>
              <a:ext uri="{FF2B5EF4-FFF2-40B4-BE49-F238E27FC236}">
                <a16:creationId xmlns:a16="http://schemas.microsoft.com/office/drawing/2014/main" id="{B9F08D9A-79BC-4AFC-93A0-B8B3F31917F4}"/>
              </a:ext>
            </a:extLst>
          </p:cNvPr>
          <p:cNvPicPr>
            <a:picLocks noChangeAspect="1"/>
          </p:cNvPicPr>
          <p:nvPr/>
        </p:nvPicPr>
        <p:blipFill>
          <a:blip r:embed="rId9"/>
          <a:stretch>
            <a:fillRect/>
          </a:stretch>
        </p:blipFill>
        <p:spPr>
          <a:xfrm>
            <a:off x="2456912" y="4373821"/>
            <a:ext cx="1579001" cy="1347333"/>
          </a:xfrm>
          <a:prstGeom prst="rect">
            <a:avLst/>
          </a:prstGeom>
        </p:spPr>
      </p:pic>
      <p:pic>
        <p:nvPicPr>
          <p:cNvPr id="10" name="Picture 9">
            <a:extLst>
              <a:ext uri="{FF2B5EF4-FFF2-40B4-BE49-F238E27FC236}">
                <a16:creationId xmlns:a16="http://schemas.microsoft.com/office/drawing/2014/main" id="{D7528BC9-F490-4A90-A58C-096AD915F628}"/>
              </a:ext>
            </a:extLst>
          </p:cNvPr>
          <p:cNvPicPr>
            <a:picLocks noChangeAspect="1"/>
          </p:cNvPicPr>
          <p:nvPr/>
        </p:nvPicPr>
        <p:blipFill>
          <a:blip r:embed="rId10"/>
          <a:stretch>
            <a:fillRect/>
          </a:stretch>
        </p:blipFill>
        <p:spPr>
          <a:xfrm>
            <a:off x="3553906" y="1847092"/>
            <a:ext cx="1426588" cy="1274174"/>
          </a:xfrm>
          <a:prstGeom prst="rect">
            <a:avLst/>
          </a:prstGeom>
        </p:spPr>
      </p:pic>
      <p:pic>
        <p:nvPicPr>
          <p:cNvPr id="11" name="Picture 10">
            <a:extLst>
              <a:ext uri="{FF2B5EF4-FFF2-40B4-BE49-F238E27FC236}">
                <a16:creationId xmlns:a16="http://schemas.microsoft.com/office/drawing/2014/main" id="{E899D7BF-2A0B-40B2-8962-6EB45A828E6A}"/>
              </a:ext>
            </a:extLst>
          </p:cNvPr>
          <p:cNvPicPr>
            <a:picLocks noChangeAspect="1"/>
          </p:cNvPicPr>
          <p:nvPr/>
        </p:nvPicPr>
        <p:blipFill>
          <a:blip r:embed="rId11"/>
          <a:stretch>
            <a:fillRect/>
          </a:stretch>
        </p:blipFill>
        <p:spPr>
          <a:xfrm>
            <a:off x="7059112" y="1801370"/>
            <a:ext cx="1292464" cy="1292464"/>
          </a:xfrm>
          <a:prstGeom prst="rect">
            <a:avLst/>
          </a:prstGeom>
        </p:spPr>
      </p:pic>
      <p:sp>
        <p:nvSpPr>
          <p:cNvPr id="3" name="TextBox 2">
            <a:extLst>
              <a:ext uri="{FF2B5EF4-FFF2-40B4-BE49-F238E27FC236}">
                <a16:creationId xmlns:a16="http://schemas.microsoft.com/office/drawing/2014/main" id="{99D2E202-0A63-4E70-ACD5-45E0EC87F8C6}"/>
              </a:ext>
            </a:extLst>
          </p:cNvPr>
          <p:cNvSpPr txBox="1"/>
          <p:nvPr/>
        </p:nvSpPr>
        <p:spPr>
          <a:xfrm>
            <a:off x="10095397" y="5847552"/>
            <a:ext cx="1978510" cy="307777"/>
          </a:xfrm>
          <a:prstGeom prst="rect">
            <a:avLst/>
          </a:prstGeom>
          <a:noFill/>
        </p:spPr>
        <p:txBody>
          <a:bodyPr wrap="square" rtlCol="0">
            <a:spAutoFit/>
          </a:bodyPr>
          <a:lstStyle/>
          <a:p>
            <a:r>
              <a:rPr lang="en-US" sz="1400" dirty="0">
                <a:hlinkClick r:id="rId12"/>
              </a:rPr>
              <a:t>Healthy Outcomes Video</a:t>
            </a:r>
            <a:endParaRPr lang="en-US" sz="1400" dirty="0"/>
          </a:p>
        </p:txBody>
      </p:sp>
    </p:spTree>
    <p:extLst>
      <p:ext uri="{BB962C8B-B14F-4D97-AF65-F5344CB8AC3E}">
        <p14:creationId xmlns:p14="http://schemas.microsoft.com/office/powerpoint/2010/main" val="3319614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1"/>
          </p:nvPr>
        </p:nvSpPr>
        <p:spPr>
          <a:xfrm>
            <a:off x="874712" y="1779398"/>
            <a:ext cx="10168425" cy="640896"/>
          </a:xfrm>
        </p:spPr>
        <p:txBody>
          <a:bodyPr/>
          <a:lstStyle/>
          <a:p>
            <a:pPr>
              <a:defRPr/>
            </a:pPr>
            <a:r>
              <a:rPr lang="en-CA" dirty="0"/>
              <a:t>Pulses are good for the farm and for you!</a:t>
            </a:r>
            <a:endParaRPr lang="en-US" dirty="0">
              <a:solidFill>
                <a:schemeClr val="accent1">
                  <a:lumMod val="50000"/>
                </a:schemeClr>
              </a:solidFill>
              <a:latin typeface="Ninjascript Untercase" pitchFamily="2" charset="0"/>
            </a:endParaRPr>
          </a:p>
        </p:txBody>
      </p:sp>
      <p:pic>
        <p:nvPicPr>
          <p:cNvPr id="5" name="Picture 4">
            <a:extLst>
              <a:ext uri="{FF2B5EF4-FFF2-40B4-BE49-F238E27FC236}">
                <a16:creationId xmlns:a16="http://schemas.microsoft.com/office/drawing/2014/main" id="{80048DB8-B77C-449D-B61A-9F04DF60040D}"/>
              </a:ext>
            </a:extLst>
          </p:cNvPr>
          <p:cNvPicPr>
            <a:picLocks noChangeAspect="1"/>
          </p:cNvPicPr>
          <p:nvPr/>
        </p:nvPicPr>
        <p:blipFill>
          <a:blip r:embed="rId3"/>
          <a:stretch>
            <a:fillRect/>
          </a:stretch>
        </p:blipFill>
        <p:spPr>
          <a:xfrm>
            <a:off x="6908416" y="2444699"/>
            <a:ext cx="4806361" cy="3204881"/>
          </a:xfrm>
          <a:prstGeom prst="rect">
            <a:avLst/>
          </a:prstGeom>
        </p:spPr>
      </p:pic>
      <p:sp>
        <p:nvSpPr>
          <p:cNvPr id="10" name="Content Placeholder 2">
            <a:extLst>
              <a:ext uri="{FF2B5EF4-FFF2-40B4-BE49-F238E27FC236}">
                <a16:creationId xmlns:a16="http://schemas.microsoft.com/office/drawing/2014/main" id="{13308AAD-4447-458E-8AA8-BF6A1A497B58}"/>
              </a:ext>
            </a:extLst>
          </p:cNvPr>
          <p:cNvSpPr txBox="1">
            <a:spLocks/>
          </p:cNvSpPr>
          <p:nvPr/>
        </p:nvSpPr>
        <p:spPr>
          <a:xfrm>
            <a:off x="874711" y="2269837"/>
            <a:ext cx="5795719" cy="3554603"/>
          </a:xfrm>
          <a:prstGeom prst="rect">
            <a:avLst/>
          </a:prstGeom>
        </p:spPr>
        <p:txBody>
          <a:bodyPr lIns="0" tIns="0" rIns="0" bIns="0"/>
          <a:lstStyle>
            <a:lvl1pPr marL="0" indent="0" algn="l" defTabSz="914400" rtl="0" eaLnBrk="1" latinLnBrk="0" hangingPunct="1">
              <a:lnSpc>
                <a:spcPct val="100000"/>
              </a:lnSpc>
              <a:spcBef>
                <a:spcPts val="400"/>
              </a:spcBef>
              <a:spcAft>
                <a:spcPts val="600"/>
              </a:spcAft>
              <a:buFontTx/>
              <a:buNone/>
              <a:defRPr sz="3200" b="1" i="0" kern="1200" spc="0">
                <a:solidFill>
                  <a:srgbClr val="94C500"/>
                </a:solidFill>
                <a:latin typeface="Courier" charset="0"/>
                <a:ea typeface="Courier" charset="0"/>
                <a:cs typeface="Courier" charset="0"/>
              </a:defRPr>
            </a:lvl1pPr>
            <a:lvl2pPr marL="0" indent="0" algn="l" defTabSz="914400" rtl="0" eaLnBrk="1" latinLnBrk="0" hangingPunct="1">
              <a:lnSpc>
                <a:spcPct val="100000"/>
              </a:lnSpc>
              <a:spcBef>
                <a:spcPts val="0"/>
              </a:spcBef>
              <a:spcAft>
                <a:spcPts val="1200"/>
              </a:spcAft>
              <a:buFontTx/>
              <a:buNone/>
              <a:defRPr sz="2100" kern="1200" spc="0">
                <a:solidFill>
                  <a:srgbClr val="1B4F45"/>
                </a:solidFill>
                <a:latin typeface="Arial" charset="0"/>
                <a:ea typeface="Arial" charset="0"/>
                <a:cs typeface="Arial" charset="0"/>
              </a:defRPr>
            </a:lvl2pPr>
            <a:lvl3pPr marL="0" indent="0" algn="l" defTabSz="914400" rtl="0" eaLnBrk="1" latinLnBrk="0" hangingPunct="1">
              <a:lnSpc>
                <a:spcPct val="100000"/>
              </a:lnSpc>
              <a:spcBef>
                <a:spcPts val="400"/>
              </a:spcBef>
              <a:spcAft>
                <a:spcPts val="0"/>
              </a:spcAft>
              <a:buFontTx/>
              <a:buNone/>
              <a:defRPr sz="2400" b="1" kern="1200" spc="0" baseline="0">
                <a:solidFill>
                  <a:srgbClr val="5E746D"/>
                </a:solidFill>
                <a:latin typeface="Arial" charset="0"/>
                <a:ea typeface="Arial" charset="0"/>
                <a:cs typeface="Arial" charset="0"/>
              </a:defRPr>
            </a:lvl3pPr>
            <a:lvl4pPr marL="342900" marR="0" indent="-342900" algn="l" defTabSz="914400" rtl="0" eaLnBrk="1" fontAlgn="auto" latinLnBrk="0" hangingPunct="1">
              <a:lnSpc>
                <a:spcPct val="100000"/>
              </a:lnSpc>
              <a:spcBef>
                <a:spcPts val="0"/>
              </a:spcBef>
              <a:spcAft>
                <a:spcPts val="600"/>
              </a:spcAft>
              <a:buClrTx/>
              <a:buSzTx/>
              <a:buFont typeface="Arial" charset="0"/>
              <a:buChar char="•"/>
              <a:tabLst/>
              <a:defRPr sz="2100" kern="1200" spc="0" baseline="0">
                <a:solidFill>
                  <a:srgbClr val="1B4F45"/>
                </a:solidFill>
                <a:latin typeface="Arial" charset="0"/>
                <a:ea typeface="Arial" charset="0"/>
                <a:cs typeface="Arial"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spcBef>
                <a:spcPts val="600"/>
              </a:spcBef>
            </a:pPr>
            <a:r>
              <a:rPr lang="en-CA" dirty="0"/>
              <a:t>Pulses are a great addition to any meal!</a:t>
            </a:r>
          </a:p>
          <a:p>
            <a:pPr marL="342900" lvl="2" indent="-342900">
              <a:spcBef>
                <a:spcPts val="600"/>
              </a:spcBef>
              <a:buFont typeface="Arial" panose="020B0604020202020204" pitchFamily="34" charset="0"/>
              <a:buChar char="•"/>
            </a:pPr>
            <a:r>
              <a:rPr lang="en-CA" sz="2100" b="0" dirty="0"/>
              <a:t>Support local pulse farmers in Alberta as well as across Canada</a:t>
            </a:r>
          </a:p>
          <a:p>
            <a:pPr marL="342900" lvl="2" indent="-342900">
              <a:spcBef>
                <a:spcPts val="600"/>
              </a:spcBef>
              <a:buFont typeface="Arial" panose="020B0604020202020204" pitchFamily="34" charset="0"/>
              <a:buChar char="•"/>
            </a:pPr>
            <a:r>
              <a:rPr lang="en-CA" sz="2100" b="0" dirty="0"/>
              <a:t>Pulses are good for the environment</a:t>
            </a:r>
          </a:p>
          <a:p>
            <a:pPr marL="342900" lvl="2" indent="-342900">
              <a:spcBef>
                <a:spcPts val="600"/>
              </a:spcBef>
              <a:buFont typeface="Arial" panose="020B0604020202020204" pitchFamily="34" charset="0"/>
              <a:buChar char="•"/>
            </a:pPr>
            <a:r>
              <a:rPr lang="en-CA" sz="2100" b="0" dirty="0"/>
              <a:t>Pulses are good for our economy</a:t>
            </a:r>
          </a:p>
          <a:p>
            <a:pPr marL="342900" lvl="2" indent="-342900">
              <a:spcBef>
                <a:spcPts val="600"/>
              </a:spcBef>
              <a:buFont typeface="Arial" panose="020B0604020202020204" pitchFamily="34" charset="0"/>
              <a:buChar char="•"/>
            </a:pPr>
            <a:r>
              <a:rPr lang="en-CA" sz="2100" b="0" dirty="0"/>
              <a:t>Pulses are good for our health</a:t>
            </a:r>
            <a:endParaRPr lang="en-US" dirty="0"/>
          </a:p>
        </p:txBody>
      </p:sp>
    </p:spTree>
    <p:extLst>
      <p:ext uri="{BB962C8B-B14F-4D97-AF65-F5344CB8AC3E}">
        <p14:creationId xmlns:p14="http://schemas.microsoft.com/office/powerpoint/2010/main" val="302063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90324F-384F-4349-BF56-11A99541799E}"/>
              </a:ext>
            </a:extLst>
          </p:cNvPr>
          <p:cNvSpPr txBox="1"/>
          <p:nvPr/>
        </p:nvSpPr>
        <p:spPr>
          <a:xfrm>
            <a:off x="3032449" y="4135894"/>
            <a:ext cx="6634065" cy="523220"/>
          </a:xfrm>
          <a:prstGeom prst="rect">
            <a:avLst/>
          </a:prstGeom>
          <a:noFill/>
        </p:spPr>
        <p:txBody>
          <a:bodyPr wrap="square" rtlCol="0">
            <a:spAutoFit/>
          </a:bodyPr>
          <a:lstStyle/>
          <a:p>
            <a:r>
              <a:rPr lang="en-US" sz="2800" dirty="0">
                <a:solidFill>
                  <a:srgbClr val="1B4F45"/>
                </a:solidFill>
              </a:rPr>
              <a:t>Visit albertapulse.com for more information</a:t>
            </a:r>
          </a:p>
        </p:txBody>
      </p:sp>
    </p:spTree>
    <p:extLst>
      <p:ext uri="{BB962C8B-B14F-4D97-AF65-F5344CB8AC3E}">
        <p14:creationId xmlns:p14="http://schemas.microsoft.com/office/powerpoint/2010/main" val="234642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Pulses?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5" y="2167952"/>
            <a:ext cx="9094770" cy="3290167"/>
          </a:xfrm>
          <a:prstGeom prst="rect">
            <a:avLst/>
          </a:prstGeom>
        </p:spPr>
      </p:pic>
    </p:spTree>
    <p:extLst>
      <p:ext uri="{BB962C8B-B14F-4D97-AF65-F5344CB8AC3E}">
        <p14:creationId xmlns:p14="http://schemas.microsoft.com/office/powerpoint/2010/main" val="98131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grow in Alberta?</a:t>
            </a:r>
          </a:p>
        </p:txBody>
      </p:sp>
    </p:spTree>
    <p:extLst>
      <p:ext uri="{BB962C8B-B14F-4D97-AF65-F5344CB8AC3E}">
        <p14:creationId xmlns:p14="http://schemas.microsoft.com/office/powerpoint/2010/main" val="2807335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in Alberta</a:t>
            </a:r>
          </a:p>
        </p:txBody>
      </p:sp>
      <p:sp>
        <p:nvSpPr>
          <p:cNvPr id="3" name="Content Placeholder 2"/>
          <p:cNvSpPr>
            <a:spLocks noGrp="1"/>
          </p:cNvSpPr>
          <p:nvPr>
            <p:ph sz="quarter" idx="11"/>
          </p:nvPr>
        </p:nvSpPr>
        <p:spPr>
          <a:xfrm>
            <a:off x="874713" y="1779397"/>
            <a:ext cx="7641966" cy="4535487"/>
          </a:xfrm>
        </p:spPr>
        <p:txBody>
          <a:bodyPr/>
          <a:lstStyle/>
          <a:p>
            <a:pPr lvl="2">
              <a:spcBef>
                <a:spcPts val="600"/>
              </a:spcBef>
            </a:pPr>
            <a:r>
              <a:rPr lang="en-CA" dirty="0"/>
              <a:t>Provincial Growing Zones</a:t>
            </a:r>
          </a:p>
          <a:p>
            <a:pPr marL="342900" lvl="2" indent="-342900">
              <a:spcBef>
                <a:spcPts val="600"/>
              </a:spcBef>
              <a:buFont typeface="Arial" panose="020B0604020202020204" pitchFamily="34" charset="0"/>
              <a:buChar char="•"/>
            </a:pPr>
            <a:r>
              <a:rPr lang="en-CA" sz="2100" b="0" dirty="0"/>
              <a:t>Alberta is divided into 5 growing zones</a:t>
            </a:r>
          </a:p>
          <a:p>
            <a:pPr marL="342900" lvl="2" indent="-342900">
              <a:spcBef>
                <a:spcPts val="600"/>
              </a:spcBef>
              <a:buFont typeface="Arial" panose="020B0604020202020204" pitchFamily="34" charset="0"/>
              <a:buChar char="•"/>
            </a:pPr>
            <a:r>
              <a:rPr lang="en-CA" sz="2100" b="0" dirty="0"/>
              <a:t>Reflects the commonality of pulse crops and production methods between areas</a:t>
            </a:r>
          </a:p>
          <a:p>
            <a:pPr marL="342900" lvl="2" indent="-342900">
              <a:spcBef>
                <a:spcPts val="600"/>
              </a:spcBef>
              <a:buFont typeface="Arial" panose="020B0604020202020204" pitchFamily="34" charset="0"/>
              <a:buChar char="•"/>
            </a:pPr>
            <a:r>
              <a:rPr lang="en-CA" sz="2100" b="0" dirty="0"/>
              <a:t>Reflects direction of pulse trade</a:t>
            </a:r>
          </a:p>
          <a:p>
            <a:pPr marL="342900" lvl="2" indent="-342900">
              <a:spcBef>
                <a:spcPts val="600"/>
              </a:spcBef>
              <a:buFont typeface="Arial" panose="020B0604020202020204" pitchFamily="34" charset="0"/>
              <a:buChar char="•"/>
            </a:pPr>
            <a:r>
              <a:rPr lang="en-CA" sz="2100" b="0" dirty="0"/>
              <a:t>Align with the established growing zones of the barley, wheat and canola commissions</a:t>
            </a:r>
            <a:endParaRPr lang="en-US" dirty="0"/>
          </a:p>
        </p:txBody>
      </p:sp>
      <p:pic>
        <p:nvPicPr>
          <p:cNvPr id="8" name="Picture 7">
            <a:extLst>
              <a:ext uri="{FF2B5EF4-FFF2-40B4-BE49-F238E27FC236}">
                <a16:creationId xmlns:a16="http://schemas.microsoft.com/office/drawing/2014/main" id="{72772F7D-D8D5-4D32-90E2-E78F598EA85B}"/>
              </a:ext>
            </a:extLst>
          </p:cNvPr>
          <p:cNvPicPr>
            <a:picLocks noChangeAspect="1"/>
          </p:cNvPicPr>
          <p:nvPr/>
        </p:nvPicPr>
        <p:blipFill>
          <a:blip r:embed="rId3"/>
          <a:stretch>
            <a:fillRect/>
          </a:stretch>
        </p:blipFill>
        <p:spPr>
          <a:xfrm>
            <a:off x="9431481" y="880041"/>
            <a:ext cx="1965033" cy="3467705"/>
          </a:xfrm>
          <a:prstGeom prst="rect">
            <a:avLst/>
          </a:prstGeom>
        </p:spPr>
      </p:pic>
      <p:pic>
        <p:nvPicPr>
          <p:cNvPr id="9" name="Picture 8">
            <a:extLst>
              <a:ext uri="{FF2B5EF4-FFF2-40B4-BE49-F238E27FC236}">
                <a16:creationId xmlns:a16="http://schemas.microsoft.com/office/drawing/2014/main" id="{FBB11C66-D996-489C-9A7F-ABFCAAD5E9BD}"/>
              </a:ext>
            </a:extLst>
          </p:cNvPr>
          <p:cNvPicPr>
            <a:picLocks noChangeAspect="1"/>
          </p:cNvPicPr>
          <p:nvPr/>
        </p:nvPicPr>
        <p:blipFill>
          <a:blip r:embed="rId4"/>
          <a:stretch>
            <a:fillRect/>
          </a:stretch>
        </p:blipFill>
        <p:spPr>
          <a:xfrm>
            <a:off x="9937617" y="4574355"/>
            <a:ext cx="1638320" cy="1403604"/>
          </a:xfrm>
          <a:prstGeom prst="rect">
            <a:avLst/>
          </a:prstGeom>
        </p:spPr>
      </p:pic>
    </p:spTree>
    <p:extLst>
      <p:ext uri="{BB962C8B-B14F-4D97-AF65-F5344CB8AC3E}">
        <p14:creationId xmlns:p14="http://schemas.microsoft.com/office/powerpoint/2010/main" val="3991957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in Alberta</a:t>
            </a:r>
          </a:p>
        </p:txBody>
      </p:sp>
      <p:sp>
        <p:nvSpPr>
          <p:cNvPr id="3" name="Content Placeholder 2"/>
          <p:cNvSpPr>
            <a:spLocks noGrp="1"/>
          </p:cNvSpPr>
          <p:nvPr>
            <p:ph sz="quarter" idx="11"/>
          </p:nvPr>
        </p:nvSpPr>
        <p:spPr>
          <a:xfrm>
            <a:off x="874713" y="1779397"/>
            <a:ext cx="7018985" cy="4535487"/>
          </a:xfrm>
        </p:spPr>
        <p:txBody>
          <a:bodyPr/>
          <a:lstStyle/>
          <a:p>
            <a:pPr lvl="2">
              <a:spcBef>
                <a:spcPts val="600"/>
              </a:spcBef>
            </a:pPr>
            <a:r>
              <a:rPr lang="en-CA" dirty="0"/>
              <a:t>FIELD PEAS</a:t>
            </a:r>
          </a:p>
          <a:p>
            <a:pPr marL="342900" lvl="2" indent="-342900">
              <a:spcBef>
                <a:spcPts val="600"/>
              </a:spcBef>
              <a:buFont typeface="Arial" panose="020B0604020202020204" pitchFamily="34" charset="0"/>
              <a:buChar char="•"/>
            </a:pPr>
            <a:r>
              <a:rPr lang="en-CA" sz="2100" b="0" dirty="0"/>
              <a:t>Grown in all zones in the province</a:t>
            </a:r>
          </a:p>
          <a:p>
            <a:pPr marL="342900" lvl="2" indent="-342900">
              <a:spcBef>
                <a:spcPts val="600"/>
              </a:spcBef>
              <a:buFont typeface="Arial" panose="020B0604020202020204" pitchFamily="34" charset="0"/>
              <a:buChar char="•"/>
            </a:pPr>
            <a:r>
              <a:rPr lang="en-CA" sz="2100" b="0" dirty="0"/>
              <a:t>Include whole &amp; split green &amp; yellow peas</a:t>
            </a:r>
          </a:p>
          <a:p>
            <a:pPr marL="342900" lvl="2" indent="-342900">
              <a:spcBef>
                <a:spcPts val="600"/>
              </a:spcBef>
              <a:buFont typeface="Arial" panose="020B0604020202020204" pitchFamily="34" charset="0"/>
              <a:buChar char="•"/>
            </a:pPr>
            <a:r>
              <a:rPr lang="en-CA" sz="2100" b="0" dirty="0"/>
              <a:t>Largest crop with 90% yellow peas and 10% green peas</a:t>
            </a:r>
          </a:p>
          <a:p>
            <a:pPr marL="342900" lvl="2" indent="-342900">
              <a:spcBef>
                <a:spcPts val="600"/>
              </a:spcBef>
              <a:buFont typeface="Arial" panose="020B0604020202020204" pitchFamily="34" charset="0"/>
              <a:buChar char="•"/>
            </a:pPr>
            <a:r>
              <a:rPr lang="en-CA" sz="2100" b="0" dirty="0"/>
              <a:t>In 2023 – 1.2 million acres harvested which produced 1.1 million tonnes</a:t>
            </a:r>
          </a:p>
          <a:p>
            <a:pPr marL="342900" lvl="2" indent="-342900">
              <a:spcBef>
                <a:spcPts val="600"/>
              </a:spcBef>
              <a:buFont typeface="Arial" panose="020B0604020202020204" pitchFamily="34" charset="0"/>
              <a:buChar char="•"/>
            </a:pPr>
            <a:r>
              <a:rPr lang="en-CA" sz="2100" b="0" dirty="0"/>
              <a:t>Typically 6-8 peas in a pod</a:t>
            </a:r>
          </a:p>
          <a:p>
            <a:pPr lvl="2">
              <a:spcBef>
                <a:spcPts val="600"/>
              </a:spcBef>
            </a:pPr>
            <a:endParaRPr lang="en-US" dirty="0"/>
          </a:p>
        </p:txBody>
      </p:sp>
      <p:pic>
        <p:nvPicPr>
          <p:cNvPr id="8" name="Picture 7">
            <a:extLst>
              <a:ext uri="{FF2B5EF4-FFF2-40B4-BE49-F238E27FC236}">
                <a16:creationId xmlns:a16="http://schemas.microsoft.com/office/drawing/2014/main" id="{72772F7D-D8D5-4D32-90E2-E78F598EA85B}"/>
              </a:ext>
            </a:extLst>
          </p:cNvPr>
          <p:cNvPicPr>
            <a:picLocks noChangeAspect="1"/>
          </p:cNvPicPr>
          <p:nvPr/>
        </p:nvPicPr>
        <p:blipFill>
          <a:blip r:embed="rId3"/>
          <a:stretch>
            <a:fillRect/>
          </a:stretch>
        </p:blipFill>
        <p:spPr>
          <a:xfrm>
            <a:off x="9431481" y="880041"/>
            <a:ext cx="1965033" cy="3467705"/>
          </a:xfrm>
          <a:prstGeom prst="rect">
            <a:avLst/>
          </a:prstGeom>
        </p:spPr>
      </p:pic>
      <p:pic>
        <p:nvPicPr>
          <p:cNvPr id="9" name="Picture 8">
            <a:extLst>
              <a:ext uri="{FF2B5EF4-FFF2-40B4-BE49-F238E27FC236}">
                <a16:creationId xmlns:a16="http://schemas.microsoft.com/office/drawing/2014/main" id="{FBB11C66-D996-489C-9A7F-ABFCAAD5E9BD}"/>
              </a:ext>
            </a:extLst>
          </p:cNvPr>
          <p:cNvPicPr>
            <a:picLocks noChangeAspect="1"/>
          </p:cNvPicPr>
          <p:nvPr/>
        </p:nvPicPr>
        <p:blipFill>
          <a:blip r:embed="rId4"/>
          <a:stretch>
            <a:fillRect/>
          </a:stretch>
        </p:blipFill>
        <p:spPr>
          <a:xfrm>
            <a:off x="9937617" y="4574355"/>
            <a:ext cx="1638320" cy="1403604"/>
          </a:xfrm>
          <a:prstGeom prst="rect">
            <a:avLst/>
          </a:prstGeom>
        </p:spPr>
      </p:pic>
      <p:pic>
        <p:nvPicPr>
          <p:cNvPr id="6" name="Picture 5">
            <a:extLst>
              <a:ext uri="{FF2B5EF4-FFF2-40B4-BE49-F238E27FC236}">
                <a16:creationId xmlns:a16="http://schemas.microsoft.com/office/drawing/2014/main" id="{531D9980-0C8A-4F87-998A-883520B8909C}"/>
              </a:ext>
            </a:extLst>
          </p:cNvPr>
          <p:cNvPicPr>
            <a:picLocks noChangeAspect="1"/>
          </p:cNvPicPr>
          <p:nvPr/>
        </p:nvPicPr>
        <p:blipFill>
          <a:blip r:embed="rId5"/>
          <a:stretch>
            <a:fillRect/>
          </a:stretch>
        </p:blipFill>
        <p:spPr>
          <a:xfrm>
            <a:off x="2048910" y="4797987"/>
            <a:ext cx="1169192" cy="1169192"/>
          </a:xfrm>
          <a:prstGeom prst="rect">
            <a:avLst/>
          </a:prstGeom>
        </p:spPr>
      </p:pic>
      <p:pic>
        <p:nvPicPr>
          <p:cNvPr id="7" name="Picture 6">
            <a:extLst>
              <a:ext uri="{FF2B5EF4-FFF2-40B4-BE49-F238E27FC236}">
                <a16:creationId xmlns:a16="http://schemas.microsoft.com/office/drawing/2014/main" id="{46486541-DCB9-4BB6-AA57-99C2B2BCAF50}"/>
              </a:ext>
            </a:extLst>
          </p:cNvPr>
          <p:cNvPicPr>
            <a:picLocks noChangeAspect="1"/>
          </p:cNvPicPr>
          <p:nvPr/>
        </p:nvPicPr>
        <p:blipFill>
          <a:blip r:embed="rId6"/>
          <a:stretch>
            <a:fillRect/>
          </a:stretch>
        </p:blipFill>
        <p:spPr>
          <a:xfrm>
            <a:off x="3215013" y="4803230"/>
            <a:ext cx="1169192" cy="1163949"/>
          </a:xfrm>
          <a:prstGeom prst="rect">
            <a:avLst/>
          </a:prstGeom>
        </p:spPr>
      </p:pic>
      <p:pic>
        <p:nvPicPr>
          <p:cNvPr id="11" name="Picture 10">
            <a:extLst>
              <a:ext uri="{FF2B5EF4-FFF2-40B4-BE49-F238E27FC236}">
                <a16:creationId xmlns:a16="http://schemas.microsoft.com/office/drawing/2014/main" id="{2895FA8D-DCA6-46C4-86B2-447A8608AE87}"/>
              </a:ext>
            </a:extLst>
          </p:cNvPr>
          <p:cNvPicPr>
            <a:picLocks noChangeAspect="1"/>
          </p:cNvPicPr>
          <p:nvPr/>
        </p:nvPicPr>
        <p:blipFill>
          <a:blip r:embed="rId7"/>
          <a:stretch>
            <a:fillRect/>
          </a:stretch>
        </p:blipFill>
        <p:spPr>
          <a:xfrm>
            <a:off x="5553630" y="3882153"/>
            <a:ext cx="3108960" cy="2331720"/>
          </a:xfrm>
          <a:prstGeom prst="rect">
            <a:avLst/>
          </a:prstGeom>
        </p:spPr>
      </p:pic>
      <p:sp>
        <p:nvSpPr>
          <p:cNvPr id="4" name="TextBox 3">
            <a:extLst>
              <a:ext uri="{FF2B5EF4-FFF2-40B4-BE49-F238E27FC236}">
                <a16:creationId xmlns:a16="http://schemas.microsoft.com/office/drawing/2014/main" id="{CAABB43C-C971-4E3A-94F8-F156222729C3}"/>
              </a:ext>
            </a:extLst>
          </p:cNvPr>
          <p:cNvSpPr txBox="1"/>
          <p:nvPr/>
        </p:nvSpPr>
        <p:spPr>
          <a:xfrm>
            <a:off x="5982029" y="6202328"/>
            <a:ext cx="2252161" cy="276999"/>
          </a:xfrm>
          <a:prstGeom prst="rect">
            <a:avLst/>
          </a:prstGeom>
          <a:noFill/>
        </p:spPr>
        <p:txBody>
          <a:bodyPr wrap="square" rtlCol="0">
            <a:spAutoFit/>
          </a:bodyPr>
          <a:lstStyle/>
          <a:p>
            <a:r>
              <a:rPr lang="en-CA" sz="1200" dirty="0">
                <a:solidFill>
                  <a:srgbClr val="1B4F45"/>
                </a:solidFill>
                <a:latin typeface="Arial" panose="020B0604020202020204" pitchFamily="34" charset="0"/>
                <a:cs typeface="Arial" panose="020B0604020202020204" pitchFamily="34" charset="0"/>
              </a:rPr>
              <a:t>Flowering pea crop in the field</a:t>
            </a:r>
            <a:endParaRPr lang="en-US" sz="1200" dirty="0">
              <a:solidFill>
                <a:srgbClr val="1B4F45"/>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7E5B985-A788-41C5-9B18-8B34D086FAA6}"/>
              </a:ext>
            </a:extLst>
          </p:cNvPr>
          <p:cNvSpPr txBox="1"/>
          <p:nvPr/>
        </p:nvSpPr>
        <p:spPr>
          <a:xfrm>
            <a:off x="2048910" y="5954260"/>
            <a:ext cx="1165262" cy="461665"/>
          </a:xfrm>
          <a:prstGeom prst="rect">
            <a:avLst/>
          </a:prstGeom>
          <a:noFill/>
        </p:spPr>
        <p:txBody>
          <a:bodyPr wrap="square" rtlCol="0">
            <a:spAutoFit/>
          </a:bodyPr>
          <a:lstStyle/>
          <a:p>
            <a:pPr algn="ctr"/>
            <a:r>
              <a:rPr lang="en-CA" sz="1200" dirty="0">
                <a:solidFill>
                  <a:srgbClr val="323E48"/>
                </a:solidFill>
                <a:latin typeface="Arial" panose="020B0604020202020204" pitchFamily="34" charset="0"/>
                <a:cs typeface="Arial" panose="020B0604020202020204" pitchFamily="34" charset="0"/>
              </a:rPr>
              <a:t>Yellow Split Peas</a:t>
            </a:r>
            <a:endParaRPr lang="en-US" sz="1200" dirty="0">
              <a:solidFill>
                <a:srgbClr val="323E48"/>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B1EB6F-0ABD-4C3C-A25B-784B788257C9}"/>
              </a:ext>
            </a:extLst>
          </p:cNvPr>
          <p:cNvSpPr txBox="1"/>
          <p:nvPr/>
        </p:nvSpPr>
        <p:spPr>
          <a:xfrm>
            <a:off x="3154007" y="5950945"/>
            <a:ext cx="1165262" cy="461665"/>
          </a:xfrm>
          <a:prstGeom prst="rect">
            <a:avLst/>
          </a:prstGeom>
          <a:noFill/>
        </p:spPr>
        <p:txBody>
          <a:bodyPr wrap="square" rtlCol="0">
            <a:spAutoFit/>
          </a:bodyPr>
          <a:lstStyle/>
          <a:p>
            <a:pPr algn="ctr"/>
            <a:r>
              <a:rPr lang="en-CA" sz="1200" dirty="0">
                <a:solidFill>
                  <a:srgbClr val="323E48"/>
                </a:solidFill>
                <a:latin typeface="Arial" panose="020B0604020202020204" pitchFamily="34" charset="0"/>
                <a:cs typeface="Arial" panose="020B0604020202020204" pitchFamily="34" charset="0"/>
              </a:rPr>
              <a:t>Green Split Peas</a:t>
            </a:r>
            <a:endParaRPr lang="en-US" sz="1200" dirty="0">
              <a:solidFill>
                <a:srgbClr val="323E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161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in Alberta</a:t>
            </a:r>
          </a:p>
        </p:txBody>
      </p:sp>
      <p:sp>
        <p:nvSpPr>
          <p:cNvPr id="3" name="Content Placeholder 2"/>
          <p:cNvSpPr>
            <a:spLocks noGrp="1"/>
          </p:cNvSpPr>
          <p:nvPr>
            <p:ph sz="quarter" idx="11"/>
          </p:nvPr>
        </p:nvSpPr>
        <p:spPr>
          <a:xfrm>
            <a:off x="874713" y="1779397"/>
            <a:ext cx="6913668" cy="4535487"/>
          </a:xfrm>
        </p:spPr>
        <p:txBody>
          <a:bodyPr/>
          <a:lstStyle/>
          <a:p>
            <a:pPr lvl="2">
              <a:spcBef>
                <a:spcPts val="600"/>
              </a:spcBef>
            </a:pPr>
            <a:r>
              <a:rPr lang="en-CA" dirty="0"/>
              <a:t>LENTILS </a:t>
            </a:r>
          </a:p>
          <a:p>
            <a:pPr marL="342900" lvl="2" indent="-342900">
              <a:spcBef>
                <a:spcPts val="600"/>
              </a:spcBef>
              <a:buFont typeface="Arial" panose="020B0604020202020204" pitchFamily="34" charset="0"/>
              <a:buChar char="•"/>
            </a:pPr>
            <a:r>
              <a:rPr lang="en-CA" sz="2100" b="0" dirty="0"/>
              <a:t>Grown in Zones 1 &amp; 2</a:t>
            </a:r>
          </a:p>
          <a:p>
            <a:pPr marL="342900" lvl="2" indent="-342900">
              <a:spcBef>
                <a:spcPts val="600"/>
              </a:spcBef>
              <a:buFont typeface="Arial" panose="020B0604020202020204" pitchFamily="34" charset="0"/>
              <a:buChar char="•"/>
            </a:pPr>
            <a:r>
              <a:rPr lang="en-CA" sz="2100" b="0" dirty="0"/>
              <a:t>Includes green &amp; red lentils</a:t>
            </a:r>
          </a:p>
          <a:p>
            <a:pPr marL="342900" lvl="2" indent="-342900">
              <a:spcBef>
                <a:spcPts val="600"/>
              </a:spcBef>
              <a:buFont typeface="Arial" panose="020B0604020202020204" pitchFamily="34" charset="0"/>
              <a:buChar char="•"/>
            </a:pPr>
            <a:r>
              <a:rPr lang="en-CA" sz="2100" b="0" dirty="0"/>
              <a:t>Second largest pulse crop in Alberta</a:t>
            </a:r>
          </a:p>
          <a:p>
            <a:pPr marL="342900" lvl="2" indent="-342900">
              <a:spcBef>
                <a:spcPts val="600"/>
              </a:spcBef>
              <a:buFont typeface="Arial" panose="020B0604020202020204" pitchFamily="34" charset="0"/>
              <a:buChar char="•"/>
            </a:pPr>
            <a:r>
              <a:rPr lang="en-CA" sz="2100" b="0" dirty="0"/>
              <a:t>In 2023 – 462,000 acres harvested which produced 156,391 tonnes</a:t>
            </a:r>
          </a:p>
          <a:p>
            <a:pPr marL="342900" lvl="2" indent="-342900">
              <a:spcBef>
                <a:spcPts val="600"/>
              </a:spcBef>
              <a:buFont typeface="Arial" panose="020B0604020202020204" pitchFamily="34" charset="0"/>
              <a:buChar char="•"/>
            </a:pPr>
            <a:r>
              <a:rPr lang="en-CA" sz="2100" b="0" dirty="0"/>
              <a:t>Usually 2 lentils in a pod</a:t>
            </a:r>
          </a:p>
          <a:p>
            <a:pPr marL="342900" lvl="2" indent="-342900">
              <a:spcBef>
                <a:spcPts val="600"/>
              </a:spcBef>
              <a:buFont typeface="Arial" panose="020B0604020202020204" pitchFamily="34" charset="0"/>
              <a:buChar char="•"/>
            </a:pPr>
            <a:endParaRPr lang="en-CA" sz="2100" b="0" dirty="0"/>
          </a:p>
        </p:txBody>
      </p:sp>
      <p:pic>
        <p:nvPicPr>
          <p:cNvPr id="9" name="Picture 8">
            <a:extLst>
              <a:ext uri="{FF2B5EF4-FFF2-40B4-BE49-F238E27FC236}">
                <a16:creationId xmlns:a16="http://schemas.microsoft.com/office/drawing/2014/main" id="{FBB11C66-D996-489C-9A7F-ABFCAAD5E9BD}"/>
              </a:ext>
            </a:extLst>
          </p:cNvPr>
          <p:cNvPicPr>
            <a:picLocks noChangeAspect="1"/>
          </p:cNvPicPr>
          <p:nvPr/>
        </p:nvPicPr>
        <p:blipFill>
          <a:blip r:embed="rId3"/>
          <a:stretch>
            <a:fillRect/>
          </a:stretch>
        </p:blipFill>
        <p:spPr>
          <a:xfrm>
            <a:off x="9937617" y="4574355"/>
            <a:ext cx="1638320" cy="1403604"/>
          </a:xfrm>
          <a:prstGeom prst="rect">
            <a:avLst/>
          </a:prstGeom>
        </p:spPr>
      </p:pic>
      <p:pic>
        <p:nvPicPr>
          <p:cNvPr id="4" name="Picture 3">
            <a:extLst>
              <a:ext uri="{FF2B5EF4-FFF2-40B4-BE49-F238E27FC236}">
                <a16:creationId xmlns:a16="http://schemas.microsoft.com/office/drawing/2014/main" id="{F2FEB694-57ED-41DB-995E-9FFCCBD94D76}"/>
              </a:ext>
            </a:extLst>
          </p:cNvPr>
          <p:cNvPicPr>
            <a:picLocks noChangeAspect="1"/>
          </p:cNvPicPr>
          <p:nvPr/>
        </p:nvPicPr>
        <p:blipFill rotWithShape="1">
          <a:blip r:embed="rId4"/>
          <a:srcRect r="38692"/>
          <a:stretch/>
        </p:blipFill>
        <p:spPr>
          <a:xfrm>
            <a:off x="9473564" y="869724"/>
            <a:ext cx="2102373" cy="3467705"/>
          </a:xfrm>
          <a:prstGeom prst="rect">
            <a:avLst/>
          </a:prstGeom>
        </p:spPr>
      </p:pic>
      <p:pic>
        <p:nvPicPr>
          <p:cNvPr id="5" name="Picture 4">
            <a:extLst>
              <a:ext uri="{FF2B5EF4-FFF2-40B4-BE49-F238E27FC236}">
                <a16:creationId xmlns:a16="http://schemas.microsoft.com/office/drawing/2014/main" id="{762B5373-6284-417F-8FFE-662BDB3C4475}"/>
              </a:ext>
            </a:extLst>
          </p:cNvPr>
          <p:cNvPicPr>
            <a:picLocks noChangeAspect="1"/>
          </p:cNvPicPr>
          <p:nvPr/>
        </p:nvPicPr>
        <p:blipFill>
          <a:blip r:embed="rId5"/>
          <a:stretch>
            <a:fillRect/>
          </a:stretch>
        </p:blipFill>
        <p:spPr>
          <a:xfrm>
            <a:off x="1466950" y="4822362"/>
            <a:ext cx="1155597" cy="1155597"/>
          </a:xfrm>
          <a:prstGeom prst="rect">
            <a:avLst/>
          </a:prstGeom>
        </p:spPr>
      </p:pic>
      <p:pic>
        <p:nvPicPr>
          <p:cNvPr id="6" name="Picture 5">
            <a:extLst>
              <a:ext uri="{FF2B5EF4-FFF2-40B4-BE49-F238E27FC236}">
                <a16:creationId xmlns:a16="http://schemas.microsoft.com/office/drawing/2014/main" id="{6EA960C0-E45B-4FB0-AE9B-E1D22165210F}"/>
              </a:ext>
            </a:extLst>
          </p:cNvPr>
          <p:cNvPicPr>
            <a:picLocks noChangeAspect="1"/>
          </p:cNvPicPr>
          <p:nvPr/>
        </p:nvPicPr>
        <p:blipFill>
          <a:blip r:embed="rId6"/>
          <a:stretch>
            <a:fillRect/>
          </a:stretch>
        </p:blipFill>
        <p:spPr>
          <a:xfrm>
            <a:off x="2622547" y="4822361"/>
            <a:ext cx="1155597" cy="1155597"/>
          </a:xfrm>
          <a:prstGeom prst="rect">
            <a:avLst/>
          </a:prstGeom>
        </p:spPr>
      </p:pic>
      <p:pic>
        <p:nvPicPr>
          <p:cNvPr id="7" name="Picture 6">
            <a:extLst>
              <a:ext uri="{FF2B5EF4-FFF2-40B4-BE49-F238E27FC236}">
                <a16:creationId xmlns:a16="http://schemas.microsoft.com/office/drawing/2014/main" id="{94E5A817-0950-4D79-9579-E701D4CF74C1}"/>
              </a:ext>
            </a:extLst>
          </p:cNvPr>
          <p:cNvPicPr>
            <a:picLocks noChangeAspect="1"/>
          </p:cNvPicPr>
          <p:nvPr/>
        </p:nvPicPr>
        <p:blipFill>
          <a:blip r:embed="rId7"/>
          <a:stretch>
            <a:fillRect/>
          </a:stretch>
        </p:blipFill>
        <p:spPr>
          <a:xfrm>
            <a:off x="3758626" y="4827544"/>
            <a:ext cx="1155597" cy="1150415"/>
          </a:xfrm>
          <a:prstGeom prst="rect">
            <a:avLst/>
          </a:prstGeom>
        </p:spPr>
      </p:pic>
      <p:pic>
        <p:nvPicPr>
          <p:cNvPr id="10" name="Picture 9">
            <a:extLst>
              <a:ext uri="{FF2B5EF4-FFF2-40B4-BE49-F238E27FC236}">
                <a16:creationId xmlns:a16="http://schemas.microsoft.com/office/drawing/2014/main" id="{CF5E7C59-1F26-49F7-AEB7-23846756AAD5}"/>
              </a:ext>
            </a:extLst>
          </p:cNvPr>
          <p:cNvPicPr>
            <a:picLocks noChangeAspect="1"/>
          </p:cNvPicPr>
          <p:nvPr/>
        </p:nvPicPr>
        <p:blipFill>
          <a:blip r:embed="rId8"/>
          <a:stretch>
            <a:fillRect/>
          </a:stretch>
        </p:blipFill>
        <p:spPr>
          <a:xfrm>
            <a:off x="5509099" y="3889102"/>
            <a:ext cx="3505200" cy="2335340"/>
          </a:xfrm>
          <a:prstGeom prst="rect">
            <a:avLst/>
          </a:prstGeom>
        </p:spPr>
      </p:pic>
      <p:sp>
        <p:nvSpPr>
          <p:cNvPr id="8" name="TextBox 7">
            <a:extLst>
              <a:ext uri="{FF2B5EF4-FFF2-40B4-BE49-F238E27FC236}">
                <a16:creationId xmlns:a16="http://schemas.microsoft.com/office/drawing/2014/main" id="{CCD19072-B327-4356-925D-40C8F792261E}"/>
              </a:ext>
            </a:extLst>
          </p:cNvPr>
          <p:cNvSpPr txBox="1"/>
          <p:nvPr/>
        </p:nvSpPr>
        <p:spPr>
          <a:xfrm>
            <a:off x="1510499" y="5968310"/>
            <a:ext cx="987060" cy="461665"/>
          </a:xfrm>
          <a:prstGeom prst="rect">
            <a:avLst/>
          </a:prstGeom>
          <a:noFill/>
        </p:spPr>
        <p:txBody>
          <a:bodyPr wrap="square" rtlCol="0">
            <a:spAutoFit/>
          </a:bodyPr>
          <a:lstStyle/>
          <a:p>
            <a:pPr algn="ctr"/>
            <a:r>
              <a:rPr lang="en-CA" sz="1200" dirty="0">
                <a:solidFill>
                  <a:srgbClr val="323E48"/>
                </a:solidFill>
                <a:latin typeface="Arial" panose="020B0604020202020204" pitchFamily="34" charset="0"/>
                <a:cs typeface="Arial" panose="020B0604020202020204" pitchFamily="34" charset="0"/>
              </a:rPr>
              <a:t>Whole Red Lentils</a:t>
            </a:r>
            <a:endParaRPr lang="en-US" sz="1200" dirty="0">
              <a:solidFill>
                <a:srgbClr val="323E48"/>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D2247F-5634-4E58-B062-BBF637FB19E0}"/>
              </a:ext>
            </a:extLst>
          </p:cNvPr>
          <p:cNvSpPr txBox="1"/>
          <p:nvPr/>
        </p:nvSpPr>
        <p:spPr>
          <a:xfrm>
            <a:off x="2660464" y="5968310"/>
            <a:ext cx="987060" cy="461665"/>
          </a:xfrm>
          <a:prstGeom prst="rect">
            <a:avLst/>
          </a:prstGeom>
          <a:noFill/>
        </p:spPr>
        <p:txBody>
          <a:bodyPr wrap="square" rtlCol="0">
            <a:spAutoFit/>
          </a:bodyPr>
          <a:lstStyle/>
          <a:p>
            <a:pPr algn="ctr"/>
            <a:r>
              <a:rPr lang="en-CA" sz="1200" dirty="0">
                <a:solidFill>
                  <a:srgbClr val="323E48"/>
                </a:solidFill>
                <a:latin typeface="Arial" panose="020B0604020202020204" pitchFamily="34" charset="0"/>
                <a:cs typeface="Arial" panose="020B0604020202020204" pitchFamily="34" charset="0"/>
              </a:rPr>
              <a:t>Red Split Lentils</a:t>
            </a:r>
            <a:endParaRPr lang="en-US" sz="1200" dirty="0">
              <a:solidFill>
                <a:srgbClr val="323E48"/>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6A5B0FC-7F13-40ED-B5C4-2B49D22422A8}"/>
              </a:ext>
            </a:extLst>
          </p:cNvPr>
          <p:cNvSpPr txBox="1"/>
          <p:nvPr/>
        </p:nvSpPr>
        <p:spPr>
          <a:xfrm>
            <a:off x="3805483" y="5968310"/>
            <a:ext cx="1103862" cy="461665"/>
          </a:xfrm>
          <a:prstGeom prst="rect">
            <a:avLst/>
          </a:prstGeom>
          <a:noFill/>
        </p:spPr>
        <p:txBody>
          <a:bodyPr wrap="square" rtlCol="0">
            <a:spAutoFit/>
          </a:bodyPr>
          <a:lstStyle/>
          <a:p>
            <a:pPr algn="ctr"/>
            <a:r>
              <a:rPr lang="en-CA" sz="1200" dirty="0">
                <a:solidFill>
                  <a:srgbClr val="323E48"/>
                </a:solidFill>
                <a:latin typeface="Arial" panose="020B0604020202020204" pitchFamily="34" charset="0"/>
                <a:cs typeface="Arial" panose="020B0604020202020204" pitchFamily="34" charset="0"/>
              </a:rPr>
              <a:t>Whole Green Lentils</a:t>
            </a:r>
            <a:endParaRPr lang="en-US" sz="1200" dirty="0">
              <a:solidFill>
                <a:srgbClr val="323E48"/>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64236028-058A-47B0-A248-E75C42DB4D14}"/>
              </a:ext>
            </a:extLst>
          </p:cNvPr>
          <p:cNvCxnSpPr>
            <a:cxnSpLocks/>
          </p:cNvCxnSpPr>
          <p:nvPr/>
        </p:nvCxnSpPr>
        <p:spPr>
          <a:xfrm>
            <a:off x="4157330" y="4337429"/>
            <a:ext cx="2934586" cy="503103"/>
          </a:xfrm>
          <a:prstGeom prst="straightConnector1">
            <a:avLst/>
          </a:prstGeom>
          <a:ln>
            <a:solidFill>
              <a:srgbClr val="1B4F45"/>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1AFDF0-38F7-4032-A94E-A899D484136E}"/>
              </a:ext>
            </a:extLst>
          </p:cNvPr>
          <p:cNvSpPr txBox="1"/>
          <p:nvPr/>
        </p:nvSpPr>
        <p:spPr>
          <a:xfrm>
            <a:off x="5509100" y="6224442"/>
            <a:ext cx="3505200" cy="276999"/>
          </a:xfrm>
          <a:prstGeom prst="rect">
            <a:avLst/>
          </a:prstGeom>
          <a:noFill/>
        </p:spPr>
        <p:txBody>
          <a:bodyPr wrap="square" rtlCol="0">
            <a:spAutoFit/>
          </a:bodyPr>
          <a:lstStyle/>
          <a:p>
            <a:pPr algn="ctr"/>
            <a:r>
              <a:rPr lang="en-CA" sz="1200" dirty="0">
                <a:solidFill>
                  <a:srgbClr val="1B4F45"/>
                </a:solidFill>
                <a:latin typeface="Arial" panose="020B0604020202020204" pitchFamily="34" charset="0"/>
                <a:cs typeface="Arial" panose="020B0604020202020204" pitchFamily="34" charset="0"/>
              </a:rPr>
              <a:t>Lentil plant with pods showing 2 lentils/pod</a:t>
            </a:r>
            <a:endParaRPr lang="en-US" sz="1200" dirty="0">
              <a:solidFill>
                <a:srgbClr val="1B4F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42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in Alberta</a:t>
            </a:r>
          </a:p>
        </p:txBody>
      </p:sp>
      <p:sp>
        <p:nvSpPr>
          <p:cNvPr id="3" name="Content Placeholder 2"/>
          <p:cNvSpPr>
            <a:spLocks noGrp="1"/>
          </p:cNvSpPr>
          <p:nvPr>
            <p:ph sz="quarter" idx="11"/>
          </p:nvPr>
        </p:nvSpPr>
        <p:spPr>
          <a:xfrm>
            <a:off x="874712" y="1779397"/>
            <a:ext cx="8109267" cy="4535487"/>
          </a:xfrm>
        </p:spPr>
        <p:txBody>
          <a:bodyPr/>
          <a:lstStyle/>
          <a:p>
            <a:pPr lvl="2">
              <a:spcBef>
                <a:spcPts val="600"/>
              </a:spcBef>
            </a:pPr>
            <a:r>
              <a:rPr lang="en-CA" dirty="0"/>
              <a:t>DRY BEANS</a:t>
            </a:r>
          </a:p>
          <a:p>
            <a:pPr marL="342900" lvl="2" indent="-342900">
              <a:spcBef>
                <a:spcPts val="600"/>
              </a:spcBef>
              <a:buFont typeface="Arial" panose="020B0604020202020204" pitchFamily="34" charset="0"/>
              <a:buChar char="•"/>
            </a:pPr>
            <a:r>
              <a:rPr lang="en-CA" sz="2100" b="0" dirty="0"/>
              <a:t>Grown under irrigation in Zone 1 between Taber, </a:t>
            </a:r>
            <a:r>
              <a:rPr lang="en-CA" sz="2100" b="0" dirty="0" err="1"/>
              <a:t>Vauxhaul</a:t>
            </a:r>
            <a:r>
              <a:rPr lang="en-CA" sz="2100" b="0" dirty="0"/>
              <a:t> &amp; Bow Island</a:t>
            </a:r>
          </a:p>
          <a:p>
            <a:pPr marL="342900" lvl="2" indent="-342900">
              <a:spcBef>
                <a:spcPts val="600"/>
              </a:spcBef>
              <a:buFont typeface="Arial" panose="020B0604020202020204" pitchFamily="34" charset="0"/>
              <a:buChar char="•"/>
            </a:pPr>
            <a:r>
              <a:rPr lang="en-CA" sz="2100" b="0" dirty="0"/>
              <a:t>Third largest pulse crop in Alberta</a:t>
            </a:r>
          </a:p>
          <a:p>
            <a:pPr marL="342900" lvl="2" indent="-342900">
              <a:spcBef>
                <a:spcPts val="600"/>
              </a:spcBef>
              <a:buFont typeface="Arial" panose="020B0604020202020204" pitchFamily="34" charset="0"/>
              <a:buChar char="•"/>
            </a:pPr>
            <a:r>
              <a:rPr lang="en-CA" sz="2100" b="0" dirty="0"/>
              <a:t>Includes black, pinto, Great Northern, small red &amp; yellow beans</a:t>
            </a:r>
          </a:p>
          <a:p>
            <a:pPr marL="342900" lvl="2" indent="-342900">
              <a:spcBef>
                <a:spcPts val="600"/>
              </a:spcBef>
              <a:buFont typeface="Arial" panose="020B0604020202020204" pitchFamily="34" charset="0"/>
              <a:buChar char="•"/>
            </a:pPr>
            <a:r>
              <a:rPr lang="en-CA" sz="2100" b="0" dirty="0"/>
              <a:t>In 2023 – 56,100 acres harvested which produced 75721 tonnes</a:t>
            </a:r>
            <a:endParaRPr lang="en-CA" dirty="0"/>
          </a:p>
          <a:p>
            <a:pPr marL="342900" lvl="2" indent="-342900">
              <a:spcBef>
                <a:spcPts val="600"/>
              </a:spcBef>
              <a:buFont typeface="Arial" panose="020B0604020202020204" pitchFamily="34" charset="0"/>
              <a:buChar char="•"/>
            </a:pPr>
            <a:endParaRPr lang="en-CA" dirty="0"/>
          </a:p>
          <a:p>
            <a:pPr lvl="2">
              <a:spcBef>
                <a:spcPts val="600"/>
              </a:spcBef>
            </a:pPr>
            <a:endParaRPr lang="en-US" dirty="0"/>
          </a:p>
        </p:txBody>
      </p:sp>
      <p:pic>
        <p:nvPicPr>
          <p:cNvPr id="9" name="Picture 8">
            <a:extLst>
              <a:ext uri="{FF2B5EF4-FFF2-40B4-BE49-F238E27FC236}">
                <a16:creationId xmlns:a16="http://schemas.microsoft.com/office/drawing/2014/main" id="{FBB11C66-D996-489C-9A7F-ABFCAAD5E9BD}"/>
              </a:ext>
            </a:extLst>
          </p:cNvPr>
          <p:cNvPicPr>
            <a:picLocks noChangeAspect="1"/>
          </p:cNvPicPr>
          <p:nvPr/>
        </p:nvPicPr>
        <p:blipFill>
          <a:blip r:embed="rId3"/>
          <a:stretch>
            <a:fillRect/>
          </a:stretch>
        </p:blipFill>
        <p:spPr>
          <a:xfrm>
            <a:off x="9937617" y="4574355"/>
            <a:ext cx="1638320" cy="1403604"/>
          </a:xfrm>
          <a:prstGeom prst="rect">
            <a:avLst/>
          </a:prstGeom>
        </p:spPr>
      </p:pic>
      <p:pic>
        <p:nvPicPr>
          <p:cNvPr id="4" name="Picture 3">
            <a:extLst>
              <a:ext uri="{FF2B5EF4-FFF2-40B4-BE49-F238E27FC236}">
                <a16:creationId xmlns:a16="http://schemas.microsoft.com/office/drawing/2014/main" id="{228627EC-7458-4CCD-A245-0FDDFC87154D}"/>
              </a:ext>
            </a:extLst>
          </p:cNvPr>
          <p:cNvPicPr>
            <a:picLocks noChangeAspect="1"/>
          </p:cNvPicPr>
          <p:nvPr/>
        </p:nvPicPr>
        <p:blipFill rotWithShape="1">
          <a:blip r:embed="rId4"/>
          <a:srcRect r="38759"/>
          <a:stretch/>
        </p:blipFill>
        <p:spPr>
          <a:xfrm>
            <a:off x="9475888" y="869724"/>
            <a:ext cx="2100049" cy="3467705"/>
          </a:xfrm>
          <a:prstGeom prst="rect">
            <a:avLst/>
          </a:prstGeom>
        </p:spPr>
      </p:pic>
      <p:pic>
        <p:nvPicPr>
          <p:cNvPr id="6" name="Picture 5">
            <a:extLst>
              <a:ext uri="{FF2B5EF4-FFF2-40B4-BE49-F238E27FC236}">
                <a16:creationId xmlns:a16="http://schemas.microsoft.com/office/drawing/2014/main" id="{B09A54CF-380D-42FD-A477-12D78D68D031}"/>
              </a:ext>
            </a:extLst>
          </p:cNvPr>
          <p:cNvPicPr>
            <a:picLocks noChangeAspect="1"/>
          </p:cNvPicPr>
          <p:nvPr/>
        </p:nvPicPr>
        <p:blipFill>
          <a:blip r:embed="rId5"/>
          <a:stretch>
            <a:fillRect/>
          </a:stretch>
        </p:blipFill>
        <p:spPr>
          <a:xfrm>
            <a:off x="8515652" y="4221384"/>
            <a:ext cx="1087621" cy="1082743"/>
          </a:xfrm>
          <a:prstGeom prst="rect">
            <a:avLst/>
          </a:prstGeom>
        </p:spPr>
      </p:pic>
      <p:pic>
        <p:nvPicPr>
          <p:cNvPr id="7" name="Picture 6">
            <a:extLst>
              <a:ext uri="{FF2B5EF4-FFF2-40B4-BE49-F238E27FC236}">
                <a16:creationId xmlns:a16="http://schemas.microsoft.com/office/drawing/2014/main" id="{6D59E5F6-9EAC-4C80-AB19-F7679950FEDC}"/>
              </a:ext>
            </a:extLst>
          </p:cNvPr>
          <p:cNvPicPr>
            <a:picLocks noChangeAspect="1"/>
          </p:cNvPicPr>
          <p:nvPr/>
        </p:nvPicPr>
        <p:blipFill>
          <a:blip r:embed="rId6"/>
          <a:stretch>
            <a:fillRect/>
          </a:stretch>
        </p:blipFill>
        <p:spPr>
          <a:xfrm>
            <a:off x="7427177" y="4221384"/>
            <a:ext cx="1087621" cy="1087621"/>
          </a:xfrm>
          <a:prstGeom prst="rect">
            <a:avLst/>
          </a:prstGeom>
        </p:spPr>
      </p:pic>
      <p:pic>
        <p:nvPicPr>
          <p:cNvPr id="10" name="Picture 9">
            <a:extLst>
              <a:ext uri="{FF2B5EF4-FFF2-40B4-BE49-F238E27FC236}">
                <a16:creationId xmlns:a16="http://schemas.microsoft.com/office/drawing/2014/main" id="{2C2C230E-0A7B-4ED7-8B68-D3D3FFD5F5CA}"/>
              </a:ext>
            </a:extLst>
          </p:cNvPr>
          <p:cNvPicPr>
            <a:picLocks noChangeAspect="1"/>
          </p:cNvPicPr>
          <p:nvPr/>
        </p:nvPicPr>
        <p:blipFill>
          <a:blip r:embed="rId7"/>
          <a:stretch>
            <a:fillRect/>
          </a:stretch>
        </p:blipFill>
        <p:spPr>
          <a:xfrm>
            <a:off x="7428031" y="5309005"/>
            <a:ext cx="1087621" cy="1087621"/>
          </a:xfrm>
          <a:prstGeom prst="rect">
            <a:avLst/>
          </a:prstGeom>
        </p:spPr>
      </p:pic>
      <p:pic>
        <p:nvPicPr>
          <p:cNvPr id="11" name="Picture 10">
            <a:extLst>
              <a:ext uri="{FF2B5EF4-FFF2-40B4-BE49-F238E27FC236}">
                <a16:creationId xmlns:a16="http://schemas.microsoft.com/office/drawing/2014/main" id="{BD7F3BB0-494D-41AE-B40D-1998CCCB6A1C}"/>
              </a:ext>
            </a:extLst>
          </p:cNvPr>
          <p:cNvPicPr>
            <a:picLocks noChangeAspect="1"/>
          </p:cNvPicPr>
          <p:nvPr/>
        </p:nvPicPr>
        <p:blipFill>
          <a:blip r:embed="rId8"/>
          <a:stretch>
            <a:fillRect/>
          </a:stretch>
        </p:blipFill>
        <p:spPr>
          <a:xfrm>
            <a:off x="8514798" y="5300096"/>
            <a:ext cx="1087621" cy="1087621"/>
          </a:xfrm>
          <a:prstGeom prst="rect">
            <a:avLst/>
          </a:prstGeom>
        </p:spPr>
      </p:pic>
      <p:pic>
        <p:nvPicPr>
          <p:cNvPr id="12" name="Picture 11">
            <a:extLst>
              <a:ext uri="{FF2B5EF4-FFF2-40B4-BE49-F238E27FC236}">
                <a16:creationId xmlns:a16="http://schemas.microsoft.com/office/drawing/2014/main" id="{6C3DA4EE-BAEA-44BB-8ED4-08416BCF3C5D}"/>
              </a:ext>
            </a:extLst>
          </p:cNvPr>
          <p:cNvPicPr>
            <a:picLocks noChangeAspect="1"/>
          </p:cNvPicPr>
          <p:nvPr/>
        </p:nvPicPr>
        <p:blipFill rotWithShape="1">
          <a:blip r:embed="rId9"/>
          <a:srcRect t="14904"/>
          <a:stretch/>
        </p:blipFill>
        <p:spPr>
          <a:xfrm>
            <a:off x="4252459" y="4242355"/>
            <a:ext cx="2914650" cy="1858729"/>
          </a:xfrm>
          <a:prstGeom prst="rect">
            <a:avLst/>
          </a:prstGeom>
        </p:spPr>
      </p:pic>
      <p:pic>
        <p:nvPicPr>
          <p:cNvPr id="8" name="Picture 7">
            <a:extLst>
              <a:ext uri="{FF2B5EF4-FFF2-40B4-BE49-F238E27FC236}">
                <a16:creationId xmlns:a16="http://schemas.microsoft.com/office/drawing/2014/main" id="{BB2A280C-A354-4570-A4A4-C3C1D44DB68B}"/>
              </a:ext>
            </a:extLst>
          </p:cNvPr>
          <p:cNvPicPr>
            <a:picLocks noChangeAspect="1"/>
          </p:cNvPicPr>
          <p:nvPr/>
        </p:nvPicPr>
        <p:blipFill>
          <a:blip r:embed="rId10"/>
          <a:stretch>
            <a:fillRect/>
          </a:stretch>
        </p:blipFill>
        <p:spPr>
          <a:xfrm>
            <a:off x="1184208" y="4243835"/>
            <a:ext cx="2809037" cy="1865376"/>
          </a:xfrm>
          <a:prstGeom prst="rect">
            <a:avLst/>
          </a:prstGeom>
        </p:spPr>
      </p:pic>
      <p:sp>
        <p:nvSpPr>
          <p:cNvPr id="13" name="TextBox 12">
            <a:extLst>
              <a:ext uri="{FF2B5EF4-FFF2-40B4-BE49-F238E27FC236}">
                <a16:creationId xmlns:a16="http://schemas.microsoft.com/office/drawing/2014/main" id="{92ECDC2D-4D05-4EB8-A843-23B7C3E0FC11}"/>
              </a:ext>
            </a:extLst>
          </p:cNvPr>
          <p:cNvSpPr txBox="1"/>
          <p:nvPr/>
        </p:nvSpPr>
        <p:spPr>
          <a:xfrm>
            <a:off x="1184208" y="6064168"/>
            <a:ext cx="2809891" cy="276999"/>
          </a:xfrm>
          <a:prstGeom prst="rect">
            <a:avLst/>
          </a:prstGeom>
          <a:noFill/>
        </p:spPr>
        <p:txBody>
          <a:bodyPr wrap="square" rtlCol="0">
            <a:spAutoFit/>
          </a:bodyPr>
          <a:lstStyle/>
          <a:p>
            <a:pPr algn="ctr"/>
            <a:r>
              <a:rPr lang="en-CA" sz="1200" dirty="0">
                <a:solidFill>
                  <a:srgbClr val="1B4F45"/>
                </a:solidFill>
                <a:latin typeface="Arial" panose="020B0604020202020204" pitchFamily="34" charset="0"/>
                <a:cs typeface="Arial" panose="020B0604020202020204" pitchFamily="34" charset="0"/>
              </a:rPr>
              <a:t>Bean crop with pivot irrigation system </a:t>
            </a:r>
            <a:endParaRPr lang="en-US" sz="1200" dirty="0">
              <a:solidFill>
                <a:srgbClr val="1B4F45"/>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16B56A6-C66B-485F-B3C6-0792CCC49082}"/>
              </a:ext>
            </a:extLst>
          </p:cNvPr>
          <p:cNvSpPr txBox="1"/>
          <p:nvPr/>
        </p:nvSpPr>
        <p:spPr>
          <a:xfrm>
            <a:off x="4221316" y="6064167"/>
            <a:ext cx="2914650" cy="276999"/>
          </a:xfrm>
          <a:prstGeom prst="rect">
            <a:avLst/>
          </a:prstGeom>
          <a:noFill/>
        </p:spPr>
        <p:txBody>
          <a:bodyPr wrap="square" rtlCol="0">
            <a:spAutoFit/>
          </a:bodyPr>
          <a:lstStyle/>
          <a:p>
            <a:pPr algn="ctr"/>
            <a:r>
              <a:rPr lang="en-CA" sz="1200" dirty="0">
                <a:solidFill>
                  <a:srgbClr val="1B4F45"/>
                </a:solidFill>
                <a:latin typeface="Arial" panose="020B0604020202020204" pitchFamily="34" charset="0"/>
                <a:cs typeface="Arial" panose="020B0604020202020204" pitchFamily="34" charset="0"/>
              </a:rPr>
              <a:t>Bean plant – usually 5-8 beans in a pod </a:t>
            </a:r>
            <a:endParaRPr lang="en-US" sz="1200" dirty="0">
              <a:solidFill>
                <a:srgbClr val="1B4F45"/>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60B85AE-6BB2-4E02-B733-BF3210608EA9}"/>
              </a:ext>
            </a:extLst>
          </p:cNvPr>
          <p:cNvSpPr txBox="1"/>
          <p:nvPr/>
        </p:nvSpPr>
        <p:spPr>
          <a:xfrm>
            <a:off x="7499937" y="5040915"/>
            <a:ext cx="947774" cy="230832"/>
          </a:xfrm>
          <a:prstGeom prst="rect">
            <a:avLst/>
          </a:prstGeom>
          <a:noFill/>
        </p:spPr>
        <p:txBody>
          <a:bodyPr wrap="square" rtlCol="0">
            <a:spAutoFit/>
          </a:bodyPr>
          <a:lstStyle/>
          <a:p>
            <a:pPr algn="ctr"/>
            <a:r>
              <a:rPr lang="en-CA" sz="900" i="1" dirty="0">
                <a:solidFill>
                  <a:srgbClr val="323E48"/>
                </a:solidFill>
                <a:highlight>
                  <a:srgbClr val="C0C0C0"/>
                </a:highlight>
              </a:rPr>
              <a:t>Pinto Beans</a:t>
            </a:r>
            <a:endParaRPr lang="en-US" sz="900" i="1" dirty="0">
              <a:solidFill>
                <a:srgbClr val="323E48"/>
              </a:solidFill>
              <a:highlight>
                <a:srgbClr val="C0C0C0"/>
              </a:highlight>
            </a:endParaRPr>
          </a:p>
        </p:txBody>
      </p:sp>
      <p:sp>
        <p:nvSpPr>
          <p:cNvPr id="15" name="TextBox 14">
            <a:extLst>
              <a:ext uri="{FF2B5EF4-FFF2-40B4-BE49-F238E27FC236}">
                <a16:creationId xmlns:a16="http://schemas.microsoft.com/office/drawing/2014/main" id="{7EA5473C-740D-4058-B7B9-859099B8F481}"/>
              </a:ext>
            </a:extLst>
          </p:cNvPr>
          <p:cNvSpPr txBox="1"/>
          <p:nvPr/>
        </p:nvSpPr>
        <p:spPr>
          <a:xfrm>
            <a:off x="8584719" y="5033896"/>
            <a:ext cx="947774" cy="230832"/>
          </a:xfrm>
          <a:prstGeom prst="rect">
            <a:avLst/>
          </a:prstGeom>
          <a:noFill/>
        </p:spPr>
        <p:txBody>
          <a:bodyPr wrap="square" rtlCol="0">
            <a:spAutoFit/>
          </a:bodyPr>
          <a:lstStyle/>
          <a:p>
            <a:pPr algn="ctr"/>
            <a:r>
              <a:rPr lang="en-CA" sz="900" i="1" dirty="0">
                <a:solidFill>
                  <a:srgbClr val="323E48"/>
                </a:solidFill>
                <a:highlight>
                  <a:srgbClr val="C0C0C0"/>
                </a:highlight>
              </a:rPr>
              <a:t>Black Beans</a:t>
            </a:r>
            <a:endParaRPr lang="en-US" sz="900" i="1" dirty="0">
              <a:solidFill>
                <a:srgbClr val="323E48"/>
              </a:solidFill>
              <a:highlight>
                <a:srgbClr val="C0C0C0"/>
              </a:highlight>
            </a:endParaRPr>
          </a:p>
        </p:txBody>
      </p:sp>
      <p:sp>
        <p:nvSpPr>
          <p:cNvPr id="16" name="TextBox 15">
            <a:extLst>
              <a:ext uri="{FF2B5EF4-FFF2-40B4-BE49-F238E27FC236}">
                <a16:creationId xmlns:a16="http://schemas.microsoft.com/office/drawing/2014/main" id="{104FF919-6725-4EC6-A497-82EF4A19999A}"/>
              </a:ext>
            </a:extLst>
          </p:cNvPr>
          <p:cNvSpPr txBox="1"/>
          <p:nvPr/>
        </p:nvSpPr>
        <p:spPr>
          <a:xfrm>
            <a:off x="7328742" y="6129059"/>
            <a:ext cx="1255977" cy="230832"/>
          </a:xfrm>
          <a:prstGeom prst="rect">
            <a:avLst/>
          </a:prstGeom>
          <a:noFill/>
        </p:spPr>
        <p:txBody>
          <a:bodyPr wrap="square" rtlCol="0">
            <a:spAutoFit/>
          </a:bodyPr>
          <a:lstStyle/>
          <a:p>
            <a:pPr algn="ctr"/>
            <a:r>
              <a:rPr lang="en-CA" sz="900" i="1" dirty="0">
                <a:solidFill>
                  <a:srgbClr val="323E48"/>
                </a:solidFill>
                <a:highlight>
                  <a:srgbClr val="C0C0C0"/>
                </a:highlight>
              </a:rPr>
              <a:t>Great Northern Beans</a:t>
            </a:r>
            <a:endParaRPr lang="en-US" sz="900" i="1" dirty="0">
              <a:solidFill>
                <a:srgbClr val="323E48"/>
              </a:solidFill>
              <a:highlight>
                <a:srgbClr val="C0C0C0"/>
              </a:highlight>
            </a:endParaRPr>
          </a:p>
        </p:txBody>
      </p:sp>
      <p:sp>
        <p:nvSpPr>
          <p:cNvPr id="17" name="TextBox 16">
            <a:extLst>
              <a:ext uri="{FF2B5EF4-FFF2-40B4-BE49-F238E27FC236}">
                <a16:creationId xmlns:a16="http://schemas.microsoft.com/office/drawing/2014/main" id="{E6FB3337-0293-48EB-B4B5-EE8D7A63DAB8}"/>
              </a:ext>
            </a:extLst>
          </p:cNvPr>
          <p:cNvSpPr txBox="1"/>
          <p:nvPr/>
        </p:nvSpPr>
        <p:spPr>
          <a:xfrm>
            <a:off x="8522191" y="6105840"/>
            <a:ext cx="1120082" cy="230832"/>
          </a:xfrm>
          <a:prstGeom prst="rect">
            <a:avLst/>
          </a:prstGeom>
          <a:noFill/>
        </p:spPr>
        <p:txBody>
          <a:bodyPr wrap="square" rtlCol="0">
            <a:spAutoFit/>
          </a:bodyPr>
          <a:lstStyle/>
          <a:p>
            <a:pPr algn="ctr"/>
            <a:r>
              <a:rPr lang="en-CA" sz="900" i="1" dirty="0">
                <a:solidFill>
                  <a:srgbClr val="323E48"/>
                </a:solidFill>
                <a:highlight>
                  <a:srgbClr val="C0C0C0"/>
                </a:highlight>
              </a:rPr>
              <a:t>Small Red Beans</a:t>
            </a:r>
            <a:endParaRPr lang="en-US" sz="900" i="1" dirty="0">
              <a:solidFill>
                <a:srgbClr val="323E48"/>
              </a:solidFill>
              <a:highlight>
                <a:srgbClr val="C0C0C0"/>
              </a:highlight>
            </a:endParaRPr>
          </a:p>
        </p:txBody>
      </p:sp>
    </p:spTree>
    <p:extLst>
      <p:ext uri="{BB962C8B-B14F-4D97-AF65-F5344CB8AC3E}">
        <p14:creationId xmlns:p14="http://schemas.microsoft.com/office/powerpoint/2010/main" val="95493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Pulses in Alberta</a:t>
            </a:r>
          </a:p>
        </p:txBody>
      </p:sp>
      <p:sp>
        <p:nvSpPr>
          <p:cNvPr id="3" name="Content Placeholder 2"/>
          <p:cNvSpPr>
            <a:spLocks noGrp="1"/>
          </p:cNvSpPr>
          <p:nvPr>
            <p:ph sz="quarter" idx="11"/>
          </p:nvPr>
        </p:nvSpPr>
        <p:spPr>
          <a:xfrm>
            <a:off x="874713" y="1779397"/>
            <a:ext cx="7887300" cy="4535487"/>
          </a:xfrm>
        </p:spPr>
        <p:txBody>
          <a:bodyPr/>
          <a:lstStyle/>
          <a:p>
            <a:pPr lvl="2">
              <a:spcBef>
                <a:spcPts val="600"/>
              </a:spcBef>
            </a:pPr>
            <a:r>
              <a:rPr lang="en-CA" dirty="0"/>
              <a:t>FABA BEANS</a:t>
            </a:r>
          </a:p>
          <a:p>
            <a:pPr marL="342900" lvl="2" indent="-342900">
              <a:spcBef>
                <a:spcPts val="600"/>
              </a:spcBef>
              <a:buFont typeface="Arial" panose="020B0604020202020204" pitchFamily="34" charset="0"/>
              <a:buChar char="•"/>
            </a:pPr>
            <a:r>
              <a:rPr lang="en-CA" sz="2100" b="0" dirty="0"/>
              <a:t>Grown in Zones 2, 3 &amp; 5</a:t>
            </a:r>
          </a:p>
          <a:p>
            <a:pPr marL="342900" lvl="2" indent="-342900">
              <a:spcBef>
                <a:spcPts val="600"/>
              </a:spcBef>
              <a:buFont typeface="Arial" panose="020B0604020202020204" pitchFamily="34" charset="0"/>
              <a:buChar char="•"/>
            </a:pPr>
            <a:r>
              <a:rPr lang="en-CA" sz="2100" b="0" dirty="0"/>
              <a:t>Also grown in Zone 1 under irrigation</a:t>
            </a:r>
          </a:p>
          <a:p>
            <a:pPr marL="342900" lvl="2" indent="-342900">
              <a:spcBef>
                <a:spcPts val="600"/>
              </a:spcBef>
              <a:buFont typeface="Arial" panose="020B0604020202020204" pitchFamily="34" charset="0"/>
              <a:buChar char="•"/>
            </a:pPr>
            <a:r>
              <a:rPr lang="en-CA" sz="2100" b="0" dirty="0"/>
              <a:t>In 2023 – 47,100 </a:t>
            </a:r>
            <a:r>
              <a:rPr lang="en-CA" sz="2100" b="0"/>
              <a:t>acres harvested </a:t>
            </a:r>
            <a:r>
              <a:rPr lang="en-CA" sz="2100" b="0" dirty="0"/>
              <a:t>which </a:t>
            </a:r>
            <a:r>
              <a:rPr lang="en-CA" sz="2100" b="0"/>
              <a:t>produced 70,400 </a:t>
            </a:r>
            <a:r>
              <a:rPr lang="en-CA" sz="2100" b="0" dirty="0"/>
              <a:t>tonnes</a:t>
            </a:r>
          </a:p>
          <a:p>
            <a:pPr lvl="2">
              <a:spcBef>
                <a:spcPts val="600"/>
              </a:spcBef>
            </a:pPr>
            <a:endParaRPr lang="en-US" dirty="0"/>
          </a:p>
        </p:txBody>
      </p:sp>
      <p:pic>
        <p:nvPicPr>
          <p:cNvPr id="9" name="Picture 8">
            <a:extLst>
              <a:ext uri="{FF2B5EF4-FFF2-40B4-BE49-F238E27FC236}">
                <a16:creationId xmlns:a16="http://schemas.microsoft.com/office/drawing/2014/main" id="{FBB11C66-D996-489C-9A7F-ABFCAAD5E9BD}"/>
              </a:ext>
            </a:extLst>
          </p:cNvPr>
          <p:cNvPicPr>
            <a:picLocks noChangeAspect="1"/>
          </p:cNvPicPr>
          <p:nvPr/>
        </p:nvPicPr>
        <p:blipFill>
          <a:blip r:embed="rId3"/>
          <a:stretch>
            <a:fillRect/>
          </a:stretch>
        </p:blipFill>
        <p:spPr>
          <a:xfrm>
            <a:off x="9937617" y="4574355"/>
            <a:ext cx="1638320" cy="1403604"/>
          </a:xfrm>
          <a:prstGeom prst="rect">
            <a:avLst/>
          </a:prstGeom>
        </p:spPr>
      </p:pic>
      <p:pic>
        <p:nvPicPr>
          <p:cNvPr id="4" name="Picture 3">
            <a:extLst>
              <a:ext uri="{FF2B5EF4-FFF2-40B4-BE49-F238E27FC236}">
                <a16:creationId xmlns:a16="http://schemas.microsoft.com/office/drawing/2014/main" id="{63A0E521-91EC-493C-829D-5F9651F9E120}"/>
              </a:ext>
            </a:extLst>
          </p:cNvPr>
          <p:cNvPicPr>
            <a:picLocks noChangeAspect="1"/>
          </p:cNvPicPr>
          <p:nvPr/>
        </p:nvPicPr>
        <p:blipFill rotWithShape="1">
          <a:blip r:embed="rId4"/>
          <a:srcRect r="37761"/>
          <a:stretch/>
        </p:blipFill>
        <p:spPr>
          <a:xfrm>
            <a:off x="9441666" y="869724"/>
            <a:ext cx="2134271" cy="3467705"/>
          </a:xfrm>
          <a:prstGeom prst="rect">
            <a:avLst/>
          </a:prstGeom>
        </p:spPr>
      </p:pic>
      <p:pic>
        <p:nvPicPr>
          <p:cNvPr id="5" name="Picture 4">
            <a:extLst>
              <a:ext uri="{FF2B5EF4-FFF2-40B4-BE49-F238E27FC236}">
                <a16:creationId xmlns:a16="http://schemas.microsoft.com/office/drawing/2014/main" id="{133BDDD9-F732-45FF-958D-DF666C57E27B}"/>
              </a:ext>
            </a:extLst>
          </p:cNvPr>
          <p:cNvPicPr>
            <a:picLocks noChangeAspect="1"/>
          </p:cNvPicPr>
          <p:nvPr/>
        </p:nvPicPr>
        <p:blipFill>
          <a:blip r:embed="rId5"/>
          <a:stretch>
            <a:fillRect/>
          </a:stretch>
        </p:blipFill>
        <p:spPr>
          <a:xfrm>
            <a:off x="3028709" y="4392893"/>
            <a:ext cx="1359526" cy="1359526"/>
          </a:xfrm>
          <a:prstGeom prst="rect">
            <a:avLst/>
          </a:prstGeom>
        </p:spPr>
      </p:pic>
      <p:pic>
        <p:nvPicPr>
          <p:cNvPr id="6" name="Picture 5">
            <a:extLst>
              <a:ext uri="{FF2B5EF4-FFF2-40B4-BE49-F238E27FC236}">
                <a16:creationId xmlns:a16="http://schemas.microsoft.com/office/drawing/2014/main" id="{4B466837-EBF1-44B0-B90E-678F6CF3FF96}"/>
              </a:ext>
            </a:extLst>
          </p:cNvPr>
          <p:cNvPicPr>
            <a:picLocks noChangeAspect="1"/>
          </p:cNvPicPr>
          <p:nvPr/>
        </p:nvPicPr>
        <p:blipFill>
          <a:blip r:embed="rId6"/>
          <a:stretch>
            <a:fillRect/>
          </a:stretch>
        </p:blipFill>
        <p:spPr>
          <a:xfrm>
            <a:off x="5042500" y="3429000"/>
            <a:ext cx="3719513" cy="2793016"/>
          </a:xfrm>
          <a:prstGeom prst="rect">
            <a:avLst/>
          </a:prstGeom>
        </p:spPr>
      </p:pic>
      <p:sp>
        <p:nvSpPr>
          <p:cNvPr id="8" name="TextBox 7">
            <a:extLst>
              <a:ext uri="{FF2B5EF4-FFF2-40B4-BE49-F238E27FC236}">
                <a16:creationId xmlns:a16="http://schemas.microsoft.com/office/drawing/2014/main" id="{9128AEFF-634C-4F95-A39B-5B946B23AE55}"/>
              </a:ext>
            </a:extLst>
          </p:cNvPr>
          <p:cNvSpPr txBox="1"/>
          <p:nvPr/>
        </p:nvSpPr>
        <p:spPr>
          <a:xfrm>
            <a:off x="5332138" y="6222016"/>
            <a:ext cx="3211787" cy="276999"/>
          </a:xfrm>
          <a:prstGeom prst="rect">
            <a:avLst/>
          </a:prstGeom>
          <a:noFill/>
        </p:spPr>
        <p:txBody>
          <a:bodyPr wrap="square" rtlCol="0">
            <a:spAutoFit/>
          </a:bodyPr>
          <a:lstStyle/>
          <a:p>
            <a:pPr algn="ctr"/>
            <a:r>
              <a:rPr lang="en-CA" sz="1200" dirty="0">
                <a:solidFill>
                  <a:srgbClr val="1B4F45"/>
                </a:solidFill>
                <a:latin typeface="Arial" panose="020B0604020202020204" pitchFamily="34" charset="0"/>
                <a:cs typeface="Arial" panose="020B0604020202020204" pitchFamily="34" charset="0"/>
              </a:rPr>
              <a:t>Faba bean plants often grow 6 feet tall!</a:t>
            </a:r>
            <a:endParaRPr lang="en-US" sz="1200" dirty="0">
              <a:solidFill>
                <a:srgbClr val="1B4F45"/>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BD37DD9-D709-4C8C-A1BA-5F1439D6B1A7}"/>
              </a:ext>
            </a:extLst>
          </p:cNvPr>
          <p:cNvSpPr txBox="1"/>
          <p:nvPr/>
        </p:nvSpPr>
        <p:spPr>
          <a:xfrm>
            <a:off x="3028709" y="5752419"/>
            <a:ext cx="1334137" cy="276999"/>
          </a:xfrm>
          <a:prstGeom prst="rect">
            <a:avLst/>
          </a:prstGeom>
          <a:noFill/>
        </p:spPr>
        <p:txBody>
          <a:bodyPr wrap="square" rtlCol="0">
            <a:spAutoFit/>
          </a:bodyPr>
          <a:lstStyle/>
          <a:p>
            <a:pPr algn="ctr"/>
            <a:r>
              <a:rPr lang="en-CA" sz="1200" dirty="0" err="1">
                <a:solidFill>
                  <a:srgbClr val="323E48"/>
                </a:solidFill>
                <a:latin typeface="Arial" panose="020B0604020202020204" pitchFamily="34" charset="0"/>
                <a:cs typeface="Arial" panose="020B0604020202020204" pitchFamily="34" charset="0"/>
              </a:rPr>
              <a:t>Faba</a:t>
            </a:r>
            <a:r>
              <a:rPr lang="en-CA" sz="1200" dirty="0">
                <a:solidFill>
                  <a:srgbClr val="323E48"/>
                </a:solidFill>
                <a:latin typeface="Arial" panose="020B0604020202020204" pitchFamily="34" charset="0"/>
                <a:cs typeface="Arial" panose="020B0604020202020204" pitchFamily="34" charset="0"/>
              </a:rPr>
              <a:t> Beans</a:t>
            </a:r>
            <a:endParaRPr lang="en-US" sz="1200" dirty="0">
              <a:solidFill>
                <a:srgbClr val="323E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56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F46F03-5BF1-E446-9BF2-507FBEF0F935}" vid="{B11888D1-64F7-304C-A8BE-F4D892D9E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F118FE9AD402408C4A8C4278CD80EF" ma:contentTypeVersion="16" ma:contentTypeDescription="Create a new document." ma:contentTypeScope="" ma:versionID="1bbf88b22003b4168f3dfdc53e57a8bd">
  <xsd:schema xmlns:xsd="http://www.w3.org/2001/XMLSchema" xmlns:xs="http://www.w3.org/2001/XMLSchema" xmlns:p="http://schemas.microsoft.com/office/2006/metadata/properties" xmlns:ns2="a4fde93f-4d4a-46d0-bf77-a4dbbe87727e" xmlns:ns3="765d9c0b-36d3-4412-83aa-8a115f974939" targetNamespace="http://schemas.microsoft.com/office/2006/metadata/properties" ma:root="true" ma:fieldsID="73200673aff8cbfac76f0ae2149b38a2" ns2:_="" ns3:_="">
    <xsd:import namespace="a4fde93f-4d4a-46d0-bf77-a4dbbe87727e"/>
    <xsd:import namespace="765d9c0b-36d3-4412-83aa-8a115f9749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de93f-4d4a-46d0-bf77-a4dbbe877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26d297-0863-4abf-add0-854d43e7595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5d9c0b-36d3-4412-83aa-8a115f97493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a403425-7177-49dd-9075-6ab95156aa24}" ma:internalName="TaxCatchAll" ma:showField="CatchAllData" ma:web="765d9c0b-36d3-4412-83aa-8a115f97493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5d9c0b-36d3-4412-83aa-8a115f974939" xsi:nil="true"/>
    <lcf76f155ced4ddcb4097134ff3c332f xmlns="a4fde93f-4d4a-46d0-bf77-a4dbbe8772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5C3935-2A03-491E-8B1F-55D53946663E}"/>
</file>

<file path=customXml/itemProps2.xml><?xml version="1.0" encoding="utf-8"?>
<ds:datastoreItem xmlns:ds="http://schemas.openxmlformats.org/officeDocument/2006/customXml" ds:itemID="{6F9949DB-9A1A-4DFD-8EAD-F71F4AEE546A}">
  <ds:schemaRefs>
    <ds:schemaRef ds:uri="http://schemas.microsoft.com/sharepoint/v3/contenttype/forms"/>
  </ds:schemaRefs>
</ds:datastoreItem>
</file>

<file path=customXml/itemProps3.xml><?xml version="1.0" encoding="utf-8"?>
<ds:datastoreItem xmlns:ds="http://schemas.openxmlformats.org/officeDocument/2006/customXml" ds:itemID="{296182DF-B9B5-4996-BDEB-6F296C00E410}"/>
</file>

<file path=docProps/app.xml><?xml version="1.0" encoding="utf-8"?>
<Properties xmlns="http://schemas.openxmlformats.org/officeDocument/2006/extended-properties" xmlns:vt="http://schemas.openxmlformats.org/officeDocument/2006/docPropsVTypes">
  <Template>APG Presentation Template</Template>
  <TotalTime>782</TotalTime>
  <Words>3096</Words>
  <Application>Microsoft Office PowerPoint</Application>
  <PresentationFormat>Widescreen</PresentationFormat>
  <Paragraphs>355</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Courier</vt:lpstr>
      <vt:lpstr>Ninjascript Untercase</vt:lpstr>
      <vt:lpstr>Office Theme</vt:lpstr>
      <vt:lpstr>Pulses</vt:lpstr>
      <vt:lpstr>What are pulses?</vt:lpstr>
      <vt:lpstr>What are Pulses?</vt:lpstr>
      <vt:lpstr>What do we grow in Alberta?</vt:lpstr>
      <vt:lpstr>Pulses in Alberta</vt:lpstr>
      <vt:lpstr>Pulses in Alberta</vt:lpstr>
      <vt:lpstr>Pulses in Alberta</vt:lpstr>
      <vt:lpstr>Pulses in Alberta</vt:lpstr>
      <vt:lpstr>Pulses in Alberta</vt:lpstr>
      <vt:lpstr>Pulses in Alberta</vt:lpstr>
      <vt:lpstr>Why grow pulses?</vt:lpstr>
      <vt:lpstr>Why Grow Pulses?</vt:lpstr>
      <vt:lpstr>Why Grow Pulses?</vt:lpstr>
      <vt:lpstr>Why Grow Pulses?</vt:lpstr>
      <vt:lpstr>Why Grow Pulses?</vt:lpstr>
      <vt:lpstr>Farm to Table Where do pulses go?</vt:lpstr>
      <vt:lpstr>Pulses - Farm to Table</vt:lpstr>
      <vt:lpstr>Pulses Around the World!</vt:lpstr>
      <vt:lpstr>Why eat pulses?</vt:lpstr>
      <vt:lpstr>Nutrition Powerhouses</vt:lpstr>
      <vt:lpstr>Health Benefits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Pulses from Farm to Table</dc:title>
  <dc:creator>Debra McLennan</dc:creator>
  <cp:lastModifiedBy>Debra McLennan</cp:lastModifiedBy>
  <cp:revision>70</cp:revision>
  <cp:lastPrinted>2018-11-23T20:38:12Z</cp:lastPrinted>
  <dcterms:created xsi:type="dcterms:W3CDTF">2017-10-12T22:15:53Z</dcterms:created>
  <dcterms:modified xsi:type="dcterms:W3CDTF">2025-08-19T18:34:25Z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0x01010090F118FE9AD402408C4A8C4278CD80EF</vt:lpwstr>
  </property>
</Properties>
</file>