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586" r:id="rId5"/>
    <p:sldId id="269" r:id="rId6"/>
    <p:sldId id="271" r:id="rId7"/>
    <p:sldId id="274" r:id="rId8"/>
    <p:sldId id="340" r:id="rId9"/>
    <p:sldId id="273" r:id="rId10"/>
    <p:sldId id="275" r:id="rId11"/>
    <p:sldId id="277" r:id="rId12"/>
    <p:sldId id="278" r:id="rId13"/>
    <p:sldId id="279" r:id="rId14"/>
    <p:sldId id="280" r:id="rId15"/>
    <p:sldId id="281" r:id="rId16"/>
    <p:sldId id="282" r:id="rId17"/>
    <p:sldId id="341" r:id="rId18"/>
    <p:sldId id="284" r:id="rId19"/>
    <p:sldId id="342"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37A4AF-4768-4095-8A7F-F12B8DF355AB}" v="2" dt="2026-02-17T23:36:47.4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8705" autoAdjust="0"/>
  </p:normalViewPr>
  <p:slideViewPr>
    <p:cSldViewPr snapToGrid="0">
      <p:cViewPr varScale="1">
        <p:scale>
          <a:sx n="76" d="100"/>
          <a:sy n="76" d="100"/>
        </p:scale>
        <p:origin x="1224" y="114"/>
      </p:cViewPr>
      <p:guideLst/>
    </p:cSldViewPr>
  </p:slideViewPr>
  <p:notesTextViewPr>
    <p:cViewPr>
      <p:scale>
        <a:sx n="1" d="1"/>
        <a:sy n="1" d="1"/>
      </p:scale>
      <p:origin x="0" y="0"/>
    </p:cViewPr>
  </p:notesTextViewPr>
  <p:notesViewPr>
    <p:cSldViewPr snapToGrid="0">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ra McLennan" userId="68985080-486e-4aac-9c94-ffb2ad6d76e0" providerId="ADAL" clId="{8686D9E8-B46F-465A-B4BF-9CB0FDC63DDA}"/>
    <pc:docChg chg="modSld">
      <pc:chgData name="Debra McLennan" userId="68985080-486e-4aac-9c94-ffb2ad6d76e0" providerId="ADAL" clId="{8686D9E8-B46F-465A-B4BF-9CB0FDC63DDA}" dt="2026-02-17T23:37:28.692" v="5" actId="18131"/>
      <pc:docMkLst>
        <pc:docMk/>
      </pc:docMkLst>
      <pc:sldChg chg="modSp mod">
        <pc:chgData name="Debra McLennan" userId="68985080-486e-4aac-9c94-ffb2ad6d76e0" providerId="ADAL" clId="{8686D9E8-B46F-465A-B4BF-9CB0FDC63DDA}" dt="2026-02-17T23:37:28.692" v="5" actId="18131"/>
        <pc:sldMkLst>
          <pc:docMk/>
          <pc:sldMk cId="0" sldId="275"/>
        </pc:sldMkLst>
        <pc:picChg chg="mod modCrop">
          <ac:chgData name="Debra McLennan" userId="68985080-486e-4aac-9c94-ffb2ad6d76e0" providerId="ADAL" clId="{8686D9E8-B46F-465A-B4BF-9CB0FDC63DDA}" dt="2026-02-17T23:37:28.692" v="5" actId="18131"/>
          <ac:picMkLst>
            <pc:docMk/>
            <pc:sldMk cId="0" sldId="275"/>
            <ac:picMk id="241" creationId="{00000000-0000-0000-0000-0000000000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E4EBCE-41EA-42E2-ABE7-87EF04AAB5C3}"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3E78D528-0FCF-4353-8AF1-528C0A49DDE3}">
      <dgm:prSet/>
      <dgm:spPr/>
      <dgm:t>
        <a:bodyPr/>
        <a:lstStyle/>
        <a:p>
          <a:r>
            <a:rPr lang="en-US" dirty="0"/>
            <a:t>This plant is both a legume and a pulse!</a:t>
          </a:r>
        </a:p>
      </dgm:t>
    </dgm:pt>
    <dgm:pt modelId="{3C30A302-9BAA-4AFD-963B-5482E0F1E34A}" type="parTrans" cxnId="{13982FE8-2470-4F87-BEFE-01CC6111BE59}">
      <dgm:prSet/>
      <dgm:spPr/>
      <dgm:t>
        <a:bodyPr/>
        <a:lstStyle/>
        <a:p>
          <a:endParaRPr lang="en-US"/>
        </a:p>
      </dgm:t>
    </dgm:pt>
    <dgm:pt modelId="{021B9DC8-67EC-4563-9954-9AB8F67105A8}" type="sibTrans" cxnId="{13982FE8-2470-4F87-BEFE-01CC6111BE59}">
      <dgm:prSet/>
      <dgm:spPr/>
      <dgm:t>
        <a:bodyPr/>
        <a:lstStyle/>
        <a:p>
          <a:endParaRPr lang="en-US"/>
        </a:p>
      </dgm:t>
    </dgm:pt>
    <dgm:pt modelId="{A88674ED-D2C1-4F76-97AB-AD19328AAAB2}">
      <dgm:prSet/>
      <dgm:spPr/>
      <dgm:t>
        <a:bodyPr/>
        <a:lstStyle/>
        <a:p>
          <a:r>
            <a:rPr lang="en-US" dirty="0"/>
            <a:t>The pea plant, whether green or dry, is a legume, but only the dry seeds in the pod are a pulse!</a:t>
          </a:r>
        </a:p>
      </dgm:t>
    </dgm:pt>
    <dgm:pt modelId="{D6AAAD23-EACA-4213-BC5D-FDA5F56306CF}" type="parTrans" cxnId="{871A790F-82E1-4488-9814-8434EFBBD7E0}">
      <dgm:prSet/>
      <dgm:spPr/>
      <dgm:t>
        <a:bodyPr/>
        <a:lstStyle/>
        <a:p>
          <a:endParaRPr lang="en-US"/>
        </a:p>
      </dgm:t>
    </dgm:pt>
    <dgm:pt modelId="{CA22FF25-9D68-4747-897C-8749CFA317F0}" type="sibTrans" cxnId="{871A790F-82E1-4488-9814-8434EFBBD7E0}">
      <dgm:prSet/>
      <dgm:spPr/>
      <dgm:t>
        <a:bodyPr/>
        <a:lstStyle/>
        <a:p>
          <a:endParaRPr lang="en-US"/>
        </a:p>
      </dgm:t>
    </dgm:pt>
    <dgm:pt modelId="{202DE40E-EBD9-4314-A9AD-BB7A436D9691}" type="pres">
      <dgm:prSet presAssocID="{B3E4EBCE-41EA-42E2-ABE7-87EF04AAB5C3}" presName="linearFlow" presStyleCnt="0">
        <dgm:presLayoutVars>
          <dgm:resizeHandles val="exact"/>
        </dgm:presLayoutVars>
      </dgm:prSet>
      <dgm:spPr/>
    </dgm:pt>
    <dgm:pt modelId="{859746FD-6DF5-4658-A254-AE6AEFB45920}" type="pres">
      <dgm:prSet presAssocID="{3E78D528-0FCF-4353-8AF1-528C0A49DDE3}" presName="node" presStyleLbl="node1" presStyleIdx="0" presStyleCnt="2" custScaleX="93845">
        <dgm:presLayoutVars>
          <dgm:bulletEnabled val="1"/>
        </dgm:presLayoutVars>
      </dgm:prSet>
      <dgm:spPr/>
    </dgm:pt>
    <dgm:pt modelId="{82347D22-EC0B-471F-B080-536525D4075F}" type="pres">
      <dgm:prSet presAssocID="{021B9DC8-67EC-4563-9954-9AB8F67105A8}" presName="sibTrans" presStyleLbl="sibTrans2D1" presStyleIdx="0" presStyleCnt="1"/>
      <dgm:spPr/>
    </dgm:pt>
    <dgm:pt modelId="{72AF5DB6-AB53-4775-AA3B-DDF8EA7EF5B7}" type="pres">
      <dgm:prSet presAssocID="{021B9DC8-67EC-4563-9954-9AB8F67105A8}" presName="connectorText" presStyleLbl="sibTrans2D1" presStyleIdx="0" presStyleCnt="1"/>
      <dgm:spPr/>
    </dgm:pt>
    <dgm:pt modelId="{76521DEF-645C-421E-88B6-70F665CABB63}" type="pres">
      <dgm:prSet presAssocID="{A88674ED-D2C1-4F76-97AB-AD19328AAAB2}" presName="node" presStyleLbl="node1" presStyleIdx="1" presStyleCnt="2" custScaleX="93845">
        <dgm:presLayoutVars>
          <dgm:bulletEnabled val="1"/>
        </dgm:presLayoutVars>
      </dgm:prSet>
      <dgm:spPr/>
    </dgm:pt>
  </dgm:ptLst>
  <dgm:cxnLst>
    <dgm:cxn modelId="{5F3BE401-3CA4-4E4C-B874-42DEF66A1D21}" type="presOf" srcId="{021B9DC8-67EC-4563-9954-9AB8F67105A8}" destId="{72AF5DB6-AB53-4775-AA3B-DDF8EA7EF5B7}" srcOrd="1" destOrd="0" presId="urn:microsoft.com/office/officeart/2005/8/layout/process2"/>
    <dgm:cxn modelId="{871A790F-82E1-4488-9814-8434EFBBD7E0}" srcId="{B3E4EBCE-41EA-42E2-ABE7-87EF04AAB5C3}" destId="{A88674ED-D2C1-4F76-97AB-AD19328AAAB2}" srcOrd="1" destOrd="0" parTransId="{D6AAAD23-EACA-4213-BC5D-FDA5F56306CF}" sibTransId="{CA22FF25-9D68-4747-897C-8749CFA317F0}"/>
    <dgm:cxn modelId="{95703E2D-FD60-4B1D-9874-089CEFC4F773}" type="presOf" srcId="{021B9DC8-67EC-4563-9954-9AB8F67105A8}" destId="{82347D22-EC0B-471F-B080-536525D4075F}" srcOrd="0" destOrd="0" presId="urn:microsoft.com/office/officeart/2005/8/layout/process2"/>
    <dgm:cxn modelId="{07D0E265-0422-4B41-9583-92F3C9CF0FB3}" type="presOf" srcId="{A88674ED-D2C1-4F76-97AB-AD19328AAAB2}" destId="{76521DEF-645C-421E-88B6-70F665CABB63}" srcOrd="0" destOrd="0" presId="urn:microsoft.com/office/officeart/2005/8/layout/process2"/>
    <dgm:cxn modelId="{9874E9C6-2545-4373-B35D-6805110EAC09}" type="presOf" srcId="{B3E4EBCE-41EA-42E2-ABE7-87EF04AAB5C3}" destId="{202DE40E-EBD9-4314-A9AD-BB7A436D9691}" srcOrd="0" destOrd="0" presId="urn:microsoft.com/office/officeart/2005/8/layout/process2"/>
    <dgm:cxn modelId="{13982FE8-2470-4F87-BEFE-01CC6111BE59}" srcId="{B3E4EBCE-41EA-42E2-ABE7-87EF04AAB5C3}" destId="{3E78D528-0FCF-4353-8AF1-528C0A49DDE3}" srcOrd="0" destOrd="0" parTransId="{3C30A302-9BAA-4AFD-963B-5482E0F1E34A}" sibTransId="{021B9DC8-67EC-4563-9954-9AB8F67105A8}"/>
    <dgm:cxn modelId="{8D03CCEE-17E0-4978-8164-699C5EE1A25A}" type="presOf" srcId="{3E78D528-0FCF-4353-8AF1-528C0A49DDE3}" destId="{859746FD-6DF5-4658-A254-AE6AEFB45920}" srcOrd="0" destOrd="0" presId="urn:microsoft.com/office/officeart/2005/8/layout/process2"/>
    <dgm:cxn modelId="{B09C1ABD-38DF-4C4E-9684-A656005FB6B3}" type="presParOf" srcId="{202DE40E-EBD9-4314-A9AD-BB7A436D9691}" destId="{859746FD-6DF5-4658-A254-AE6AEFB45920}" srcOrd="0" destOrd="0" presId="urn:microsoft.com/office/officeart/2005/8/layout/process2"/>
    <dgm:cxn modelId="{EB8B193C-C87F-4BAA-999D-3489116DEF01}" type="presParOf" srcId="{202DE40E-EBD9-4314-A9AD-BB7A436D9691}" destId="{82347D22-EC0B-471F-B080-536525D4075F}" srcOrd="1" destOrd="0" presId="urn:microsoft.com/office/officeart/2005/8/layout/process2"/>
    <dgm:cxn modelId="{F48576B4-1FD7-4BE1-82DF-4178FDB549EA}" type="presParOf" srcId="{82347D22-EC0B-471F-B080-536525D4075F}" destId="{72AF5DB6-AB53-4775-AA3B-DDF8EA7EF5B7}" srcOrd="0" destOrd="0" presId="urn:microsoft.com/office/officeart/2005/8/layout/process2"/>
    <dgm:cxn modelId="{FBDE729F-9F74-4D84-ABBE-0E24B4C5A4F6}" type="presParOf" srcId="{202DE40E-EBD9-4314-A9AD-BB7A436D9691}" destId="{76521DEF-645C-421E-88B6-70F665CABB63}"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746FD-6DF5-4658-A254-AE6AEFB45920}">
      <dsp:nvSpPr>
        <dsp:cNvPr id="0" name=""/>
        <dsp:cNvSpPr/>
      </dsp:nvSpPr>
      <dsp:spPr>
        <a:xfrm>
          <a:off x="3814359" y="491"/>
          <a:ext cx="2717856" cy="160895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This plant is both a legume and a pulse!</a:t>
          </a:r>
        </a:p>
      </dsp:txBody>
      <dsp:txXfrm>
        <a:off x="3861484" y="47616"/>
        <a:ext cx="2623606" cy="1514701"/>
      </dsp:txXfrm>
    </dsp:sp>
    <dsp:sp modelId="{82347D22-EC0B-471F-B080-536525D4075F}">
      <dsp:nvSpPr>
        <dsp:cNvPr id="0" name=""/>
        <dsp:cNvSpPr/>
      </dsp:nvSpPr>
      <dsp:spPr>
        <a:xfrm rot="5400000">
          <a:off x="4871609" y="1649666"/>
          <a:ext cx="603356" cy="7240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4956079" y="1710002"/>
        <a:ext cx="434417" cy="422349"/>
      </dsp:txXfrm>
    </dsp:sp>
    <dsp:sp modelId="{76521DEF-645C-421E-88B6-70F665CABB63}">
      <dsp:nvSpPr>
        <dsp:cNvPr id="0" name=""/>
        <dsp:cNvSpPr/>
      </dsp:nvSpPr>
      <dsp:spPr>
        <a:xfrm>
          <a:off x="3814359" y="2413917"/>
          <a:ext cx="2717856" cy="160895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The pea plant, whether green or dry, is a legume, but only the dry seeds in the pod are a pulse!</a:t>
          </a:r>
        </a:p>
      </dsp:txBody>
      <dsp:txXfrm>
        <a:off x="3861484" y="2461042"/>
        <a:ext cx="2623606" cy="151470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CAA27-DC87-4F1E-9339-49ED444FED6E}" type="datetimeFigureOut">
              <a:rPr lang="en-CA" smtClean="0"/>
              <a:t>2026-02-17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43D774-374C-4D0C-B855-E5A2E4B65C25}" type="slidenum">
              <a:rPr lang="en-CA" smtClean="0"/>
              <a:t>‹#›</a:t>
            </a:fld>
            <a:endParaRPr lang="en-CA"/>
          </a:p>
        </p:txBody>
      </p:sp>
    </p:spTree>
    <p:extLst>
      <p:ext uri="{BB962C8B-B14F-4D97-AF65-F5344CB8AC3E}">
        <p14:creationId xmlns:p14="http://schemas.microsoft.com/office/powerpoint/2010/main" val="134938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woodlandtrust.org.uk/blog/2019/08/difference-between-nuts-and-seed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thespruce.com/peanut-plant-profile-4797389"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teachersuperstore.com.au/assets/files/uploads/ch9-pages-from-food-for-you-3ed-book-1-4pp-10-web.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utritionsource.hsph.harvard.edu/legumes-pulses/#:~:text=A%20legume%20refers%20to%20any,the%20pod%20is%20the%20pulse."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sare.org/resources/cover-crops/" TargetMode="External"/><Relationship Id="rId4" Type="http://schemas.openxmlformats.org/officeDocument/2006/relationships/hyperlink" Target="https://extension.colostate.edu/topic-areas/agriculture/pulse-crops-and-their-key-role-as-staple-foods-in-healthful-eating-patterns-0-313/#:~:text=What%20are%20Pulse%20Crops%3F,soup%2C%20potage%2C%20or%20broth."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askpulse.com/resources/understanding-protein-in-puls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utritionsource.hsph.harvard.edu/legumes-pulses/#:~:text=A%20legume%20refers%20to%20any,the%20pod%20is%20the%20pulse."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extension.colostate.edu/topic-areas/agriculture/pulse-crops-and-their-key-role-as-staple-foods-in-healthful-eating-patterns-0-313/#:~:text=What%20are%20Pulse%20Crops%3F,soup%2C%20potage%2C%20or%20broth."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78FAC-608E-1007-BC75-B6CFD3893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DB6751-440F-9F29-A67F-D9E681BE3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7FC4C8-46BE-7DA4-B985-8CEAAD243572}"/>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020E5483-2C75-4962-F559-C8EBF64D51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A066-102F-4CA8-9205-A106227440A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5554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B0C158-453D-318C-3B94-3423213B11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0A806F-53B6-CB89-4F0B-AEF2AA5794C5}"/>
              </a:ext>
            </a:extLst>
          </p:cNvPr>
          <p:cNvSpPr>
            <a:spLocks noGrp="1"/>
          </p:cNvSpPr>
          <p:nvPr>
            <p:ph type="body" idx="1"/>
          </p:nvPr>
        </p:nvSpPr>
        <p:spPr/>
        <p:txBody>
          <a:bodyPr/>
          <a:lstStyle/>
          <a:p>
            <a:r>
              <a:rPr lang="en-CA" dirty="0"/>
              <a:t>Photo courtesy of Alberta Pulse Growers.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DDBEB-0B77-F2A1-23F0-0D9394774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37633E-7607-DD21-DB9A-5B0312B5D861}"/>
              </a:ext>
            </a:extLst>
          </p:cNvPr>
          <p:cNvSpPr>
            <a:spLocks noGrp="1"/>
          </p:cNvSpPr>
          <p:nvPr>
            <p:ph type="body" idx="1"/>
          </p:nvPr>
        </p:nvSpPr>
        <p:spPr/>
        <p:txBody>
          <a:bodyPr/>
          <a:lstStyle/>
          <a:p>
            <a:r>
              <a:rPr lang="en-CA" dirty="0"/>
              <a:t>Photos courtesy of Alberta Pulse Growers.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1773E-011A-243B-D1BF-889942AAF2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548DF8-4A41-D1A3-5948-79A3091E4A4B}"/>
              </a:ext>
            </a:extLst>
          </p:cNvPr>
          <p:cNvSpPr>
            <a:spLocks noGrp="1"/>
          </p:cNvSpPr>
          <p:nvPr>
            <p:ph type="body" idx="1"/>
          </p:nvPr>
        </p:nvSpPr>
        <p:spPr/>
        <p:txBody>
          <a:bodyPr/>
          <a:lstStyle/>
          <a:p>
            <a:r>
              <a:rPr lang="en-CA" dirty="0"/>
              <a:t>Stock image of peanuts and Adobe Stock image of peanut crop</a:t>
            </a:r>
            <a:r>
              <a:rPr lang="en-CA"/>
              <a:t>/field.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9" name="Google Shape;299;p16:notes"/>
          <p:cNvSpPr txBox="1">
            <a:spLocks noGrp="1"/>
          </p:cNvSpPr>
          <p:nvPr>
            <p:ph type="body" idx="1"/>
          </p:nvPr>
        </p:nvSpPr>
        <p:spPr/>
        <p:txBody>
          <a:bodyPr/>
          <a:lstStyle/>
          <a:p>
            <a:r>
              <a:rPr lang="en-CA" dirty="0"/>
              <a:t>Information supported by  </a:t>
            </a:r>
            <a:r>
              <a:rPr lang="en-CA" dirty="0">
                <a:hlinkClick r:id="rId3"/>
              </a:rPr>
              <a:t>Difference between nuts and seeds - Woodland Trust</a:t>
            </a:r>
            <a:r>
              <a:rPr lang="en-CA" dirty="0"/>
              <a:t>  (Retrieved September 25, 2024) and How to Grow and Care for Peanut Plants – The Spruce (</a:t>
            </a:r>
            <a:r>
              <a:rPr lang="en-CA" dirty="0">
                <a:hlinkClick r:id="rId4"/>
              </a:rPr>
              <a:t>https://www.thespruce.com/peanut-plant-profile-4797389</a:t>
            </a:r>
            <a:r>
              <a:rPr lang="en-CA" dirty="0"/>
              <a:t> )</a:t>
            </a:r>
          </a:p>
          <a:p>
            <a:endParaRPr lang="en-CA" dirty="0"/>
          </a:p>
        </p:txBody>
      </p:sp>
      <p:sp>
        <p:nvSpPr>
          <p:cNvPr id="300" name="Google Shape;300;p16: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9C4DD9CD-CDD1-A035-B2C5-8AED79CD93FA}"/>
              </a:ext>
            </a:extLst>
          </p:cNvPr>
          <p:cNvSpPr>
            <a:spLocks noGrp="1" noRot="1" noChangeAspect="1"/>
          </p:cNvSpPr>
          <p:nvPr>
            <p:ph type="sldImg"/>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a:extLst>
            <a:ext uri="{FF2B5EF4-FFF2-40B4-BE49-F238E27FC236}">
              <a16:creationId xmlns:a16="http://schemas.microsoft.com/office/drawing/2014/main" id="{C576807F-3BB2-4CBC-858B-057C93AAC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3A3EDB-60B8-DFE9-545A-AD0851D602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C3C87A-31FD-2AE0-A911-FB2741EB972D}"/>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3212739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95EF3-48EE-5BD8-9B35-81E2D8902F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5F2240-9391-ACCD-66E0-26D2643632CE}"/>
              </a:ext>
            </a:extLst>
          </p:cNvPr>
          <p:cNvSpPr>
            <a:spLocks noGrp="1"/>
          </p:cNvSpPr>
          <p:nvPr>
            <p:ph type="body" idx="1"/>
          </p:nvPr>
        </p:nvSpPr>
        <p:spPr/>
        <p:txBody>
          <a:bodyPr/>
          <a:lstStyle/>
          <a:p>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a:extLst>
            <a:ext uri="{FF2B5EF4-FFF2-40B4-BE49-F238E27FC236}">
              <a16:creationId xmlns:a16="http://schemas.microsoft.com/office/drawing/2014/main" id="{B8781AC6-8704-1978-55C7-3064670C7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C4E08-5194-7224-EA43-FCFC7B3DF9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A080A4-8186-B889-671B-9163085BC717}"/>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717066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6" name="Google Shape;246;p12:notes"/>
          <p:cNvSpPr txBox="1">
            <a:spLocks noGrp="1"/>
          </p:cNvSpPr>
          <p:nvPr>
            <p:ph type="body" idx="1"/>
          </p:nvPr>
        </p:nvSpPr>
        <p:spPr/>
        <p:txBody>
          <a:bodyPr/>
          <a:lstStyle/>
          <a:p>
            <a:r>
              <a:rPr lang="en-CA" dirty="0"/>
              <a:t>Answers:</a:t>
            </a:r>
          </a:p>
          <a:p>
            <a:pPr marL="228600" indent="-228600">
              <a:buFont typeface="+mj-lt"/>
              <a:buAutoNum type="arabicPeriod"/>
            </a:pPr>
            <a:r>
              <a:rPr lang="en-CA" dirty="0"/>
              <a:t>Yellow Split Peas</a:t>
            </a:r>
          </a:p>
          <a:p>
            <a:pPr marL="228600" indent="-228600">
              <a:buFont typeface="+mj-lt"/>
              <a:buAutoNum type="arabicPeriod"/>
            </a:pPr>
            <a:r>
              <a:rPr lang="en-CA" dirty="0"/>
              <a:t>Navy Beans</a:t>
            </a:r>
          </a:p>
          <a:p>
            <a:pPr marL="228600" indent="-228600">
              <a:buFont typeface="+mj-lt"/>
              <a:buAutoNum type="arabicPeriod"/>
            </a:pPr>
            <a:r>
              <a:rPr lang="en-CA" dirty="0"/>
              <a:t>Red Split Lentils</a:t>
            </a:r>
          </a:p>
          <a:p>
            <a:pPr marL="228600" indent="-228600">
              <a:buFont typeface="+mj-lt"/>
              <a:buAutoNum type="arabicPeriod"/>
            </a:pPr>
            <a:r>
              <a:rPr lang="en-CA" dirty="0"/>
              <a:t>Green Lentils</a:t>
            </a:r>
          </a:p>
          <a:p>
            <a:pPr marL="228600" indent="-228600">
              <a:buFont typeface="+mj-lt"/>
              <a:buAutoNum type="arabicPeriod"/>
            </a:pPr>
            <a:r>
              <a:rPr lang="en-CA" dirty="0"/>
              <a:t>Kidney Beans</a:t>
            </a:r>
          </a:p>
          <a:p>
            <a:pPr marL="228600" indent="-228600">
              <a:buFont typeface="+mj-lt"/>
              <a:buAutoNum type="arabicPeriod"/>
            </a:pPr>
            <a:r>
              <a:rPr lang="en-CA" dirty="0"/>
              <a:t>Chickpeas</a:t>
            </a:r>
          </a:p>
          <a:p>
            <a:endParaRPr lang="en-CA" dirty="0"/>
          </a:p>
          <a:p>
            <a:pPr lvl="0"/>
            <a:r>
              <a:rPr lang="en-CA" dirty="0">
                <a:sym typeface="Arial"/>
              </a:rPr>
              <a:t>a. Information Retrieved October 25, 2024 from: </a:t>
            </a:r>
            <a:r>
              <a:rPr lang="en-CA" dirty="0">
                <a:sym typeface="Arial"/>
                <a:hlinkClick r:id="rId3"/>
              </a:rPr>
              <a:t>https://www.teachersuperstore.com.au/assets/files/uploads/ch9-pages-from-food-for-you-3ed-book-1-4pp-10-web.pdf</a:t>
            </a:r>
            <a:r>
              <a:rPr lang="en-CA" dirty="0">
                <a:sym typeface="Arial"/>
              </a:rPr>
              <a:t> </a:t>
            </a:r>
          </a:p>
          <a:p>
            <a:endParaRPr lang="en-CA" dirty="0"/>
          </a:p>
        </p:txBody>
      </p:sp>
      <p:sp>
        <p:nvSpPr>
          <p:cNvPr id="247" name="Google Shape;247;p12: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64418272-673A-2660-D85F-FEDFA6D58849}"/>
              </a:ext>
            </a:extLst>
          </p:cNvPr>
          <p:cNvSpPr>
            <a:spLocks noGrp="1" noRot="1" noChangeAspect="1"/>
          </p:cNvSpPr>
          <p:nvPr>
            <p:ph type="sldImg"/>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4" name="Google Shape;184;g2fc4a6b69f7_0_0: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Slide Image Placeholder 2">
            <a:extLst>
              <a:ext uri="{FF2B5EF4-FFF2-40B4-BE49-F238E27FC236}">
                <a16:creationId xmlns:a16="http://schemas.microsoft.com/office/drawing/2014/main" id="{822BD33D-4C97-DCE6-2556-F68C84DA8792}"/>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61F0FDD6-87ED-BCFE-F695-22DD99675753}"/>
              </a:ext>
            </a:extLst>
          </p:cNvPr>
          <p:cNvSpPr>
            <a:spLocks noGrp="1"/>
          </p:cNvSpPr>
          <p:nvPr>
            <p:ph type="body" idx="1"/>
          </p:nvPr>
        </p:nvSpPr>
        <p:spPr/>
        <p:txBody>
          <a:bodyPr/>
          <a:lstStyle/>
          <a:p>
            <a:r>
              <a:rPr lang="en-CA" dirty="0"/>
              <a:t>Almond Butter – made from almonds which are a nut</a:t>
            </a:r>
          </a:p>
          <a:p>
            <a:r>
              <a:rPr lang="en-CA" dirty="0"/>
              <a:t>Dahl – made from red split lentils which are a pulse and part of the legume family</a:t>
            </a:r>
          </a:p>
          <a:p>
            <a:r>
              <a:rPr lang="en-CA" dirty="0"/>
              <a:t>Baked Beans – made from navy or white pea beans which are a pulse and part of the legume family</a:t>
            </a:r>
          </a:p>
          <a:p>
            <a:r>
              <a:rPr lang="en-CA" dirty="0"/>
              <a:t>Tahini – made from sesame seeds which are seeds</a:t>
            </a:r>
          </a:p>
          <a:p>
            <a:r>
              <a:rPr lang="en-CA" dirty="0"/>
              <a:t>Tofu – made from soybeans which are a legume</a:t>
            </a:r>
          </a:p>
          <a:p>
            <a:r>
              <a:rPr lang="en-CA" dirty="0"/>
              <a:t>Hummus – made from chickpeas which are a pulse and part of the legume family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3" name="Google Shape;203;g31293c1bc5b_0_17:notes"/>
          <p:cNvSpPr txBox="1">
            <a:spLocks noGrp="1"/>
          </p:cNvSpPr>
          <p:nvPr>
            <p:ph type="body" idx="1"/>
          </p:nvPr>
        </p:nvSpPr>
        <p:spPr/>
        <p:txBody>
          <a:bodyPr/>
          <a:lstStyle/>
          <a:p>
            <a:pPr marL="228600" indent="-228600">
              <a:buFont typeface="+mj-lt"/>
              <a:buAutoNum type="alphaLcPeriod"/>
            </a:pPr>
            <a:r>
              <a:rPr lang="en-CA" sz="1100" dirty="0">
                <a:latin typeface="Arial" panose="020B0604020202020204" pitchFamily="34" charset="0"/>
                <a:cs typeface="Arial" panose="020B0604020202020204" pitchFamily="34" charset="0"/>
              </a:rPr>
              <a:t>Information Retrieved September 25, 2024 from </a:t>
            </a:r>
            <a:r>
              <a:rPr lang="en-CA" sz="1100" dirty="0">
                <a:latin typeface="Arial" panose="020B0604020202020204" pitchFamily="34" charset="0"/>
                <a:cs typeface="Arial" panose="020B0604020202020204" pitchFamily="34" charset="0"/>
                <a:hlinkClick r:id="rId3"/>
              </a:rPr>
              <a:t>Legumes and Pulses – The Nutrition Source (harvard.edu)</a:t>
            </a:r>
            <a:endParaRPr lang="en-CA" sz="1100" dirty="0">
              <a:latin typeface="Arial" panose="020B0604020202020204" pitchFamily="34" charset="0"/>
              <a:cs typeface="Arial" panose="020B0604020202020204" pitchFamily="34" charset="0"/>
            </a:endParaRPr>
          </a:p>
          <a:p>
            <a:pPr marL="228600" indent="-228600">
              <a:buFont typeface="+mj-lt"/>
              <a:buAutoNum type="alphaLcPeriod"/>
            </a:pPr>
            <a:r>
              <a:rPr lang="en-CA" sz="1100" dirty="0">
                <a:latin typeface="Arial" panose="020B0604020202020204" pitchFamily="34" charset="0"/>
                <a:cs typeface="Arial" panose="020B0604020202020204" pitchFamily="34" charset="0"/>
              </a:rPr>
              <a:t>Image Retrieved September 25, 2024 from </a:t>
            </a:r>
            <a:r>
              <a:rPr lang="en-CA" sz="1100" dirty="0">
                <a:latin typeface="Arial" panose="020B0604020202020204" pitchFamily="34" charset="0"/>
                <a:cs typeface="Arial" panose="020B0604020202020204" pitchFamily="34" charset="0"/>
                <a:hlinkClick r:id="rId4"/>
              </a:rPr>
              <a:t>Pulse Crops and their Key Role as Staple Foods in Healthful Eating Patterns - 0.313 - Extension (colostate.edu)</a:t>
            </a:r>
            <a:endParaRPr lang="en-CA" sz="1100" dirty="0">
              <a:latin typeface="Arial" panose="020B0604020202020204" pitchFamily="34" charset="0"/>
              <a:cs typeface="Arial" panose="020B0604020202020204" pitchFamily="34" charset="0"/>
            </a:endParaRPr>
          </a:p>
          <a:p>
            <a:pPr marL="228600" indent="-228600">
              <a:buFont typeface="+mj-lt"/>
              <a:buAutoNum type="alphaLcPeriod"/>
            </a:pPr>
            <a:r>
              <a:rPr lang="en-CA" sz="1100" dirty="0">
                <a:latin typeface="Arial" panose="020B0604020202020204" pitchFamily="34" charset="0"/>
                <a:cs typeface="Arial" panose="020B0604020202020204" pitchFamily="34" charset="0"/>
              </a:rPr>
              <a:t>Information Retrieved September 25, 2024 from </a:t>
            </a:r>
            <a:r>
              <a:rPr lang="en-CA" sz="1100" dirty="0">
                <a:latin typeface="Arial" panose="020B0604020202020204" pitchFamily="34" charset="0"/>
                <a:cs typeface="Arial" panose="020B0604020202020204" pitchFamily="34" charset="0"/>
                <a:hlinkClick r:id="rId3"/>
              </a:rPr>
              <a:t>Legumes and Pulses – The Nutrition Source (harvard.edu)</a:t>
            </a:r>
            <a:endParaRPr lang="en-CA" sz="1100" dirty="0">
              <a:latin typeface="Arial" panose="020B0604020202020204" pitchFamily="34" charset="0"/>
              <a:cs typeface="Arial" panose="020B0604020202020204" pitchFamily="34" charset="0"/>
            </a:endParaRPr>
          </a:p>
          <a:p>
            <a:endParaRPr lang="en-CA" sz="1100" dirty="0">
              <a:latin typeface="Arial" panose="020B0604020202020204" pitchFamily="34" charset="0"/>
              <a:cs typeface="Arial" panose="020B0604020202020204" pitchFamily="34" charset="0"/>
            </a:endParaRPr>
          </a:p>
          <a:p>
            <a:r>
              <a:rPr lang="en-CA" sz="1100" b="1" dirty="0">
                <a:latin typeface="Arial" panose="020B0604020202020204" pitchFamily="34" charset="0"/>
                <a:cs typeface="Arial" panose="020B0604020202020204" pitchFamily="34" charset="0"/>
              </a:rPr>
              <a:t>Definition of a Cover Crop (see below) </a:t>
            </a:r>
            <a:r>
              <a:rPr lang="en-CA" sz="1100" dirty="0">
                <a:latin typeface="Arial" panose="020B0604020202020204" pitchFamily="34" charset="0"/>
                <a:cs typeface="Arial" panose="020B0604020202020204" pitchFamily="34" charset="0"/>
              </a:rPr>
              <a:t>– quoted directly from the </a:t>
            </a:r>
            <a:r>
              <a:rPr lang="en-CA" sz="1100" dirty="0">
                <a:latin typeface="Arial" panose="020B0604020202020204" pitchFamily="34" charset="0"/>
                <a:cs typeface="Arial" panose="020B0604020202020204" pitchFamily="34" charset="0"/>
                <a:hlinkClick r:id="rId5"/>
              </a:rPr>
              <a:t>Cover Crops for Sustainable Crop Rotations – SARE</a:t>
            </a:r>
            <a:r>
              <a:rPr lang="en-CA" sz="1100" dirty="0">
                <a:latin typeface="Arial" panose="020B0604020202020204" pitchFamily="34" charset="0"/>
                <a:cs typeface="Arial" panose="020B0604020202020204" pitchFamily="34" charset="0"/>
              </a:rPr>
              <a:t>) – retrieved January 16, 2025</a:t>
            </a:r>
          </a:p>
          <a:p>
            <a:pPr algn="l"/>
            <a:r>
              <a:rPr lang="en-CA" sz="1100" dirty="0">
                <a:latin typeface="Arial" panose="020B0604020202020204" pitchFamily="34" charset="0"/>
                <a:cs typeface="Arial" panose="020B0604020202020204" pitchFamily="34" charset="0"/>
              </a:rPr>
              <a:t>“</a:t>
            </a:r>
            <a:r>
              <a:rPr lang="en-CA" sz="1100" b="0" i="0" dirty="0">
                <a:solidFill>
                  <a:srgbClr val="212121"/>
                </a:solidFill>
                <a:effectLst/>
                <a:latin typeface="Arial" panose="020B0604020202020204" pitchFamily="34" charset="0"/>
                <a:cs typeface="Arial" panose="020B0604020202020204" pitchFamily="34" charset="0"/>
              </a:rPr>
              <a:t>A </a:t>
            </a:r>
            <a:r>
              <a:rPr lang="en-CA" sz="1100" b="1" i="0" dirty="0">
                <a:solidFill>
                  <a:srgbClr val="212121"/>
                </a:solidFill>
                <a:effectLst/>
                <a:latin typeface="Arial" panose="020B0604020202020204" pitchFamily="34" charset="0"/>
                <a:cs typeface="Arial" panose="020B0604020202020204" pitchFamily="34" charset="0"/>
              </a:rPr>
              <a:t>cover crop</a:t>
            </a:r>
            <a:r>
              <a:rPr lang="en-CA" sz="1100" b="0" i="0" dirty="0">
                <a:solidFill>
                  <a:srgbClr val="212121"/>
                </a:solidFill>
                <a:effectLst/>
                <a:latin typeface="Arial" panose="020B0604020202020204" pitchFamily="34" charset="0"/>
                <a:cs typeface="Arial" panose="020B0604020202020204" pitchFamily="34" charset="0"/>
              </a:rPr>
              <a:t> is a </a:t>
            </a:r>
            <a:r>
              <a:rPr lang="en-CA" sz="1100" b="1" i="0" dirty="0">
                <a:solidFill>
                  <a:srgbClr val="212121"/>
                </a:solidFill>
                <a:effectLst/>
                <a:latin typeface="Arial" panose="020B0604020202020204" pitchFamily="34" charset="0"/>
                <a:cs typeface="Arial" panose="020B0604020202020204" pitchFamily="34" charset="0"/>
              </a:rPr>
              <a:t>plant</a:t>
            </a:r>
            <a:r>
              <a:rPr lang="en-CA" sz="1100" b="0" i="0" dirty="0">
                <a:solidFill>
                  <a:srgbClr val="212121"/>
                </a:solidFill>
                <a:effectLst/>
                <a:latin typeface="Arial" panose="020B0604020202020204" pitchFamily="34" charset="0"/>
                <a:cs typeface="Arial" panose="020B0604020202020204" pitchFamily="34" charset="0"/>
              </a:rPr>
              <a:t> that is used primarily to slow erosion, improve soil health, enhance water availability, smother weeds, help control pests and diseases, increase biodiversity and bring a host of other benefits to your farm.”</a:t>
            </a:r>
          </a:p>
          <a:p>
            <a:pPr algn="l"/>
            <a:endParaRPr lang="en-CA" sz="1100" b="0" i="0" dirty="0">
              <a:solidFill>
                <a:srgbClr val="212121"/>
              </a:solidFill>
              <a:effectLst/>
              <a:latin typeface="Arial" panose="020B0604020202020204" pitchFamily="34" charset="0"/>
              <a:cs typeface="Arial" panose="020B0604020202020204" pitchFamily="34" charset="0"/>
            </a:endParaRPr>
          </a:p>
          <a:p>
            <a:pPr algn="l"/>
            <a:r>
              <a:rPr lang="en-CA" sz="1100" b="0" i="0" dirty="0">
                <a:solidFill>
                  <a:srgbClr val="212121"/>
                </a:solidFill>
                <a:effectLst/>
                <a:latin typeface="Arial" panose="020B0604020202020204" pitchFamily="34" charset="0"/>
                <a:cs typeface="Arial" panose="020B0604020202020204" pitchFamily="34" charset="0"/>
              </a:rPr>
              <a:t>“Cover crops have also been shown to increase crop yields, break through a plow pan, add organic matter to the soil, improve crop diversity on farms and attract pollinators.”</a:t>
            </a:r>
          </a:p>
          <a:p>
            <a:endParaRPr lang="en-CA" sz="1100" dirty="0">
              <a:latin typeface="Arial" panose="020B0604020202020204" pitchFamily="34" charset="0"/>
              <a:cs typeface="Arial" panose="020B0604020202020204" pitchFamily="34" charset="0"/>
            </a:endParaRPr>
          </a:p>
        </p:txBody>
      </p:sp>
      <p:sp>
        <p:nvSpPr>
          <p:cNvPr id="204" name="Google Shape;204;g31293c1bc5b_0_17: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1F26EA38-A698-02DC-ADB2-73ED6837B5D9}"/>
              </a:ext>
            </a:extLst>
          </p:cNvPr>
          <p:cNvSpPr>
            <a:spLocks noGrp="1" noRot="1" noChangeAspect="1"/>
          </p:cNvSpPr>
          <p:nvPr>
            <p:ph type="sldImg"/>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8" name="Google Shape;228;g3156f81e671_0_14:notes"/>
          <p:cNvSpPr txBox="1">
            <a:spLocks noGrp="1"/>
          </p:cNvSpPr>
          <p:nvPr>
            <p:ph type="body" idx="1"/>
          </p:nvPr>
        </p:nvSpPr>
        <p:spPr/>
        <p:txBody>
          <a:bodyPr/>
          <a:lstStyle/>
          <a:p>
            <a:r>
              <a:rPr lang="en-CA" dirty="0"/>
              <a:t>Retrieved October 16, 2024 from:  </a:t>
            </a:r>
            <a:r>
              <a:rPr lang="en-CA" dirty="0">
                <a:hlinkClick r:id="rId3"/>
              </a:rPr>
              <a:t>https://saskpulse.com/resources/understanding-protein-in-pulses/</a:t>
            </a:r>
            <a:r>
              <a:rPr lang="en-CA" dirty="0"/>
              <a:t> </a:t>
            </a:r>
          </a:p>
        </p:txBody>
      </p:sp>
      <p:sp>
        <p:nvSpPr>
          <p:cNvPr id="229" name="Google Shape;229;g3156f81e671_0_14: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1F523C7F-FC36-5652-0126-07E031E4B733}"/>
              </a:ext>
            </a:extLst>
          </p:cNvPr>
          <p:cNvSpPr>
            <a:spLocks noGrp="1" noRot="1" noChangeAspect="1"/>
          </p:cNvSpPr>
          <p:nvPr>
            <p:ph type="sldImg"/>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 Information Retrieved September 25, 2024 from </a:t>
            </a:r>
            <a:r>
              <a:rPr lang="en-US" dirty="0">
                <a:hlinkClick r:id="rId3"/>
              </a:rPr>
              <a:t>Legumes and Pulses – The Nutrition Source (harvard.edu)</a:t>
            </a:r>
            <a:endParaRPr lang="en-US" dirty="0"/>
          </a:p>
          <a:p>
            <a:r>
              <a:rPr lang="en-US" dirty="0"/>
              <a:t>b. Information Retrieved September 25, 2025 from </a:t>
            </a:r>
            <a:r>
              <a:rPr lang="en-US" dirty="0">
                <a:hlinkClick r:id="rId4"/>
              </a:rPr>
              <a:t>Pulse Crops and their Key Role as Staple Foods in Healthful Eating Patterns - 0.313 - Extension (colostate.edu)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A066-102F-4CA8-9205-A106227440A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Image Placeholder 6">
            <a:extLst>
              <a:ext uri="{FF2B5EF4-FFF2-40B4-BE49-F238E27FC236}">
                <a16:creationId xmlns:a16="http://schemas.microsoft.com/office/drawing/2014/main" id="{0D779B17-362F-2303-7B36-477CE292B32F}"/>
              </a:ext>
            </a:extLst>
          </p:cNvPr>
          <p:cNvSpPr>
            <a:spLocks noGrp="1" noRot="1" noChangeAspect="1"/>
          </p:cNvSpPr>
          <p:nvPr>
            <p:ph type="sldImg"/>
          </p:nvPr>
        </p:nvSpPr>
        <p:spPr/>
      </p:sp>
    </p:spTree>
    <p:extLst>
      <p:ext uri="{BB962C8B-B14F-4D97-AF65-F5344CB8AC3E}">
        <p14:creationId xmlns:p14="http://schemas.microsoft.com/office/powerpoint/2010/main" val="1989463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20" name="Google Shape;220;g314329e4b5a_0_5:notes"/>
          <p:cNvSpPr txBox="1">
            <a:spLocks noGrp="1"/>
          </p:cNvSpPr>
          <p:nvPr>
            <p:ph type="body" idx="1"/>
          </p:nvPr>
        </p:nvSpPr>
        <p:spPr/>
        <p:txBody>
          <a:bodyPr/>
          <a:lstStyle/>
          <a:p>
            <a:r>
              <a:rPr lang="en-CA" dirty="0"/>
              <a:t>Information courtesy Alberta Pulse Growers.</a:t>
            </a:r>
          </a:p>
          <a:p>
            <a:r>
              <a:rPr lang="en-CA" dirty="0"/>
              <a:t>DID YOU KNOW:</a:t>
            </a:r>
          </a:p>
          <a:p>
            <a:r>
              <a:rPr lang="en-CA" dirty="0"/>
              <a:t>Pulses have a long, rich history of nourishing cultures all over the world. The first evidence of pulses comes from 11,000 years ago in the Fertile Crescent, a region in the Middle East which was home to some of the earliest human civilizations.</a:t>
            </a:r>
          </a:p>
          <a:p>
            <a:endParaRPr lang="en-CA" dirty="0"/>
          </a:p>
          <a:p>
            <a:r>
              <a:rPr lang="en-CA" dirty="0"/>
              <a:t>Along with the early cereal grains, pulses were among the first crops cultivated as far back as 11,000 years ago.</a:t>
            </a:r>
          </a:p>
          <a:p>
            <a:endParaRPr lang="en-CA" dirty="0"/>
          </a:p>
          <a:p>
            <a:r>
              <a:rPr lang="en-CA" dirty="0"/>
              <a:t>Pulses are healthy, nutritious and easy to cook with. Growing pulses also promotes sustainable agriculture, as pulse crops help decrease greenhouse gases, increase soil health, and use less water than other crops.</a:t>
            </a:r>
          </a:p>
          <a:p>
            <a:endParaRPr lang="en-CA" dirty="0"/>
          </a:p>
        </p:txBody>
      </p:sp>
      <p:sp>
        <p:nvSpPr>
          <p:cNvPr id="221" name="Google Shape;221;g314329e4b5a_0_5: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B8F5FF33-6A0F-6F2F-4E1E-9CC97AB34C36}"/>
              </a:ext>
            </a:extLst>
          </p:cNvPr>
          <p:cNvSpPr>
            <a:spLocks noGrp="1" noRot="1" noChangeAspect="1"/>
          </p:cNvSpPr>
          <p:nvPr>
            <p:ph type="sldImg"/>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8" name="Google Shape;238;g310d093a602_0_7: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Slide Image Placeholder 2">
            <a:extLst>
              <a:ext uri="{FF2B5EF4-FFF2-40B4-BE49-F238E27FC236}">
                <a16:creationId xmlns:a16="http://schemas.microsoft.com/office/drawing/2014/main" id="{30368036-A57F-7441-2788-4A6F8EEC7A96}"/>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6B55A485-E63A-BA0A-4B62-672B946C7B04}"/>
              </a:ext>
            </a:extLst>
          </p:cNvPr>
          <p:cNvSpPr>
            <a:spLocks noGrp="1"/>
          </p:cNvSpPr>
          <p:nvPr>
            <p:ph type="body" idx="1"/>
          </p:nvPr>
        </p:nvSpPr>
        <p:spPr/>
        <p:txBody>
          <a:bodyPr/>
          <a:lstStyle/>
          <a:p>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60" name="Google Shape;260;g309f2f603c1_0_8:notes"/>
          <p:cNvSpPr txBox="1">
            <a:spLocks noGrp="1"/>
          </p:cNvSpPr>
          <p:nvPr>
            <p:ph type="body" idx="1"/>
          </p:nvPr>
        </p:nvSpPr>
        <p:spPr/>
        <p:txBody>
          <a:bodyPr/>
          <a:lstStyle/>
          <a:p>
            <a:r>
              <a:rPr lang="en-CA" b="1" dirty="0"/>
              <a:t>Pulses in Canada</a:t>
            </a:r>
          </a:p>
          <a:p>
            <a:pPr marL="171450" indent="-171450">
              <a:buFont typeface="Arial" panose="020B0604020202020204" pitchFamily="34" charset="0"/>
              <a:buChar char="•"/>
            </a:pPr>
            <a:r>
              <a:rPr lang="en-CA" dirty="0"/>
              <a:t>Pulses are primarily grown in AB, SK, MB and ON with a bit in PQ.</a:t>
            </a:r>
          </a:p>
          <a:p>
            <a:pPr marL="171450" indent="-171450">
              <a:buFont typeface="Arial" panose="020B0604020202020204" pitchFamily="34" charset="0"/>
              <a:buChar char="•"/>
            </a:pPr>
            <a:r>
              <a:rPr lang="en-CA" dirty="0"/>
              <a:t>Canada represents 35% of the global pulse trade.</a:t>
            </a:r>
          </a:p>
          <a:p>
            <a:pPr marL="171450" indent="-171450">
              <a:buFont typeface="Arial" panose="020B0604020202020204" pitchFamily="34" charset="0"/>
              <a:buChar char="•"/>
            </a:pPr>
            <a:r>
              <a:rPr lang="en-CA" dirty="0"/>
              <a:t>Canada is the world’s largest producer and exporter of lentils &amp; dry peas.</a:t>
            </a:r>
          </a:p>
          <a:p>
            <a:pPr marL="171450" indent="-171450">
              <a:buFont typeface="Arial" panose="020B0604020202020204" pitchFamily="34" charset="0"/>
              <a:buChar char="•"/>
            </a:pPr>
            <a:r>
              <a:rPr lang="en-CA" dirty="0"/>
              <a:t>Canada exports ~70% of the pulses it produces to countries around the world</a:t>
            </a:r>
          </a:p>
          <a:p>
            <a:pPr marL="171450" indent="-171450">
              <a:buFont typeface="Arial" panose="020B0604020202020204" pitchFamily="34" charset="0"/>
              <a:buChar char="•"/>
            </a:pPr>
            <a:r>
              <a:rPr lang="en-CA" dirty="0"/>
              <a:t>5th largest crop overall in Canada</a:t>
            </a:r>
          </a:p>
          <a:p>
            <a:pPr marL="171450" indent="-171450">
              <a:buFont typeface="Arial" panose="020B0604020202020204" pitchFamily="34" charset="0"/>
              <a:buChar char="•"/>
            </a:pPr>
            <a:r>
              <a:rPr lang="en-CA" dirty="0"/>
              <a:t>Pulse crops have $2.5 billion in farmgate receipts and $3.4 billion in exports in 2016</a:t>
            </a:r>
          </a:p>
          <a:p>
            <a:pPr marL="171450" indent="-171450">
              <a:buFont typeface="Arial" panose="020B0604020202020204" pitchFamily="34" charset="0"/>
              <a:buChar char="•"/>
            </a:pPr>
            <a:r>
              <a:rPr lang="en-CA" dirty="0"/>
              <a:t>Production of dry peas, lentils and chickpeas, is concentrated in mostly Saskatchewan and Alberta while dry bean production is mostly located in Manitoba, Ontario and Alberta.</a:t>
            </a:r>
          </a:p>
          <a:p>
            <a:endParaRPr lang="en-CA" dirty="0"/>
          </a:p>
        </p:txBody>
      </p:sp>
      <p:sp>
        <p:nvSpPr>
          <p:cNvPr id="261" name="Google Shape;261;g309f2f603c1_0_8: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951B1297-0E99-F37E-84C1-1D21B868CCFF}"/>
              </a:ext>
            </a:extLst>
          </p:cNvPr>
          <p:cNvSpPr>
            <a:spLocks noGrp="1" noRot="1" noChangeAspect="1"/>
          </p:cNvSpPr>
          <p:nvPr>
            <p:ph type="sldImg"/>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7" name="Google Shape;267;g309f2f603c1_0_15:notes"/>
          <p:cNvSpPr txBox="1">
            <a:spLocks noGrp="1"/>
          </p:cNvSpPr>
          <p:nvPr>
            <p:ph type="body" idx="1"/>
          </p:nvPr>
        </p:nvSpPr>
        <p:spPr/>
        <p:txBody>
          <a:bodyPr/>
          <a:lstStyle/>
          <a:p>
            <a:r>
              <a:rPr lang="en-CA" b="1" dirty="0"/>
              <a:t>Pulses in Alberta</a:t>
            </a:r>
          </a:p>
          <a:p>
            <a:r>
              <a:rPr lang="en-CA" dirty="0"/>
              <a:t>2011 – 1 million seeded acres</a:t>
            </a:r>
          </a:p>
          <a:p>
            <a:r>
              <a:rPr lang="en-CA" dirty="0"/>
              <a:t>2023 - ~ 1.8 million seeded acres</a:t>
            </a:r>
          </a:p>
          <a:p>
            <a:r>
              <a:rPr lang="en-CA" dirty="0"/>
              <a:t>APG – represent the 6,000 pulse farmers in Alberta. Alberta farmers grow a variety of pulses, depending on where their farm is located in the province.</a:t>
            </a:r>
          </a:p>
          <a:p>
            <a:r>
              <a:rPr lang="en-CA" dirty="0"/>
              <a:t> </a:t>
            </a:r>
          </a:p>
          <a:p>
            <a:r>
              <a:rPr lang="en-CA" dirty="0"/>
              <a:t>Alberta is divided into five growing zones that reflect the commonality of pulse crops and production methods between areas, as well as the direction of trade of pulses.  Alberta’s pulse growing zones also align with established growing zones of the barley, wheat, and canola commissions.</a:t>
            </a:r>
          </a:p>
          <a:p>
            <a:endParaRPr lang="en-CA" dirty="0"/>
          </a:p>
        </p:txBody>
      </p:sp>
      <p:sp>
        <p:nvSpPr>
          <p:cNvPr id="268" name="Google Shape;268;g309f2f603c1_0_15: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40570A95-E502-680B-8AC2-7F5546FE3207}"/>
              </a:ext>
            </a:extLst>
          </p:cNvPr>
          <p:cNvSpPr>
            <a:spLocks noGrp="1" noRot="1" noChangeAspect="1"/>
          </p:cNvSpPr>
          <p:nvPr>
            <p:ph type="sldImg"/>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508A1-E108-BF16-5762-C20D2A94F4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08DE1B4-B143-77F2-29B6-97847CB266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8AE4531-6BFE-6F6E-B253-EC7F0F18D81A}"/>
              </a:ext>
            </a:extLst>
          </p:cNvPr>
          <p:cNvSpPr>
            <a:spLocks noGrp="1"/>
          </p:cNvSpPr>
          <p:nvPr>
            <p:ph type="dt" sz="half" idx="10"/>
          </p:nvPr>
        </p:nvSpPr>
        <p:spPr/>
        <p:txBody>
          <a:bodyPr/>
          <a:lstStyle/>
          <a:p>
            <a:fld id="{E8E1EA74-685E-452F-88DC-3C24DA1420F9}" type="datetimeFigureOut">
              <a:rPr lang="en-CA" smtClean="0"/>
              <a:t>2026-02-17</a:t>
            </a:fld>
            <a:endParaRPr lang="en-CA"/>
          </a:p>
        </p:txBody>
      </p:sp>
      <p:sp>
        <p:nvSpPr>
          <p:cNvPr id="5" name="Footer Placeholder 4">
            <a:extLst>
              <a:ext uri="{FF2B5EF4-FFF2-40B4-BE49-F238E27FC236}">
                <a16:creationId xmlns:a16="http://schemas.microsoft.com/office/drawing/2014/main" id="{E7FF52B2-D619-4756-A633-1D5CC0C80A6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81F4653-869B-2029-A0F3-59060725D6A6}"/>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3246995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DAAA3-440A-DF07-170E-B132A8B4A36E}"/>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C11ECB3-32FA-F093-03B2-FC974922A7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DA19176-63D0-ECC7-A5B9-5C129EC1F964}"/>
              </a:ext>
            </a:extLst>
          </p:cNvPr>
          <p:cNvSpPr>
            <a:spLocks noGrp="1"/>
          </p:cNvSpPr>
          <p:nvPr>
            <p:ph type="dt" sz="half" idx="10"/>
          </p:nvPr>
        </p:nvSpPr>
        <p:spPr/>
        <p:txBody>
          <a:bodyPr/>
          <a:lstStyle/>
          <a:p>
            <a:fld id="{E8E1EA74-685E-452F-88DC-3C24DA1420F9}" type="datetimeFigureOut">
              <a:rPr lang="en-CA" smtClean="0"/>
              <a:t>2026-02-17</a:t>
            </a:fld>
            <a:endParaRPr lang="en-CA"/>
          </a:p>
        </p:txBody>
      </p:sp>
      <p:sp>
        <p:nvSpPr>
          <p:cNvPr id="5" name="Footer Placeholder 4">
            <a:extLst>
              <a:ext uri="{FF2B5EF4-FFF2-40B4-BE49-F238E27FC236}">
                <a16:creationId xmlns:a16="http://schemas.microsoft.com/office/drawing/2014/main" id="{B8129E51-AA9A-69DB-CA78-DD288866FF0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4E92461-0987-5C4C-E900-B57137E1B21D}"/>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4029085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35F9B-81F8-F2A0-77B2-379C0BC2B7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11660A9-D3D7-B8BF-B0B4-5B736CDEA6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A41F996-4E1E-5A54-52F2-62374DF206FF}"/>
              </a:ext>
            </a:extLst>
          </p:cNvPr>
          <p:cNvSpPr>
            <a:spLocks noGrp="1"/>
          </p:cNvSpPr>
          <p:nvPr>
            <p:ph type="dt" sz="half" idx="10"/>
          </p:nvPr>
        </p:nvSpPr>
        <p:spPr/>
        <p:txBody>
          <a:bodyPr/>
          <a:lstStyle/>
          <a:p>
            <a:fld id="{E8E1EA74-685E-452F-88DC-3C24DA1420F9}" type="datetimeFigureOut">
              <a:rPr lang="en-CA" smtClean="0"/>
              <a:t>2026-02-17</a:t>
            </a:fld>
            <a:endParaRPr lang="en-CA"/>
          </a:p>
        </p:txBody>
      </p:sp>
      <p:sp>
        <p:nvSpPr>
          <p:cNvPr id="5" name="Footer Placeholder 4">
            <a:extLst>
              <a:ext uri="{FF2B5EF4-FFF2-40B4-BE49-F238E27FC236}">
                <a16:creationId xmlns:a16="http://schemas.microsoft.com/office/drawing/2014/main" id="{3128941C-C65D-D195-4D53-C2CDC59F4CA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BD71D34-3F1C-F766-D79F-F7EA761B2F64}"/>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3086266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4F9C-35F2-0F2C-EE07-719710739093}"/>
              </a:ext>
            </a:extLst>
          </p:cNvPr>
          <p:cNvSpPr>
            <a:spLocks noGrp="1"/>
          </p:cNvSpPr>
          <p:nvPr>
            <p:ph type="title"/>
          </p:nvPr>
        </p:nvSpPr>
        <p:spPr/>
        <p:txBody>
          <a:body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A8A51F7D-2720-FB74-B877-780AD403AC4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B3868425-B9C6-9C59-565A-D02C456C06E4}"/>
              </a:ext>
            </a:extLst>
          </p:cNvPr>
          <p:cNvSpPr>
            <a:spLocks noGrp="1"/>
          </p:cNvSpPr>
          <p:nvPr>
            <p:ph type="dt" sz="half" idx="10"/>
          </p:nvPr>
        </p:nvSpPr>
        <p:spPr/>
        <p:txBody>
          <a:bodyPr/>
          <a:lstStyle/>
          <a:p>
            <a:fld id="{E8E1EA74-685E-452F-88DC-3C24DA1420F9}" type="datetimeFigureOut">
              <a:rPr lang="en-CA" smtClean="0"/>
              <a:t>2026-02-17</a:t>
            </a:fld>
            <a:endParaRPr lang="en-CA" dirty="0"/>
          </a:p>
        </p:txBody>
      </p:sp>
      <p:sp>
        <p:nvSpPr>
          <p:cNvPr id="5" name="Footer Placeholder 4">
            <a:extLst>
              <a:ext uri="{FF2B5EF4-FFF2-40B4-BE49-F238E27FC236}">
                <a16:creationId xmlns:a16="http://schemas.microsoft.com/office/drawing/2014/main" id="{4514AC39-8315-CCB0-437E-AB2B3327020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36F314F-F043-3538-B846-4BD660E3BD89}"/>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1369263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D0664-8543-E0BC-C19A-60BDF040FF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098941B-2193-BD23-F2B7-C0089999B4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EA6F8A-C328-0419-9E33-0146E86303A8}"/>
              </a:ext>
            </a:extLst>
          </p:cNvPr>
          <p:cNvSpPr>
            <a:spLocks noGrp="1"/>
          </p:cNvSpPr>
          <p:nvPr>
            <p:ph type="dt" sz="half" idx="10"/>
          </p:nvPr>
        </p:nvSpPr>
        <p:spPr/>
        <p:txBody>
          <a:bodyPr/>
          <a:lstStyle/>
          <a:p>
            <a:fld id="{E8E1EA74-685E-452F-88DC-3C24DA1420F9}" type="datetimeFigureOut">
              <a:rPr lang="en-CA" smtClean="0"/>
              <a:t>2026-02-17</a:t>
            </a:fld>
            <a:endParaRPr lang="en-CA"/>
          </a:p>
        </p:txBody>
      </p:sp>
      <p:sp>
        <p:nvSpPr>
          <p:cNvPr id="5" name="Footer Placeholder 4">
            <a:extLst>
              <a:ext uri="{FF2B5EF4-FFF2-40B4-BE49-F238E27FC236}">
                <a16:creationId xmlns:a16="http://schemas.microsoft.com/office/drawing/2014/main" id="{C0D5CF69-3E42-502A-3F1C-F825EAB0BDA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26965FC-89C6-154A-6779-11A838B442DC}"/>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183512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A900-B406-2530-8275-9FCD1E692F3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DB30146-075B-22A0-8D3A-5684B9B806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16331F8-24ED-A23D-93F2-AB971CD7A2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8840433-6070-9B7E-E472-F7E711E186B0}"/>
              </a:ext>
            </a:extLst>
          </p:cNvPr>
          <p:cNvSpPr>
            <a:spLocks noGrp="1"/>
          </p:cNvSpPr>
          <p:nvPr>
            <p:ph type="dt" sz="half" idx="10"/>
          </p:nvPr>
        </p:nvSpPr>
        <p:spPr/>
        <p:txBody>
          <a:bodyPr/>
          <a:lstStyle/>
          <a:p>
            <a:fld id="{E8E1EA74-685E-452F-88DC-3C24DA1420F9}" type="datetimeFigureOut">
              <a:rPr lang="en-CA" smtClean="0"/>
              <a:t>2026-02-17</a:t>
            </a:fld>
            <a:endParaRPr lang="en-CA"/>
          </a:p>
        </p:txBody>
      </p:sp>
      <p:sp>
        <p:nvSpPr>
          <p:cNvPr id="6" name="Footer Placeholder 5">
            <a:extLst>
              <a:ext uri="{FF2B5EF4-FFF2-40B4-BE49-F238E27FC236}">
                <a16:creationId xmlns:a16="http://schemas.microsoft.com/office/drawing/2014/main" id="{8AC4CAB1-01E6-5095-0A40-A85AB3B360F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EDA8CFD-B4B4-F3A1-41A3-AAA3F1D263B6}"/>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2181589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AB8F-A620-6026-8AB0-F41EADC769A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2925027-2490-E32C-63D9-F4F96977F6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49D65A-C56A-9606-F084-B7E439C3BA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3933649-556C-E54C-8C8E-EB63B58635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F14A91-AF61-9C15-E0D1-45783F71DE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011D72A-C7B0-FE97-82B4-AAF8E314A1B2}"/>
              </a:ext>
            </a:extLst>
          </p:cNvPr>
          <p:cNvSpPr>
            <a:spLocks noGrp="1"/>
          </p:cNvSpPr>
          <p:nvPr>
            <p:ph type="dt" sz="half" idx="10"/>
          </p:nvPr>
        </p:nvSpPr>
        <p:spPr/>
        <p:txBody>
          <a:bodyPr/>
          <a:lstStyle/>
          <a:p>
            <a:fld id="{E8E1EA74-685E-452F-88DC-3C24DA1420F9}" type="datetimeFigureOut">
              <a:rPr lang="en-CA" smtClean="0"/>
              <a:t>2026-02-17</a:t>
            </a:fld>
            <a:endParaRPr lang="en-CA"/>
          </a:p>
        </p:txBody>
      </p:sp>
      <p:sp>
        <p:nvSpPr>
          <p:cNvPr id="8" name="Footer Placeholder 7">
            <a:extLst>
              <a:ext uri="{FF2B5EF4-FFF2-40B4-BE49-F238E27FC236}">
                <a16:creationId xmlns:a16="http://schemas.microsoft.com/office/drawing/2014/main" id="{A4D05634-0D1A-5A45-045F-A715DF9ABF6C}"/>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2CBBEE0-5532-1427-435B-B90707B273DB}"/>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2506131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8497E-AEFC-15A0-7E2A-DE4E3600A55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A7EEBA5-C21C-6A4A-4FCB-232709188F9F}"/>
              </a:ext>
            </a:extLst>
          </p:cNvPr>
          <p:cNvSpPr>
            <a:spLocks noGrp="1"/>
          </p:cNvSpPr>
          <p:nvPr>
            <p:ph type="dt" sz="half" idx="10"/>
          </p:nvPr>
        </p:nvSpPr>
        <p:spPr/>
        <p:txBody>
          <a:bodyPr/>
          <a:lstStyle/>
          <a:p>
            <a:fld id="{E8E1EA74-685E-452F-88DC-3C24DA1420F9}" type="datetimeFigureOut">
              <a:rPr lang="en-CA" smtClean="0"/>
              <a:t>2026-02-17</a:t>
            </a:fld>
            <a:endParaRPr lang="en-CA"/>
          </a:p>
        </p:txBody>
      </p:sp>
      <p:sp>
        <p:nvSpPr>
          <p:cNvPr id="4" name="Footer Placeholder 3">
            <a:extLst>
              <a:ext uri="{FF2B5EF4-FFF2-40B4-BE49-F238E27FC236}">
                <a16:creationId xmlns:a16="http://schemas.microsoft.com/office/drawing/2014/main" id="{904A3BDD-9FB1-4E1C-61C6-E4DB143ADC41}"/>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E1E362A-479C-6146-42AA-34827E34B7D9}"/>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83413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8CC3DF-9AEF-95FF-DC89-72FEF512EA4D}"/>
              </a:ext>
            </a:extLst>
          </p:cNvPr>
          <p:cNvSpPr>
            <a:spLocks noGrp="1"/>
          </p:cNvSpPr>
          <p:nvPr>
            <p:ph type="dt" sz="half" idx="10"/>
          </p:nvPr>
        </p:nvSpPr>
        <p:spPr/>
        <p:txBody>
          <a:bodyPr/>
          <a:lstStyle/>
          <a:p>
            <a:fld id="{E8E1EA74-685E-452F-88DC-3C24DA1420F9}" type="datetimeFigureOut">
              <a:rPr lang="en-CA" smtClean="0"/>
              <a:t>2026-02-17</a:t>
            </a:fld>
            <a:endParaRPr lang="en-CA"/>
          </a:p>
        </p:txBody>
      </p:sp>
      <p:sp>
        <p:nvSpPr>
          <p:cNvPr id="3" name="Footer Placeholder 2">
            <a:extLst>
              <a:ext uri="{FF2B5EF4-FFF2-40B4-BE49-F238E27FC236}">
                <a16:creationId xmlns:a16="http://schemas.microsoft.com/office/drawing/2014/main" id="{34D8C9B4-7A93-E668-7279-75A665E7183B}"/>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8471300-E628-EDED-55FA-EDDAC87409DB}"/>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1070256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0723-781D-917E-3A5C-2E8D2EBB06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C41B4E0-E97B-582F-32C8-00F7BA6EF4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8C2F7E45-AA0F-D5B7-6AA7-0AE342079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630426-9671-F167-4954-AD0D4DABBEB8}"/>
              </a:ext>
            </a:extLst>
          </p:cNvPr>
          <p:cNvSpPr>
            <a:spLocks noGrp="1"/>
          </p:cNvSpPr>
          <p:nvPr>
            <p:ph type="dt" sz="half" idx="10"/>
          </p:nvPr>
        </p:nvSpPr>
        <p:spPr/>
        <p:txBody>
          <a:bodyPr/>
          <a:lstStyle/>
          <a:p>
            <a:fld id="{E8E1EA74-685E-452F-88DC-3C24DA1420F9}" type="datetimeFigureOut">
              <a:rPr lang="en-CA" smtClean="0"/>
              <a:t>2026-02-17</a:t>
            </a:fld>
            <a:endParaRPr lang="en-CA"/>
          </a:p>
        </p:txBody>
      </p:sp>
      <p:sp>
        <p:nvSpPr>
          <p:cNvPr id="6" name="Footer Placeholder 5">
            <a:extLst>
              <a:ext uri="{FF2B5EF4-FFF2-40B4-BE49-F238E27FC236}">
                <a16:creationId xmlns:a16="http://schemas.microsoft.com/office/drawing/2014/main" id="{BD466B79-DEB8-8A9B-35D9-336435718DD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37A4D8C-D3A3-3CD4-57A0-BEE12939E574}"/>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133880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214B-CB89-B61D-A4DE-9142B00484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D86C3E2-B035-2A68-A312-F6CAAA6884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411DBE6-4A6E-286B-386E-9A193D2EBB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01F0AE-4245-8BFF-E86F-BF5BA3405676}"/>
              </a:ext>
            </a:extLst>
          </p:cNvPr>
          <p:cNvSpPr>
            <a:spLocks noGrp="1"/>
          </p:cNvSpPr>
          <p:nvPr>
            <p:ph type="dt" sz="half" idx="10"/>
          </p:nvPr>
        </p:nvSpPr>
        <p:spPr/>
        <p:txBody>
          <a:bodyPr/>
          <a:lstStyle/>
          <a:p>
            <a:fld id="{E8E1EA74-685E-452F-88DC-3C24DA1420F9}" type="datetimeFigureOut">
              <a:rPr lang="en-CA" smtClean="0"/>
              <a:t>2026-02-17</a:t>
            </a:fld>
            <a:endParaRPr lang="en-CA"/>
          </a:p>
        </p:txBody>
      </p:sp>
      <p:sp>
        <p:nvSpPr>
          <p:cNvPr id="6" name="Footer Placeholder 5">
            <a:extLst>
              <a:ext uri="{FF2B5EF4-FFF2-40B4-BE49-F238E27FC236}">
                <a16:creationId xmlns:a16="http://schemas.microsoft.com/office/drawing/2014/main" id="{FF7F2BAC-2022-C39B-FB28-EE7458C6A93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3F60C67-F40F-529F-14C4-21B596916821}"/>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1057864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E78055-76FC-4AEB-AAD8-1F74C7A2F2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0DF3DA2-C934-87A3-D5F2-8225584BA3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DE92708-9322-8345-5FE8-1E5F6DEFB3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E1EA74-685E-452F-88DC-3C24DA1420F9}" type="datetimeFigureOut">
              <a:rPr lang="en-CA" smtClean="0"/>
              <a:t>2026-02-17</a:t>
            </a:fld>
            <a:endParaRPr lang="en-CA"/>
          </a:p>
        </p:txBody>
      </p:sp>
      <p:sp>
        <p:nvSpPr>
          <p:cNvPr id="5" name="Footer Placeholder 4">
            <a:extLst>
              <a:ext uri="{FF2B5EF4-FFF2-40B4-BE49-F238E27FC236}">
                <a16:creationId xmlns:a16="http://schemas.microsoft.com/office/drawing/2014/main" id="{23094C6C-8D63-BDA8-1F3B-28C57EACEA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134BB9B6-4086-1BF4-FA4B-E4FCCF74D6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C3B75C-43A7-45EF-B592-95C2BFFE2D23}" type="slidenum">
              <a:rPr lang="en-CA" smtClean="0"/>
              <a:t>‹#›</a:t>
            </a:fld>
            <a:endParaRPr lang="en-CA"/>
          </a:p>
        </p:txBody>
      </p:sp>
    </p:spTree>
    <p:extLst>
      <p:ext uri="{BB962C8B-B14F-4D97-AF65-F5344CB8AC3E}">
        <p14:creationId xmlns:p14="http://schemas.microsoft.com/office/powerpoint/2010/main" val="1025216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www.thespruce.com/peanut-plant-profile-4797389"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M_DqNcKd36I"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WyQurM7ysm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Y09A3t3abv0"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albertapulse.com/recipe/mighty-marinara-sauc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hyperlink" Target="https://albertapulse.com/recipe/pasta-e-fagioli/"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38FBB0-D042-1860-4B41-EFE4BCB74944}"/>
            </a:ext>
          </a:extLst>
        </p:cNvPr>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7E87348-28CB-97CD-67DD-F7B1A0EBA177}"/>
              </a:ext>
            </a:extLst>
          </p:cNvPr>
          <p:cNvSpPr>
            <a:spLocks noGrp="1"/>
          </p:cNvSpPr>
          <p:nvPr>
            <p:ph type="title"/>
          </p:nvPr>
        </p:nvSpPr>
        <p:spPr>
          <a:xfrm>
            <a:off x="838200" y="365125"/>
            <a:ext cx="10515600" cy="1325563"/>
          </a:xfrm>
        </p:spPr>
        <p:txBody>
          <a:bodyPr>
            <a:normAutofit/>
          </a:bodyPr>
          <a:lstStyle/>
          <a:p>
            <a:r>
              <a:rPr lang="en-CA" dirty="0">
                <a:latin typeface="Arial" panose="020B0604020202020204" pitchFamily="34" charset="0"/>
                <a:cs typeface="Arial" panose="020B0604020202020204" pitchFamily="34" charset="0"/>
              </a:rPr>
              <a:t>Today’s Agenda</a:t>
            </a:r>
          </a:p>
        </p:txBody>
      </p:sp>
      <p:sp>
        <p:nvSpPr>
          <p:cNvPr id="7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Content Placeholder 3">
            <a:extLst>
              <a:ext uri="{FF2B5EF4-FFF2-40B4-BE49-F238E27FC236}">
                <a16:creationId xmlns:a16="http://schemas.microsoft.com/office/drawing/2014/main" id="{1263A960-81A8-09C1-26D7-6285FC47A7FE}"/>
              </a:ext>
            </a:extLst>
          </p:cNvPr>
          <p:cNvSpPr>
            <a:spLocks noGrp="1"/>
          </p:cNvSpPr>
          <p:nvPr>
            <p:ph idx="1"/>
          </p:nvPr>
        </p:nvSpPr>
        <p:spPr>
          <a:xfrm>
            <a:off x="838200" y="1929384"/>
            <a:ext cx="10515600" cy="4251960"/>
          </a:xfrm>
        </p:spPr>
        <p:txBody>
          <a:bodyPr>
            <a:normAutofit/>
          </a:bodyPr>
          <a:lstStyle/>
          <a:p>
            <a:pPr marL="0" indent="0">
              <a:buNone/>
            </a:pPr>
            <a:r>
              <a:rPr lang="en-CA" sz="2200" b="1" dirty="0">
                <a:latin typeface="Arial" panose="020B0604020202020204" pitchFamily="34" charset="0"/>
                <a:cs typeface="Arial" panose="020B0604020202020204" pitchFamily="34" charset="0"/>
              </a:rPr>
              <a:t>Day 2</a:t>
            </a:r>
          </a:p>
          <a:p>
            <a:pPr lvl="0"/>
            <a:r>
              <a:rPr lang="en-CA" sz="2200" dirty="0"/>
              <a:t>It’s game time! Do you know your legumes from nuts and seeds?</a:t>
            </a:r>
            <a:endParaRPr lang="en-US" sz="2200" dirty="0"/>
          </a:p>
          <a:p>
            <a:pPr lvl="0"/>
            <a:r>
              <a:rPr lang="en-CA" sz="2200" dirty="0"/>
              <a:t>Exploring legumes and pulses</a:t>
            </a:r>
            <a:endParaRPr lang="en-US" sz="2200" dirty="0"/>
          </a:p>
          <a:p>
            <a:pPr lvl="0"/>
            <a:r>
              <a:rPr lang="en-CA" sz="2200" dirty="0"/>
              <a:t>Let’s Cook! Mighty Marinara Sauce with Pasta or Pasta e Fagioli</a:t>
            </a:r>
            <a:endParaRPr lang="en-US" sz="2200" dirty="0"/>
          </a:p>
          <a:p>
            <a:pPr lvl="0"/>
            <a:r>
              <a:rPr lang="en-CA" sz="2200" dirty="0"/>
              <a:t>Canadian and Alberta grown pulses and legumes</a:t>
            </a:r>
            <a:endParaRPr lang="en-US" sz="2200" dirty="0"/>
          </a:p>
        </p:txBody>
      </p:sp>
    </p:spTree>
    <p:extLst>
      <p:ext uri="{BB962C8B-B14F-4D97-AF65-F5344CB8AC3E}">
        <p14:creationId xmlns:p14="http://schemas.microsoft.com/office/powerpoint/2010/main" val="3957218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6"/>
        <p:cNvGrpSpPr/>
        <p:nvPr/>
      </p:nvGrpSpPr>
      <p:grpSpPr>
        <a:xfrm>
          <a:off x="0" y="0"/>
          <a:ext cx="0" cy="0"/>
          <a:chOff x="0" y="0"/>
          <a:chExt cx="0" cy="0"/>
        </a:xfrm>
      </p:grpSpPr>
      <p:sp useBgFill="1">
        <p:nvSpPr>
          <p:cNvPr id="286"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7" name="Google Shape;277;p13"/>
          <p:cNvSpPr txBox="1">
            <a:spLocks noGrp="1"/>
          </p:cNvSpPr>
          <p:nvPr>
            <p:ph type="title"/>
          </p:nvPr>
        </p:nvSpPr>
        <p:spPr>
          <a:xfrm>
            <a:off x="761800" y="762001"/>
            <a:ext cx="5334197" cy="1708242"/>
          </a:xfrm>
          <a:prstGeom prst="rect">
            <a:avLst/>
          </a:prstGeom>
        </p:spPr>
        <p:txBody>
          <a:bodyPr spcFirstLastPara="1" vert="horz" lIns="91440" tIns="45720" rIns="91440" bIns="45720" rtlCol="0" anchor="ctr" anchorCtr="0">
            <a:normAutofit/>
          </a:bodyPr>
          <a:lstStyle/>
          <a:p>
            <a:pPr>
              <a:buClr>
                <a:schemeClr val="dk2"/>
              </a:buClr>
              <a:buSzPts val="4600"/>
            </a:pPr>
            <a:r>
              <a:rPr lang="en-US" dirty="0"/>
              <a:t>Fun Check!</a:t>
            </a:r>
          </a:p>
        </p:txBody>
      </p:sp>
      <p:sp>
        <p:nvSpPr>
          <p:cNvPr id="278" name="Google Shape;278;p13"/>
          <p:cNvSpPr txBox="1">
            <a:spLocks noGrp="1"/>
          </p:cNvSpPr>
          <p:nvPr>
            <p:ph sz="half" idx="1"/>
          </p:nvPr>
        </p:nvSpPr>
        <p:spPr>
          <a:xfrm>
            <a:off x="761800" y="2470244"/>
            <a:ext cx="5334197" cy="3769835"/>
          </a:xfrm>
          <a:prstGeom prst="rect">
            <a:avLst/>
          </a:prstGeom>
        </p:spPr>
        <p:txBody>
          <a:bodyPr spcFirstLastPara="1" vert="horz" lIns="91440" tIns="45720" rIns="91440" bIns="45720" rtlCol="0" anchor="ctr" anchorCtr="0">
            <a:normAutofit/>
          </a:bodyPr>
          <a:lstStyle/>
          <a:p>
            <a:pPr>
              <a:spcBef>
                <a:spcPts val="0"/>
              </a:spcBef>
              <a:buSzPts val="2200"/>
            </a:pPr>
            <a:r>
              <a:rPr lang="en-US" sz="2200" dirty="0"/>
              <a:t>What plant is this? </a:t>
            </a:r>
          </a:p>
          <a:p>
            <a:pPr>
              <a:spcBef>
                <a:spcPts val="0"/>
              </a:spcBef>
              <a:buSzPts val="2200"/>
            </a:pPr>
            <a:r>
              <a:rPr lang="en-US" sz="2200" dirty="0"/>
              <a:t>Is it a pulse or a legume? </a:t>
            </a:r>
          </a:p>
          <a:p>
            <a:pPr>
              <a:spcBef>
                <a:spcPts val="0"/>
              </a:spcBef>
              <a:buSzPts val="2200"/>
            </a:pPr>
            <a:r>
              <a:rPr lang="en-US" sz="2200" dirty="0"/>
              <a:t>(Hint there may be more than 1 right answer!)</a:t>
            </a:r>
          </a:p>
          <a:p>
            <a:pPr marL="114300">
              <a:spcBef>
                <a:spcPts val="440"/>
              </a:spcBef>
              <a:spcAft>
                <a:spcPts val="0"/>
              </a:spcAft>
              <a:buSzPts val="2200"/>
            </a:pPr>
            <a:endParaRPr lang="en-US" sz="2200" dirty="0"/>
          </a:p>
        </p:txBody>
      </p:sp>
      <p:pic>
        <p:nvPicPr>
          <p:cNvPr id="279" name="Google Shape;279;p13"/>
          <p:cNvPicPr preferRelativeResize="0"/>
          <p:nvPr/>
        </p:nvPicPr>
        <p:blipFill>
          <a:blip r:embed="rId3"/>
          <a:srcRect t="3422" r="2" b="2"/>
          <a:stretch/>
        </p:blipFill>
        <p:spPr>
          <a:xfrm>
            <a:off x="6857797" y="-10886"/>
            <a:ext cx="5334204" cy="6868886"/>
          </a:xfrm>
          <a:prstGeom prst="rect">
            <a:avLst/>
          </a:prstGeom>
          <a:noFill/>
          <a:effectLst>
            <a:outerShdw blurRad="127000" dist="50800" dir="10800000" sx="99000" sy="99000" algn="r" rotWithShape="0">
              <a:prstClr val="black">
                <a:alpha val="40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4"/>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chemeClr val="dk2"/>
              </a:buClr>
              <a:buSzPts val="4600"/>
            </a:pPr>
            <a:r>
              <a:rPr lang="en-US" dirty="0"/>
              <a:t>Fun Check!</a:t>
            </a:r>
            <a:endParaRPr dirty="0"/>
          </a:p>
        </p:txBody>
      </p:sp>
      <p:graphicFrame>
        <p:nvGraphicFramePr>
          <p:cNvPr id="297" name="Google Shape;285;p14">
            <a:extLst>
              <a:ext uri="{FF2B5EF4-FFF2-40B4-BE49-F238E27FC236}">
                <a16:creationId xmlns:a16="http://schemas.microsoft.com/office/drawing/2014/main" id="{A708F884-F884-668C-FA59-77580D195946}"/>
              </a:ext>
            </a:extLst>
          </p:cNvPr>
          <p:cNvGraphicFramePr>
            <a:graphicFrameLocks noGrp="1"/>
          </p:cNvGraphicFramePr>
          <p:nvPr>
            <p:ph idx="1"/>
          </p:nvPr>
        </p:nvGraphicFramePr>
        <p:xfrm>
          <a:off x="705393" y="1761459"/>
          <a:ext cx="10346575"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86" name="Google Shape;286;p14"/>
          <p:cNvPicPr preferRelativeResize="0"/>
          <p:nvPr/>
        </p:nvPicPr>
        <p:blipFill>
          <a:blip r:embed="rId8">
            <a:alphaModFix/>
          </a:blip>
          <a:stretch>
            <a:fillRect/>
          </a:stretch>
        </p:blipFill>
        <p:spPr>
          <a:xfrm>
            <a:off x="7466354" y="2051746"/>
            <a:ext cx="2582074" cy="3442775"/>
          </a:xfrm>
          <a:prstGeom prst="rect">
            <a:avLst/>
          </a:prstGeom>
          <a:noFill/>
          <a:ln>
            <a:noFill/>
          </a:ln>
        </p:spPr>
      </p:pic>
      <p:pic>
        <p:nvPicPr>
          <p:cNvPr id="287" name="Google Shape;287;p14"/>
          <p:cNvPicPr preferRelativeResize="0"/>
          <p:nvPr/>
        </p:nvPicPr>
        <p:blipFill>
          <a:blip r:embed="rId9">
            <a:alphaModFix/>
          </a:blip>
          <a:stretch>
            <a:fillRect/>
          </a:stretch>
        </p:blipFill>
        <p:spPr>
          <a:xfrm>
            <a:off x="1738781" y="2051756"/>
            <a:ext cx="2582074" cy="3442765"/>
          </a:xfrm>
          <a:prstGeom prst="rect">
            <a:avLst/>
          </a:prstGeom>
          <a:noFill/>
          <a:ln>
            <a:noFill/>
          </a:ln>
        </p:spPr>
      </p:pic>
      <p:sp>
        <p:nvSpPr>
          <p:cNvPr id="288" name="Google Shape;288;p14"/>
          <p:cNvSpPr txBox="1"/>
          <p:nvPr/>
        </p:nvSpPr>
        <p:spPr>
          <a:xfrm>
            <a:off x="249004" y="2761411"/>
            <a:ext cx="1489777" cy="260404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Calibri"/>
                <a:cs typeface="Calibri"/>
                <a:sym typeface="Calibri"/>
              </a:rPr>
              <a:t>This is a flowering field pea plant.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Calibri"/>
                <a:cs typeface="Calibri"/>
                <a:sym typeface="Calibri"/>
              </a:rPr>
              <a:t>Some pods have formed, and the white flowers will also become pods!</a:t>
            </a:r>
            <a:endParaRPr kumimoji="0" sz="15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89" name="Google Shape;289;p14"/>
          <p:cNvSpPr txBox="1"/>
          <p:nvPr/>
        </p:nvSpPr>
        <p:spPr>
          <a:xfrm>
            <a:off x="10048428" y="2753496"/>
            <a:ext cx="1603641" cy="260404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Calibri"/>
                <a:cs typeface="Calibri"/>
                <a:sym typeface="Calibri"/>
              </a:rPr>
              <a:t>This is pea crop that is almost ready to harvest.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Calibri"/>
                <a:cs typeface="Calibri"/>
                <a:sym typeface="Calibri"/>
              </a:rPr>
              <a:t>Pulse crops dry in the field and are then harvested by the farmer.</a:t>
            </a:r>
            <a:endParaRPr kumimoji="0" sz="15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3"/>
        <p:cNvGrpSpPr/>
        <p:nvPr/>
      </p:nvGrpSpPr>
      <p:grpSpPr>
        <a:xfrm>
          <a:off x="0" y="0"/>
          <a:ext cx="0" cy="0"/>
          <a:chOff x="0" y="0"/>
          <a:chExt cx="0" cy="0"/>
        </a:xfrm>
      </p:grpSpPr>
      <p:sp useBgFill="1">
        <p:nvSpPr>
          <p:cNvPr id="306" name="Rectangle 305">
            <a:extLst>
              <a:ext uri="{FF2B5EF4-FFF2-40B4-BE49-F238E27FC236}">
                <a16:creationId xmlns:a16="http://schemas.microsoft.com/office/drawing/2014/main" id="{96646FC9-C66D-4EC7-8310-0DD4ACC49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307" name="Rectangle 306">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DEDEDE"/>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4" name="Google Shape;294;p15"/>
          <p:cNvSpPr txBox="1">
            <a:spLocks noGrp="1"/>
          </p:cNvSpPr>
          <p:nvPr>
            <p:ph type="title"/>
          </p:nvPr>
        </p:nvSpPr>
        <p:spPr>
          <a:xfrm>
            <a:off x="2103121" y="310343"/>
            <a:ext cx="7985759" cy="868823"/>
          </a:xfrm>
          <a:prstGeom prst="rect">
            <a:avLst/>
          </a:prstGeom>
        </p:spPr>
        <p:txBody>
          <a:bodyPr spcFirstLastPara="1" vert="horz" lIns="91440" tIns="45720" rIns="91440" bIns="45720" rtlCol="0" anchor="ctr" anchorCtr="0">
            <a:normAutofit/>
          </a:bodyPr>
          <a:lstStyle/>
          <a:p>
            <a:pPr algn="ctr">
              <a:buClr>
                <a:schemeClr val="dk2"/>
              </a:buClr>
              <a:buSzPts val="4600"/>
            </a:pPr>
            <a:r>
              <a:rPr lang="en-US" dirty="0"/>
              <a:t>Fun Check! </a:t>
            </a:r>
          </a:p>
        </p:txBody>
      </p:sp>
      <p:sp>
        <p:nvSpPr>
          <p:cNvPr id="305" name="Rectangle: Rounded Corners 304">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95" name="Google Shape;295;p15"/>
          <p:cNvSpPr txBox="1">
            <a:spLocks noGrp="1"/>
          </p:cNvSpPr>
          <p:nvPr>
            <p:ph idx="1"/>
          </p:nvPr>
        </p:nvSpPr>
        <p:spPr>
          <a:xfrm>
            <a:off x="2615738" y="1263807"/>
            <a:ext cx="6960524" cy="598516"/>
          </a:xfrm>
          <a:prstGeom prst="rect">
            <a:avLst/>
          </a:prstGeom>
        </p:spPr>
        <p:txBody>
          <a:bodyPr spcFirstLastPara="1" vert="horz" lIns="91440" tIns="45720" rIns="91440" bIns="45720" rtlCol="0" anchor="ctr" anchorCtr="0">
            <a:noAutofit/>
          </a:bodyPr>
          <a:lstStyle/>
          <a:p>
            <a:pPr marL="0" indent="0" algn="ctr">
              <a:spcAft>
                <a:spcPts val="0"/>
              </a:spcAft>
              <a:buSzPts val="2200"/>
              <a:buNone/>
            </a:pPr>
            <a:r>
              <a:rPr lang="en-US" sz="2200" dirty="0">
                <a:solidFill>
                  <a:schemeClr val="bg1"/>
                </a:solidFill>
              </a:rPr>
              <a:t>What is a peanut? A pulse, legume, nut, or seed? Why?</a:t>
            </a:r>
          </a:p>
        </p:txBody>
      </p:sp>
      <p:pic>
        <p:nvPicPr>
          <p:cNvPr id="296" name="Google Shape;296;p15"/>
          <p:cNvPicPr preferRelativeResize="0"/>
          <p:nvPr/>
        </p:nvPicPr>
        <p:blipFill>
          <a:blip r:embed="rId3"/>
          <a:stretch>
            <a:fillRect/>
          </a:stretch>
        </p:blipFill>
        <p:spPr>
          <a:xfrm rot="5400000">
            <a:off x="1315928" y="1389676"/>
            <a:ext cx="3735415" cy="5596128"/>
          </a:xfrm>
          <a:prstGeom prst="rect">
            <a:avLst/>
          </a:prstGeom>
          <a:noFill/>
        </p:spPr>
      </p:pic>
      <p:pic>
        <p:nvPicPr>
          <p:cNvPr id="3" name="Picture 2" descr="A field with peanuts and a tractor&#10;&#10;Description automatically generated with medium confidence">
            <a:extLst>
              <a:ext uri="{FF2B5EF4-FFF2-40B4-BE49-F238E27FC236}">
                <a16:creationId xmlns:a16="http://schemas.microsoft.com/office/drawing/2014/main" id="{7ED8B517-6923-3AEB-CDC9-A5990EAE0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302" y="2320032"/>
            <a:ext cx="5596128" cy="373541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6"/>
          <p:cNvSpPr txBox="1">
            <a:spLocks noGrp="1"/>
          </p:cNvSpPr>
          <p:nvPr>
            <p:ph type="title"/>
          </p:nvPr>
        </p:nvSpPr>
        <p:spPr/>
        <p:txBody>
          <a:bodyPr spcFirstLastPara="1" vert="horz" wrap="square" lIns="91425" tIns="45700" rIns="91425" bIns="45700" rtlCol="0" anchor="ctr" anchorCtr="0">
            <a:normAutofit/>
          </a:bodyPr>
          <a:lstStyle/>
          <a:p>
            <a:pPr>
              <a:spcBef>
                <a:spcPts val="0"/>
              </a:spcBef>
              <a:buClr>
                <a:schemeClr val="dk2"/>
              </a:buClr>
              <a:buSzPts val="4600"/>
            </a:pPr>
            <a:r>
              <a:rPr lang="en-US" dirty="0"/>
              <a:t>What is a peanut?</a:t>
            </a:r>
            <a:endParaRPr lang="en-CA" dirty="0"/>
          </a:p>
        </p:txBody>
      </p:sp>
      <p:sp>
        <p:nvSpPr>
          <p:cNvPr id="3" name="Content Placeholder 2">
            <a:extLst>
              <a:ext uri="{FF2B5EF4-FFF2-40B4-BE49-F238E27FC236}">
                <a16:creationId xmlns:a16="http://schemas.microsoft.com/office/drawing/2014/main" id="{2F0170BB-4164-AE9F-5A2E-27BA34DE58EE}"/>
              </a:ext>
            </a:extLst>
          </p:cNvPr>
          <p:cNvSpPr>
            <a:spLocks noGrp="1"/>
          </p:cNvSpPr>
          <p:nvPr>
            <p:ph sz="half" idx="1"/>
          </p:nvPr>
        </p:nvSpPr>
        <p:spPr>
          <a:xfrm>
            <a:off x="4851720" y="1845735"/>
            <a:ext cx="6303959" cy="4023360"/>
          </a:xfrm>
        </p:spPr>
        <p:txBody>
          <a:bodyPr/>
          <a:lstStyle/>
          <a:p>
            <a:pPr marL="0" indent="0">
              <a:spcBef>
                <a:spcPts val="0"/>
              </a:spcBef>
              <a:spcAft>
                <a:spcPts val="600"/>
              </a:spcAft>
              <a:buClr>
                <a:srgbClr val="000000"/>
              </a:buClr>
              <a:buSzPts val="2200"/>
              <a:buNone/>
            </a:pPr>
            <a:r>
              <a:rPr lang="en-US" sz="2400" b="1" dirty="0">
                <a:solidFill>
                  <a:schemeClr val="dk2"/>
                </a:solidFill>
              </a:rPr>
              <a:t>It’s a legume and seed!</a:t>
            </a:r>
          </a:p>
          <a:p>
            <a:pPr marL="457200" marR="0" lvl="0" indent="-342900" algn="l" defTabSz="914400" rtl="0" eaLnBrk="1" fontAlgn="auto" latinLnBrk="0" hangingPunct="1">
              <a:lnSpc>
                <a:spcPct val="90000"/>
              </a:lnSpc>
              <a:spcBef>
                <a:spcPts val="440"/>
              </a:spcBef>
              <a:spcAft>
                <a:spcPts val="0"/>
              </a:spcAft>
              <a:buClr>
                <a:srgbClr val="99CB38"/>
              </a:buClr>
              <a:buSzPts val="2200"/>
              <a:buFont typeface="Arial" panose="020B0604020202020204" pitchFamily="34" charset="0"/>
              <a:buChar char="•"/>
              <a:tabLst/>
              <a:defRPr/>
            </a:pPr>
            <a:r>
              <a:rPr lang="en-US" sz="2200" dirty="0">
                <a:solidFill>
                  <a:schemeClr val="dk2"/>
                </a:solidFill>
              </a:rPr>
              <a:t>In the botanical sense, peanuts are not nuts, despite their name!</a:t>
            </a:r>
          </a:p>
          <a:p>
            <a:pPr marL="457200" marR="0" lvl="0" indent="-342900" algn="l" defTabSz="914400" rtl="0" eaLnBrk="1" fontAlgn="auto" latinLnBrk="0" hangingPunct="1">
              <a:lnSpc>
                <a:spcPct val="90000"/>
              </a:lnSpc>
              <a:spcBef>
                <a:spcPts val="440"/>
              </a:spcBef>
              <a:spcAft>
                <a:spcPts val="0"/>
              </a:spcAft>
              <a:buClr>
                <a:srgbClr val="99CB38"/>
              </a:buClr>
              <a:buSzPts val="2200"/>
              <a:buFont typeface="Arial" panose="020B0604020202020204" pitchFamily="34" charset="0"/>
              <a:buChar char="•"/>
              <a:tabLst/>
              <a:defRPr/>
            </a:pPr>
            <a:r>
              <a:rPr lang="en-US" sz="2200" dirty="0">
                <a:solidFill>
                  <a:schemeClr val="dk2"/>
                </a:solidFill>
              </a:rPr>
              <a:t>Peanuts grow underground, in a pod like peas and lentils. This means it is classified as a legume, not a nut. This is reflected in the ‘pea’ part of the name as it is part of the Pea family.</a:t>
            </a:r>
          </a:p>
          <a:p>
            <a:pPr marL="457200" marR="0" lvl="0" indent="-342900" algn="l" defTabSz="914400" rtl="0" eaLnBrk="1" fontAlgn="auto" latinLnBrk="0" hangingPunct="1">
              <a:lnSpc>
                <a:spcPct val="90000"/>
              </a:lnSpc>
              <a:spcBef>
                <a:spcPts val="440"/>
              </a:spcBef>
              <a:spcAft>
                <a:spcPts val="0"/>
              </a:spcAft>
              <a:buClr>
                <a:srgbClr val="99CB38"/>
              </a:buClr>
              <a:buSzPts val="2200"/>
              <a:buFont typeface="Arial" panose="020B0604020202020204" pitchFamily="34" charset="0"/>
              <a:buChar char="•"/>
              <a:tabLst/>
              <a:defRPr/>
            </a:pPr>
            <a:r>
              <a:rPr lang="en-US" sz="2200" dirty="0">
                <a:solidFill>
                  <a:schemeClr val="dk2"/>
                </a:solidFill>
              </a:rPr>
              <a:t>Peanut plants also fix nitrogen like other legume plants.</a:t>
            </a:r>
          </a:p>
        </p:txBody>
      </p:sp>
      <p:pic>
        <p:nvPicPr>
          <p:cNvPr id="2" name="Picture 1">
            <a:extLst>
              <a:ext uri="{FF2B5EF4-FFF2-40B4-BE49-F238E27FC236}">
                <a16:creationId xmlns:a16="http://schemas.microsoft.com/office/drawing/2014/main" id="{3B2CB213-61F3-F018-092C-A2E4EBE3BFC8}"/>
              </a:ext>
            </a:extLst>
          </p:cNvPr>
          <p:cNvPicPr>
            <a:picLocks noChangeAspect="1"/>
          </p:cNvPicPr>
          <p:nvPr/>
        </p:nvPicPr>
        <p:blipFill>
          <a:blip r:embed="rId3"/>
          <a:srcRect l="18783" r="25710" b="2"/>
          <a:stretch/>
        </p:blipFill>
        <p:spPr>
          <a:xfrm>
            <a:off x="1097280" y="1845735"/>
            <a:ext cx="3619500" cy="4352544"/>
          </a:xfrm>
          <a:prstGeom prst="rect">
            <a:avLst/>
          </a:prstGeom>
          <a:noFill/>
          <a:ln>
            <a:noFill/>
          </a:ln>
        </p:spPr>
      </p:pic>
      <p:sp>
        <p:nvSpPr>
          <p:cNvPr id="4" name="TextBox 3">
            <a:extLst>
              <a:ext uri="{FF2B5EF4-FFF2-40B4-BE49-F238E27FC236}">
                <a16:creationId xmlns:a16="http://schemas.microsoft.com/office/drawing/2014/main" id="{07CC5300-5C25-731E-6432-5A16733D20E9}"/>
              </a:ext>
            </a:extLst>
          </p:cNvPr>
          <p:cNvSpPr txBox="1"/>
          <p:nvPr/>
        </p:nvSpPr>
        <p:spPr>
          <a:xfrm>
            <a:off x="4851720" y="5736614"/>
            <a:ext cx="39858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Peanut plant photo from The Spruce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https://www.thespruce.com/peanut-plant-profile-4797389</a:t>
            </a:r>
            <a:r>
              <a:rPr kumimoji="0" lang="en-US" sz="1200" b="0" i="0" u="none" strike="noStrike" kern="1200" cap="none" spc="0" normalizeH="0" baseline="0" noProof="0" dirty="0">
                <a:ln>
                  <a:noFill/>
                </a:ln>
                <a:solidFill>
                  <a:srgbClr val="0E2841"/>
                </a:solidFill>
                <a:effectLst/>
                <a:uLnTx/>
                <a:uFillTx/>
                <a:latin typeface="Calibri" panose="020F0502020204030204" pitchFamily="34" charset="0"/>
                <a:ea typeface="+mn-ea"/>
                <a:cs typeface="Calibri" panose="020F0502020204030204" pitchFamily="34" charset="0"/>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7">
          <a:extLst>
            <a:ext uri="{FF2B5EF4-FFF2-40B4-BE49-F238E27FC236}">
              <a16:creationId xmlns:a16="http://schemas.microsoft.com/office/drawing/2014/main" id="{786CC5C2-0FBA-B92C-9C9F-7A955435B270}"/>
            </a:ext>
          </a:extLst>
        </p:cNvPr>
        <p:cNvGrpSpPr/>
        <p:nvPr/>
      </p:nvGrpSpPr>
      <p:grpSpPr>
        <a:xfrm>
          <a:off x="0" y="0"/>
          <a:ext cx="0" cy="0"/>
          <a:chOff x="0" y="0"/>
          <a:chExt cx="0" cy="0"/>
        </a:xfrm>
      </p:grpSpPr>
      <p:sp useBgFill="1">
        <p:nvSpPr>
          <p:cNvPr id="314" name="Rectangle 31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8" name="Google Shape;308;p17">
            <a:extLst>
              <a:ext uri="{FF2B5EF4-FFF2-40B4-BE49-F238E27FC236}">
                <a16:creationId xmlns:a16="http://schemas.microsoft.com/office/drawing/2014/main" id="{3C19E531-EF13-387A-66E8-4FBDB4EBFF1D}"/>
              </a:ext>
            </a:extLst>
          </p:cNvPr>
          <p:cNvSpPr txBox="1">
            <a:spLocks noGrp="1"/>
          </p:cNvSpPr>
          <p:nvPr>
            <p:ph type="title"/>
          </p:nvPr>
        </p:nvSpPr>
        <p:spPr>
          <a:xfrm>
            <a:off x="838200" y="365125"/>
            <a:ext cx="10515600" cy="1325563"/>
          </a:xfrm>
          <a:prstGeom prst="rect">
            <a:avLst/>
          </a:prstGeom>
        </p:spPr>
        <p:txBody>
          <a:bodyPr spcFirstLastPara="1" vert="horz" lIns="91425" tIns="45700" rIns="91425" bIns="45700" rtlCol="0" anchorCtr="0">
            <a:normAutofit/>
          </a:bodyPr>
          <a:lstStyle/>
          <a:p>
            <a:pPr>
              <a:spcBef>
                <a:spcPts val="0"/>
              </a:spcBef>
              <a:buClr>
                <a:schemeClr val="dk2"/>
              </a:buClr>
              <a:buSzPts val="4600"/>
            </a:pPr>
            <a:r>
              <a:rPr lang="en-US" dirty="0"/>
              <a:t>Lentils </a:t>
            </a:r>
          </a:p>
        </p:txBody>
      </p:sp>
      <p:sp>
        <p:nvSpPr>
          <p:cNvPr id="31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9" name="Google Shape;309;p17">
            <a:extLst>
              <a:ext uri="{FF2B5EF4-FFF2-40B4-BE49-F238E27FC236}">
                <a16:creationId xmlns:a16="http://schemas.microsoft.com/office/drawing/2014/main" id="{70A305AF-B3DA-6705-DF05-673C8E872795}"/>
              </a:ext>
            </a:extLst>
          </p:cNvPr>
          <p:cNvSpPr txBox="1">
            <a:spLocks noGrp="1"/>
          </p:cNvSpPr>
          <p:nvPr>
            <p:ph idx="1"/>
          </p:nvPr>
        </p:nvSpPr>
        <p:spPr>
          <a:xfrm>
            <a:off x="838200" y="1929384"/>
            <a:ext cx="10515600" cy="4251960"/>
          </a:xfrm>
          <a:prstGeom prst="rect">
            <a:avLst/>
          </a:prstGeom>
        </p:spPr>
        <p:txBody>
          <a:bodyPr spcFirstLastPara="1" vert="horz" lIns="91425" tIns="45700" rIns="91425" bIns="45700" rtlCol="0" anchorCtr="0">
            <a:normAutofit/>
          </a:bodyPr>
          <a:lstStyle/>
          <a:p>
            <a:pPr marL="0" indent="0">
              <a:spcBef>
                <a:spcPts val="0"/>
              </a:spcBef>
              <a:spcAft>
                <a:spcPts val="600"/>
              </a:spcAft>
              <a:buNone/>
            </a:pPr>
            <a:r>
              <a:rPr lang="en-CA" sz="2200" dirty="0">
                <a:latin typeface="+mj-lt"/>
              </a:rPr>
              <a:t>Check out this short video from Agriculture for Life</a:t>
            </a:r>
          </a:p>
          <a:p>
            <a:pPr marL="342900" indent="-228600">
              <a:spcBef>
                <a:spcPts val="0"/>
              </a:spcBef>
              <a:spcAft>
                <a:spcPts val="600"/>
              </a:spcAft>
              <a:buClr>
                <a:srgbClr val="A9A57C"/>
              </a:buClr>
              <a:buSzPts val="1800"/>
              <a:buFont typeface="Arial"/>
              <a:buChar char="•"/>
              <a:defRPr/>
            </a:pPr>
            <a:r>
              <a:rPr lang="en-CA" sz="2200" kern="0" dirty="0">
                <a:latin typeface="+mj-lt"/>
                <a:cs typeface="Calibri"/>
                <a:sym typeface="Calibri"/>
              </a:rPr>
              <a:t>What’s in the Field? </a:t>
            </a:r>
            <a:r>
              <a:rPr lang="en-CA" sz="2200" dirty="0">
                <a:latin typeface="+mj-lt"/>
              </a:rPr>
              <a:t>Lentils</a:t>
            </a:r>
          </a:p>
          <a:p>
            <a:pPr marL="342900" indent="-228600">
              <a:spcBef>
                <a:spcPts val="0"/>
              </a:spcBef>
              <a:spcAft>
                <a:spcPts val="600"/>
              </a:spcAft>
              <a:buClr>
                <a:srgbClr val="A9A57C"/>
              </a:buClr>
              <a:buSzPts val="1800"/>
              <a:buFont typeface="Arial"/>
              <a:buChar char="•"/>
              <a:defRPr/>
            </a:pPr>
            <a:r>
              <a:rPr lang="en-CA" sz="2200" u="sng" dirty="0">
                <a:latin typeface="+mj-lt"/>
                <a:hlinkClick r:id="rId3"/>
              </a:rPr>
              <a:t>https://www.youtube.com/watch?v=M_DqNcKd36I</a:t>
            </a:r>
            <a:endParaRPr lang="en-CA" sz="2200" dirty="0">
              <a:latin typeface="+mj-lt"/>
            </a:endParaRPr>
          </a:p>
          <a:p>
            <a:pPr marL="342900" indent="0">
              <a:spcBef>
                <a:spcPts val="0"/>
              </a:spcBef>
              <a:spcAft>
                <a:spcPts val="600"/>
              </a:spcAft>
              <a:buNone/>
            </a:pPr>
            <a:endParaRPr lang="en-CA" sz="2200" dirty="0"/>
          </a:p>
        </p:txBody>
      </p:sp>
      <p:pic>
        <p:nvPicPr>
          <p:cNvPr id="2" name="Google Shape;310;p17">
            <a:extLst>
              <a:ext uri="{FF2B5EF4-FFF2-40B4-BE49-F238E27FC236}">
                <a16:creationId xmlns:a16="http://schemas.microsoft.com/office/drawing/2014/main" id="{5F10AF48-726E-7556-D988-8030D330FA84}"/>
              </a:ext>
            </a:extLst>
          </p:cNvPr>
          <p:cNvPicPr preferRelativeResize="0">
            <a:picLocks noChangeAspect="1"/>
          </p:cNvPicPr>
          <p:nvPr/>
        </p:nvPicPr>
        <p:blipFill>
          <a:blip r:embed="rId4">
            <a:alphaModFix/>
          </a:blip>
          <a:stretch>
            <a:fillRect/>
          </a:stretch>
        </p:blipFill>
        <p:spPr>
          <a:xfrm>
            <a:off x="3599901" y="3147873"/>
            <a:ext cx="4989150" cy="3345002"/>
          </a:xfrm>
          <a:prstGeom prst="rect">
            <a:avLst/>
          </a:prstGeom>
          <a:noFill/>
          <a:ln>
            <a:noFill/>
          </a:ln>
        </p:spPr>
      </p:pic>
    </p:spTree>
    <p:extLst>
      <p:ext uri="{BB962C8B-B14F-4D97-AF65-F5344CB8AC3E}">
        <p14:creationId xmlns:p14="http://schemas.microsoft.com/office/powerpoint/2010/main" val="1279748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4"/>
        <p:cNvGrpSpPr/>
        <p:nvPr/>
      </p:nvGrpSpPr>
      <p:grpSpPr>
        <a:xfrm>
          <a:off x="0" y="0"/>
          <a:ext cx="0" cy="0"/>
          <a:chOff x="0" y="0"/>
          <a:chExt cx="0" cy="0"/>
        </a:xfrm>
      </p:grpSpPr>
      <p:sp useBgFill="1">
        <p:nvSpPr>
          <p:cNvPr id="321" name="Rectangle 32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5" name="Google Shape;315;p18"/>
          <p:cNvSpPr txBox="1">
            <a:spLocks noGrp="1"/>
          </p:cNvSpPr>
          <p:nvPr>
            <p:ph type="title"/>
          </p:nvPr>
        </p:nvSpPr>
        <p:spPr>
          <a:xfrm>
            <a:off x="838200" y="365125"/>
            <a:ext cx="10515600" cy="1325563"/>
          </a:xfrm>
          <a:prstGeom prst="rect">
            <a:avLst/>
          </a:prstGeom>
        </p:spPr>
        <p:txBody>
          <a:bodyPr spcFirstLastPara="1" vert="horz" lIns="91425" tIns="45700" rIns="91425" bIns="45700" rtlCol="0" anchorCtr="0">
            <a:noAutofit/>
          </a:bodyPr>
          <a:lstStyle/>
          <a:p>
            <a:pPr>
              <a:spcBef>
                <a:spcPts val="0"/>
              </a:spcBef>
              <a:buClr>
                <a:schemeClr val="dk2"/>
              </a:buClr>
              <a:buSzPts val="4600"/>
            </a:pPr>
            <a:r>
              <a:rPr lang="en-US" dirty="0"/>
              <a:t>Dry Beans</a:t>
            </a:r>
          </a:p>
        </p:txBody>
      </p:sp>
      <p:sp>
        <p:nvSpPr>
          <p:cNvPr id="32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6" name="Google Shape;316;p18"/>
          <p:cNvSpPr txBox="1">
            <a:spLocks noGrp="1"/>
          </p:cNvSpPr>
          <p:nvPr>
            <p:ph idx="1"/>
          </p:nvPr>
        </p:nvSpPr>
        <p:spPr>
          <a:xfrm>
            <a:off x="838200" y="1929384"/>
            <a:ext cx="10515600" cy="4251960"/>
          </a:xfrm>
          <a:prstGeom prst="rect">
            <a:avLst/>
          </a:prstGeom>
        </p:spPr>
        <p:txBody>
          <a:bodyPr spcFirstLastPara="1" vert="horz" lIns="91425" tIns="45700" rIns="91425" bIns="45700" rtlCol="0" anchorCtr="0">
            <a:normAutofit/>
          </a:bodyPr>
          <a:lstStyle/>
          <a:p>
            <a:pPr marL="0" indent="0">
              <a:spcBef>
                <a:spcPts val="0"/>
              </a:spcBef>
              <a:spcAft>
                <a:spcPts val="600"/>
              </a:spcAft>
              <a:buNone/>
            </a:pPr>
            <a:r>
              <a:rPr lang="en-CA" sz="2200" dirty="0">
                <a:latin typeface="+mj-lt"/>
              </a:rPr>
              <a:t>Check out this short video from Agriculture for Life</a:t>
            </a:r>
          </a:p>
          <a:p>
            <a:pPr marL="342900" indent="-228600">
              <a:spcBef>
                <a:spcPts val="0"/>
              </a:spcBef>
              <a:spcAft>
                <a:spcPts val="600"/>
              </a:spcAft>
              <a:buClr>
                <a:srgbClr val="A9A57C"/>
              </a:buClr>
              <a:buSzPts val="1800"/>
              <a:buFont typeface="Arial"/>
              <a:buChar char="•"/>
              <a:defRPr/>
            </a:pPr>
            <a:r>
              <a:rPr lang="en-CA" sz="2200" kern="0" dirty="0">
                <a:latin typeface="+mj-lt"/>
                <a:cs typeface="Calibri"/>
                <a:sym typeface="Calibri"/>
              </a:rPr>
              <a:t>What’s in the Field? Dry Beans</a:t>
            </a:r>
          </a:p>
          <a:p>
            <a:pPr marL="342900" indent="-228600">
              <a:spcBef>
                <a:spcPts val="0"/>
              </a:spcBef>
              <a:spcAft>
                <a:spcPts val="600"/>
              </a:spcAft>
              <a:buClr>
                <a:srgbClr val="A9A57C"/>
              </a:buClr>
              <a:buSzPts val="1800"/>
              <a:buFont typeface="Arial"/>
              <a:buChar char="•"/>
              <a:defRPr/>
            </a:pPr>
            <a:r>
              <a:rPr lang="en-CA" sz="2200" u="sng" dirty="0">
                <a:latin typeface="+mj-lt"/>
                <a:hlinkClick r:id="rId3"/>
              </a:rPr>
              <a:t>https://www.youtube.com/watch?v=WyQurM7ysmM</a:t>
            </a:r>
            <a:endParaRPr lang="en-CA" sz="2200" dirty="0">
              <a:latin typeface="+mj-lt"/>
            </a:endParaRPr>
          </a:p>
        </p:txBody>
      </p:sp>
      <p:pic>
        <p:nvPicPr>
          <p:cNvPr id="2" name="Google Shape;317;p18">
            <a:extLst>
              <a:ext uri="{FF2B5EF4-FFF2-40B4-BE49-F238E27FC236}">
                <a16:creationId xmlns:a16="http://schemas.microsoft.com/office/drawing/2014/main" id="{CF7D68E3-E0E8-1E9D-3D30-D89674BDEAA5}"/>
              </a:ext>
            </a:extLst>
          </p:cNvPr>
          <p:cNvPicPr preferRelativeResize="0">
            <a:picLocks noChangeAspect="1"/>
          </p:cNvPicPr>
          <p:nvPr/>
        </p:nvPicPr>
        <p:blipFill rotWithShape="1">
          <a:blip r:embed="rId4">
            <a:alphaModFix/>
          </a:blip>
          <a:srcRect t="2267"/>
          <a:stretch/>
        </p:blipFill>
        <p:spPr>
          <a:xfrm>
            <a:off x="3310456" y="3113289"/>
            <a:ext cx="5568040" cy="340638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1">
          <a:extLst>
            <a:ext uri="{FF2B5EF4-FFF2-40B4-BE49-F238E27FC236}">
              <a16:creationId xmlns:a16="http://schemas.microsoft.com/office/drawing/2014/main" id="{21422535-F818-A731-389D-6288F4865FA1}"/>
            </a:ext>
          </a:extLst>
        </p:cNvPr>
        <p:cNvGrpSpPr/>
        <p:nvPr/>
      </p:nvGrpSpPr>
      <p:grpSpPr>
        <a:xfrm>
          <a:off x="0" y="0"/>
          <a:ext cx="0" cy="0"/>
          <a:chOff x="0" y="0"/>
          <a:chExt cx="0" cy="0"/>
        </a:xfrm>
      </p:grpSpPr>
      <p:sp useBgFill="1">
        <p:nvSpPr>
          <p:cNvPr id="328" name="Rectangle 32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2" name="Google Shape;322;p19">
            <a:extLst>
              <a:ext uri="{FF2B5EF4-FFF2-40B4-BE49-F238E27FC236}">
                <a16:creationId xmlns:a16="http://schemas.microsoft.com/office/drawing/2014/main" id="{079BFA58-AD72-8AB1-EFD7-23CFF618B389}"/>
              </a:ext>
            </a:extLst>
          </p:cNvPr>
          <p:cNvSpPr txBox="1">
            <a:spLocks noGrp="1"/>
          </p:cNvSpPr>
          <p:nvPr>
            <p:ph type="title"/>
          </p:nvPr>
        </p:nvSpPr>
        <p:spPr>
          <a:xfrm>
            <a:off x="838200" y="365125"/>
            <a:ext cx="10515600" cy="1325563"/>
          </a:xfrm>
          <a:prstGeom prst="rect">
            <a:avLst/>
          </a:prstGeom>
        </p:spPr>
        <p:txBody>
          <a:bodyPr spcFirstLastPara="1" vert="horz" lIns="91425" tIns="45700" rIns="91425" bIns="45700" rtlCol="0" anchorCtr="0">
            <a:normAutofit/>
          </a:bodyPr>
          <a:lstStyle/>
          <a:p>
            <a:pPr>
              <a:spcBef>
                <a:spcPts val="0"/>
              </a:spcBef>
              <a:buClr>
                <a:schemeClr val="dk2"/>
              </a:buClr>
              <a:buSzPts val="4600"/>
            </a:pPr>
            <a:r>
              <a:rPr lang="en-US" dirty="0"/>
              <a:t>Dry Peas</a:t>
            </a:r>
          </a:p>
        </p:txBody>
      </p:sp>
      <p:sp>
        <p:nvSpPr>
          <p:cNvPr id="33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3" name="Google Shape;323;p19">
            <a:extLst>
              <a:ext uri="{FF2B5EF4-FFF2-40B4-BE49-F238E27FC236}">
                <a16:creationId xmlns:a16="http://schemas.microsoft.com/office/drawing/2014/main" id="{6C643923-0344-D268-C6CE-00C3D26B204E}"/>
              </a:ext>
            </a:extLst>
          </p:cNvPr>
          <p:cNvSpPr txBox="1">
            <a:spLocks noGrp="1"/>
          </p:cNvSpPr>
          <p:nvPr>
            <p:ph idx="1"/>
          </p:nvPr>
        </p:nvSpPr>
        <p:spPr>
          <a:xfrm>
            <a:off x="838200" y="1929384"/>
            <a:ext cx="10515600" cy="4251960"/>
          </a:xfrm>
          <a:prstGeom prst="rect">
            <a:avLst/>
          </a:prstGeom>
        </p:spPr>
        <p:txBody>
          <a:bodyPr spcFirstLastPara="1" vert="horz" lIns="91425" tIns="45700" rIns="91425" bIns="45700" rtlCol="0" anchorCtr="0">
            <a:normAutofit/>
          </a:bodyPr>
          <a:lstStyle/>
          <a:p>
            <a:pPr marL="0" indent="0">
              <a:spcBef>
                <a:spcPts val="0"/>
              </a:spcBef>
              <a:spcAft>
                <a:spcPts val="600"/>
              </a:spcAft>
              <a:buNone/>
            </a:pPr>
            <a:r>
              <a:rPr lang="en-CA" sz="2200" dirty="0">
                <a:latin typeface="+mj-lt"/>
              </a:rPr>
              <a:t>Check out this short video from Agriculture for Life</a:t>
            </a:r>
          </a:p>
          <a:p>
            <a:pPr marL="342900" indent="-228600">
              <a:spcBef>
                <a:spcPts val="0"/>
              </a:spcBef>
              <a:spcAft>
                <a:spcPts val="600"/>
              </a:spcAft>
              <a:buClr>
                <a:srgbClr val="A9A57C"/>
              </a:buClr>
              <a:buSzPts val="1800"/>
              <a:buFont typeface="Arial"/>
              <a:buChar char="•"/>
              <a:defRPr/>
            </a:pPr>
            <a:r>
              <a:rPr lang="en-CA" sz="2200" kern="0" dirty="0">
                <a:latin typeface="+mj-lt"/>
                <a:cs typeface="Calibri"/>
                <a:sym typeface="Calibri"/>
              </a:rPr>
              <a:t>What’s in the Field? </a:t>
            </a:r>
            <a:r>
              <a:rPr lang="en-CA" sz="2200" dirty="0">
                <a:latin typeface="+mj-lt"/>
              </a:rPr>
              <a:t>Dry Peas</a:t>
            </a:r>
          </a:p>
          <a:p>
            <a:pPr marL="342900" indent="-228600">
              <a:spcBef>
                <a:spcPts val="0"/>
              </a:spcBef>
              <a:spcAft>
                <a:spcPts val="600"/>
              </a:spcAft>
              <a:buClr>
                <a:srgbClr val="A9A57C"/>
              </a:buClr>
              <a:buSzPts val="1800"/>
              <a:buFont typeface="Arial"/>
              <a:buChar char="•"/>
              <a:defRPr/>
            </a:pPr>
            <a:r>
              <a:rPr lang="en-CA" sz="2200" u="sng" dirty="0">
                <a:latin typeface="+mj-lt"/>
                <a:hlinkClick r:id="rId3"/>
              </a:rPr>
              <a:t>https://www.youtube.com/watch?v=Y09A3t3abv0</a:t>
            </a:r>
            <a:endParaRPr lang="en-CA" sz="2200" dirty="0">
              <a:latin typeface="+mj-lt"/>
            </a:endParaRPr>
          </a:p>
        </p:txBody>
      </p:sp>
      <p:pic>
        <p:nvPicPr>
          <p:cNvPr id="2" name="Google Shape;324;p19">
            <a:extLst>
              <a:ext uri="{FF2B5EF4-FFF2-40B4-BE49-F238E27FC236}">
                <a16:creationId xmlns:a16="http://schemas.microsoft.com/office/drawing/2014/main" id="{43CABCA3-DE18-43D5-FE01-8D9059ACDA16}"/>
              </a:ext>
            </a:extLst>
          </p:cNvPr>
          <p:cNvPicPr preferRelativeResize="0"/>
          <p:nvPr/>
        </p:nvPicPr>
        <p:blipFill>
          <a:blip r:embed="rId4">
            <a:alphaModFix/>
          </a:blip>
          <a:stretch>
            <a:fillRect/>
          </a:stretch>
        </p:blipFill>
        <p:spPr>
          <a:xfrm>
            <a:off x="3562960" y="3152689"/>
            <a:ext cx="5063032" cy="3340186"/>
          </a:xfrm>
          <a:prstGeom prst="rect">
            <a:avLst/>
          </a:prstGeom>
          <a:noFill/>
          <a:ln>
            <a:noFill/>
          </a:ln>
        </p:spPr>
      </p:pic>
    </p:spTree>
    <p:extLst>
      <p:ext uri="{BB962C8B-B14F-4D97-AF65-F5344CB8AC3E}">
        <p14:creationId xmlns:p14="http://schemas.microsoft.com/office/powerpoint/2010/main" val="1140349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2"/>
          <p:cNvSpPr txBox="1">
            <a:spLocks noGrp="1"/>
          </p:cNvSpPr>
          <p:nvPr>
            <p:ph type="title"/>
          </p:nvPr>
        </p:nvSpPr>
        <p:spPr>
          <a:prstGeom prst="rect">
            <a:avLst/>
          </a:prstGeom>
          <a:solidFill>
            <a:schemeClr val="accent6"/>
          </a:solidFill>
          <a:ln>
            <a:noFill/>
          </a:ln>
        </p:spPr>
        <p:txBody>
          <a:bodyPr spcFirstLastPara="1" vert="horz" wrap="square" lIns="91425" tIns="45700" rIns="91425" bIns="45700" rtlCol="0" anchor="ctr" anchorCtr="0">
            <a:noAutofit/>
          </a:bodyPr>
          <a:lstStyle/>
          <a:p>
            <a:pPr algn="ctr">
              <a:spcBef>
                <a:spcPts val="0"/>
              </a:spcBef>
              <a:buClr>
                <a:schemeClr val="dk2"/>
              </a:buClr>
              <a:buSzPts val="4600"/>
            </a:pPr>
            <a:r>
              <a:rPr lang="en-US" dirty="0">
                <a:solidFill>
                  <a:schemeClr val="bg1"/>
                </a:solidFill>
              </a:rPr>
              <a:t>Common Pulses Grown in Canada</a:t>
            </a:r>
            <a:endParaRPr dirty="0">
              <a:solidFill>
                <a:schemeClr val="bg1"/>
              </a:solidFill>
            </a:endParaRPr>
          </a:p>
        </p:txBody>
      </p:sp>
      <p:sp>
        <p:nvSpPr>
          <p:cNvPr id="250" name="Google Shape;250;p12"/>
          <p:cNvSpPr txBox="1">
            <a:spLocks noGrp="1"/>
          </p:cNvSpPr>
          <p:nvPr>
            <p:ph sz="half" idx="1"/>
          </p:nvPr>
        </p:nvSpPr>
        <p:spPr>
          <a:xfrm>
            <a:off x="1796796" y="1877046"/>
            <a:ext cx="4233947" cy="4023360"/>
          </a:xfrm>
          <a:prstGeom prst="rect">
            <a:avLst/>
          </a:prstGeom>
        </p:spPr>
        <p:txBody>
          <a:bodyPr spcFirstLastPara="1" vert="horz" wrap="square" lIns="91425" tIns="45700" rIns="91425" bIns="45700" rtlCol="0" anchor="t" anchorCtr="0">
            <a:normAutofit/>
          </a:bodyPr>
          <a:lstStyle/>
          <a:p>
            <a:pPr marL="0" indent="0" algn="ctr">
              <a:spcBef>
                <a:spcPts val="560"/>
              </a:spcBef>
              <a:spcAft>
                <a:spcPts val="0"/>
              </a:spcAft>
              <a:buNone/>
            </a:pPr>
            <a:r>
              <a:rPr lang="en-US" sz="2200" u="sng" dirty="0"/>
              <a:t>Match the pulses!</a:t>
            </a:r>
            <a:endParaRPr sz="2200" u="sng" dirty="0"/>
          </a:p>
          <a:p>
            <a:pPr marL="0" indent="0" algn="ctr">
              <a:spcBef>
                <a:spcPts val="560"/>
              </a:spcBef>
              <a:spcAft>
                <a:spcPts val="0"/>
              </a:spcAft>
              <a:buNone/>
            </a:pPr>
            <a:r>
              <a:rPr lang="en-US" sz="2200" dirty="0"/>
              <a:t>chickpeas</a:t>
            </a:r>
          </a:p>
          <a:p>
            <a:pPr marL="0" indent="0" algn="ctr">
              <a:spcBef>
                <a:spcPts val="560"/>
              </a:spcBef>
              <a:spcAft>
                <a:spcPts val="0"/>
              </a:spcAft>
              <a:buNone/>
            </a:pPr>
            <a:r>
              <a:rPr lang="en-US" sz="2200" dirty="0"/>
              <a:t>red split lentils</a:t>
            </a:r>
            <a:endParaRPr sz="2200" dirty="0"/>
          </a:p>
          <a:p>
            <a:pPr marL="0" indent="0" algn="ctr">
              <a:spcBef>
                <a:spcPts val="560"/>
              </a:spcBef>
              <a:spcAft>
                <a:spcPts val="0"/>
              </a:spcAft>
              <a:buNone/>
            </a:pPr>
            <a:r>
              <a:rPr lang="en-US" sz="2200" dirty="0"/>
              <a:t>navy beans (white pea beans)</a:t>
            </a:r>
            <a:endParaRPr sz="2200" dirty="0"/>
          </a:p>
          <a:p>
            <a:pPr marL="0" indent="0" algn="ctr">
              <a:spcBef>
                <a:spcPts val="560"/>
              </a:spcBef>
              <a:spcAft>
                <a:spcPts val="0"/>
              </a:spcAft>
              <a:buNone/>
            </a:pPr>
            <a:r>
              <a:rPr lang="en-US" sz="2200" dirty="0"/>
              <a:t>yellow split peas</a:t>
            </a:r>
          </a:p>
          <a:p>
            <a:pPr marL="0" indent="0" algn="ctr">
              <a:spcBef>
                <a:spcPts val="560"/>
              </a:spcBef>
              <a:spcAft>
                <a:spcPts val="0"/>
              </a:spcAft>
              <a:buNone/>
            </a:pPr>
            <a:r>
              <a:rPr lang="en-US" sz="2200" dirty="0"/>
              <a:t>kidney beans</a:t>
            </a:r>
            <a:endParaRPr sz="2200" dirty="0"/>
          </a:p>
          <a:p>
            <a:pPr marL="0" indent="0" algn="ctr">
              <a:spcBef>
                <a:spcPts val="560"/>
              </a:spcBef>
              <a:spcAft>
                <a:spcPts val="0"/>
              </a:spcAft>
              <a:buNone/>
            </a:pPr>
            <a:r>
              <a:rPr lang="en-US" sz="2200" dirty="0"/>
              <a:t>green lentils</a:t>
            </a:r>
            <a:endParaRPr sz="2200" dirty="0"/>
          </a:p>
        </p:txBody>
      </p:sp>
      <p:pic>
        <p:nvPicPr>
          <p:cNvPr id="251" name="Google Shape;251;p12"/>
          <p:cNvPicPr preferRelativeResize="0"/>
          <p:nvPr/>
        </p:nvPicPr>
        <p:blipFill rotWithShape="1">
          <a:blip r:embed="rId3">
            <a:alphaModFix/>
          </a:blip>
          <a:srcRect l="19914" r="16358" b="5722"/>
          <a:stretch/>
        </p:blipFill>
        <p:spPr>
          <a:xfrm>
            <a:off x="6485076" y="1877046"/>
            <a:ext cx="1395850" cy="1378449"/>
          </a:xfrm>
          <a:prstGeom prst="rect">
            <a:avLst/>
          </a:prstGeom>
          <a:noFill/>
          <a:ln>
            <a:noFill/>
          </a:ln>
        </p:spPr>
      </p:pic>
      <p:pic>
        <p:nvPicPr>
          <p:cNvPr id="252" name="Google Shape;252;p12"/>
          <p:cNvPicPr preferRelativeResize="0"/>
          <p:nvPr/>
        </p:nvPicPr>
        <p:blipFill rotWithShape="1">
          <a:blip r:embed="rId4">
            <a:alphaModFix/>
          </a:blip>
          <a:srcRect l="20577" t="9198" r="20019" b="4183"/>
          <a:stretch/>
        </p:blipFill>
        <p:spPr>
          <a:xfrm>
            <a:off x="8255858" y="1937122"/>
            <a:ext cx="1347436" cy="1311349"/>
          </a:xfrm>
          <a:prstGeom prst="rect">
            <a:avLst/>
          </a:prstGeom>
          <a:noFill/>
          <a:ln>
            <a:noFill/>
          </a:ln>
        </p:spPr>
      </p:pic>
      <p:graphicFrame>
        <p:nvGraphicFramePr>
          <p:cNvPr id="253" name="Google Shape;253;p12"/>
          <p:cNvGraphicFramePr/>
          <p:nvPr>
            <p:extLst>
              <p:ext uri="{D42A27DB-BD31-4B8C-83A1-F6EECF244321}">
                <p14:modId xmlns:p14="http://schemas.microsoft.com/office/powerpoint/2010/main" val="1979894127"/>
              </p:ext>
            </p:extLst>
          </p:nvPr>
        </p:nvGraphicFramePr>
        <p:xfrm>
          <a:off x="6202959" y="1896448"/>
          <a:ext cx="3657600" cy="4140375"/>
        </p:xfrm>
        <a:graphic>
          <a:graphicData uri="http://schemas.openxmlformats.org/drawingml/2006/table">
            <a:tbl>
              <a:tblPr>
                <a:noFill/>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1380125">
                <a:tc>
                  <a:txBody>
                    <a:bodyPr/>
                    <a:lstStyle/>
                    <a:p>
                      <a:pPr marL="0" lvl="0" indent="0" algn="l" rtl="0">
                        <a:spcBef>
                          <a:spcPts val="0"/>
                        </a:spcBef>
                        <a:spcAft>
                          <a:spcPts val="0"/>
                        </a:spcAft>
                        <a:buNone/>
                      </a:pPr>
                      <a:r>
                        <a:rPr lang="en-US" dirty="0">
                          <a:latin typeface="+mj-lt"/>
                          <a:ea typeface="Calibri"/>
                          <a:cs typeface="Calibri"/>
                          <a:sym typeface="Calibri"/>
                        </a:rPr>
                        <a:t>1</a:t>
                      </a:r>
                      <a:endParaRPr dirty="0">
                        <a:latin typeface="+mj-lt"/>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dirty="0">
                          <a:latin typeface="+mj-lt"/>
                          <a:ea typeface="Calibri"/>
                          <a:cs typeface="Calibri"/>
                          <a:sym typeface="Calibri"/>
                        </a:rPr>
                        <a:t>4</a:t>
                      </a:r>
                      <a:endParaRPr dirty="0">
                        <a:latin typeface="+mj-lt"/>
                        <a:ea typeface="Calibri"/>
                        <a:cs typeface="Calibri"/>
                        <a:sym typeface="Calibri"/>
                      </a:endParaRPr>
                    </a:p>
                  </a:txBody>
                  <a:tcPr marL="91425" marR="91425" marT="91425" marB="91425"/>
                </a:tc>
                <a:extLst>
                  <a:ext uri="{0D108BD9-81ED-4DB2-BD59-A6C34878D82A}">
                    <a16:rowId xmlns:a16="http://schemas.microsoft.com/office/drawing/2014/main" val="10000"/>
                  </a:ext>
                </a:extLst>
              </a:tr>
              <a:tr h="1380125">
                <a:tc>
                  <a:txBody>
                    <a:bodyPr/>
                    <a:lstStyle/>
                    <a:p>
                      <a:pPr marL="0" lvl="0" indent="0" algn="l" rtl="0">
                        <a:spcBef>
                          <a:spcPts val="0"/>
                        </a:spcBef>
                        <a:spcAft>
                          <a:spcPts val="0"/>
                        </a:spcAft>
                        <a:buNone/>
                      </a:pPr>
                      <a:r>
                        <a:rPr lang="en-US">
                          <a:latin typeface="+mj-lt"/>
                          <a:ea typeface="Calibri"/>
                          <a:cs typeface="Calibri"/>
                          <a:sym typeface="Calibri"/>
                        </a:rPr>
                        <a:t>2</a:t>
                      </a:r>
                      <a:endParaRPr>
                        <a:latin typeface="+mj-lt"/>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a:latin typeface="+mj-lt"/>
                          <a:ea typeface="Calibri"/>
                          <a:cs typeface="Calibri"/>
                          <a:sym typeface="Calibri"/>
                        </a:rPr>
                        <a:t>5</a:t>
                      </a:r>
                      <a:endParaRPr>
                        <a:latin typeface="+mj-lt"/>
                        <a:ea typeface="Calibri"/>
                        <a:cs typeface="Calibri"/>
                        <a:sym typeface="Calibri"/>
                      </a:endParaRPr>
                    </a:p>
                  </a:txBody>
                  <a:tcPr marL="91425" marR="91425" marT="91425" marB="91425"/>
                </a:tc>
                <a:extLst>
                  <a:ext uri="{0D108BD9-81ED-4DB2-BD59-A6C34878D82A}">
                    <a16:rowId xmlns:a16="http://schemas.microsoft.com/office/drawing/2014/main" val="10001"/>
                  </a:ext>
                </a:extLst>
              </a:tr>
              <a:tr h="1380125">
                <a:tc>
                  <a:txBody>
                    <a:bodyPr/>
                    <a:lstStyle/>
                    <a:p>
                      <a:pPr marL="0" lvl="0" indent="0" algn="l" rtl="0">
                        <a:spcBef>
                          <a:spcPts val="0"/>
                        </a:spcBef>
                        <a:spcAft>
                          <a:spcPts val="0"/>
                        </a:spcAft>
                        <a:buNone/>
                      </a:pPr>
                      <a:r>
                        <a:rPr lang="en-US">
                          <a:latin typeface="+mj-lt"/>
                          <a:ea typeface="Calibri"/>
                          <a:cs typeface="Calibri"/>
                          <a:sym typeface="Calibri"/>
                        </a:rPr>
                        <a:t>3</a:t>
                      </a:r>
                      <a:endParaRPr>
                        <a:latin typeface="+mj-lt"/>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dirty="0">
                          <a:latin typeface="+mj-lt"/>
                          <a:ea typeface="Calibri"/>
                          <a:cs typeface="Calibri"/>
                          <a:sym typeface="Calibri"/>
                        </a:rPr>
                        <a:t>6</a:t>
                      </a:r>
                      <a:endParaRPr dirty="0">
                        <a:latin typeface="+mj-lt"/>
                        <a:ea typeface="Calibri"/>
                        <a:cs typeface="Calibri"/>
                        <a:sym typeface="Calibri"/>
                      </a:endParaRPr>
                    </a:p>
                  </a:txBody>
                  <a:tcPr marL="91425" marR="91425" marT="91425" marB="91425"/>
                </a:tc>
                <a:extLst>
                  <a:ext uri="{0D108BD9-81ED-4DB2-BD59-A6C34878D82A}">
                    <a16:rowId xmlns:a16="http://schemas.microsoft.com/office/drawing/2014/main" val="10002"/>
                  </a:ext>
                </a:extLst>
              </a:tr>
            </a:tbl>
          </a:graphicData>
        </a:graphic>
      </p:graphicFrame>
      <p:pic>
        <p:nvPicPr>
          <p:cNvPr id="254" name="Google Shape;254;p12"/>
          <p:cNvPicPr preferRelativeResize="0">
            <a:picLocks noChangeAspect="1"/>
          </p:cNvPicPr>
          <p:nvPr/>
        </p:nvPicPr>
        <p:blipFill rotWithShape="1">
          <a:blip r:embed="rId5">
            <a:alphaModFix/>
          </a:blip>
          <a:srcRect l="22965" t="7741" r="20161" b="5954"/>
          <a:stretch/>
        </p:blipFill>
        <p:spPr>
          <a:xfrm>
            <a:off x="6593655" y="4724431"/>
            <a:ext cx="1242887" cy="1258895"/>
          </a:xfrm>
          <a:prstGeom prst="rect">
            <a:avLst/>
          </a:prstGeom>
          <a:noFill/>
          <a:ln>
            <a:noFill/>
          </a:ln>
        </p:spPr>
      </p:pic>
      <p:pic>
        <p:nvPicPr>
          <p:cNvPr id="255" name="Google Shape;255;p12"/>
          <p:cNvPicPr preferRelativeResize="0"/>
          <p:nvPr/>
        </p:nvPicPr>
        <p:blipFill rotWithShape="1">
          <a:blip r:embed="rId6">
            <a:alphaModFix/>
          </a:blip>
          <a:srcRect l="20352" t="4601" r="20346" b="6399"/>
          <a:stretch/>
        </p:blipFill>
        <p:spPr>
          <a:xfrm>
            <a:off x="8340250" y="4705376"/>
            <a:ext cx="1294674" cy="1297006"/>
          </a:xfrm>
          <a:prstGeom prst="rect">
            <a:avLst/>
          </a:prstGeom>
          <a:noFill/>
          <a:ln>
            <a:noFill/>
          </a:ln>
        </p:spPr>
      </p:pic>
      <p:pic>
        <p:nvPicPr>
          <p:cNvPr id="256" name="Google Shape;256;p12"/>
          <p:cNvPicPr preferRelativeResize="0"/>
          <p:nvPr/>
        </p:nvPicPr>
        <p:blipFill rotWithShape="1">
          <a:blip r:embed="rId7">
            <a:alphaModFix/>
          </a:blip>
          <a:srcRect l="3477" t="6480" r="6440" b="4504"/>
          <a:stretch/>
        </p:blipFill>
        <p:spPr>
          <a:xfrm>
            <a:off x="6405675" y="3424324"/>
            <a:ext cx="1475251" cy="1084624"/>
          </a:xfrm>
          <a:prstGeom prst="rect">
            <a:avLst/>
          </a:prstGeom>
          <a:noFill/>
          <a:ln>
            <a:noFill/>
          </a:ln>
        </p:spPr>
      </p:pic>
      <p:pic>
        <p:nvPicPr>
          <p:cNvPr id="257" name="Google Shape;257;p12"/>
          <p:cNvPicPr preferRelativeResize="0">
            <a:picLocks noChangeAspect="1"/>
          </p:cNvPicPr>
          <p:nvPr/>
        </p:nvPicPr>
        <p:blipFill rotWithShape="1">
          <a:blip r:embed="rId8">
            <a:alphaModFix/>
          </a:blip>
          <a:srcRect t="14065" r="1642" b="1102"/>
          <a:stretch/>
        </p:blipFill>
        <p:spPr>
          <a:xfrm>
            <a:off x="8111956" y="3626355"/>
            <a:ext cx="1635240" cy="999477"/>
          </a:xfrm>
          <a:prstGeom prst="rect">
            <a:avLst/>
          </a:prstGeom>
          <a:noFill/>
          <a:ln>
            <a:noFill/>
          </a:ln>
        </p:spPr>
      </p:pic>
      <p:sp>
        <p:nvSpPr>
          <p:cNvPr id="2" name="Google Shape;430;g30a41a725f4_0_26">
            <a:extLst>
              <a:ext uri="{FF2B5EF4-FFF2-40B4-BE49-F238E27FC236}">
                <a16:creationId xmlns:a16="http://schemas.microsoft.com/office/drawing/2014/main" id="{2CA89C0C-9E04-BC34-1F18-B3D1E0496022}"/>
              </a:ext>
            </a:extLst>
          </p:cNvPr>
          <p:cNvSpPr txBox="1"/>
          <p:nvPr/>
        </p:nvSpPr>
        <p:spPr>
          <a:xfrm>
            <a:off x="669360" y="4968126"/>
            <a:ext cx="4233946" cy="1015200"/>
          </a:xfrm>
          <a:prstGeom prst="rect">
            <a:avLst/>
          </a:prstGeom>
          <a:solidFill>
            <a:schemeClr val="accent2">
              <a:lumMod val="60000"/>
              <a:lumOff val="40000"/>
            </a:schemeClr>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mj-lt"/>
                <a:ea typeface="Calibri"/>
                <a:cs typeface="Calibri"/>
                <a:sym typeface="Calibri"/>
              </a:rPr>
              <a:t>Did You Know?</a:t>
            </a:r>
            <a:endParaRPr kumimoji="0" sz="1800" b="0" i="1" u="none" strike="noStrike" kern="1200" cap="none" spc="0" normalizeH="0" baseline="0" noProof="0" dirty="0">
              <a:ln>
                <a:noFill/>
              </a:ln>
              <a:solidFill>
                <a:prstClr val="black"/>
              </a:solidFill>
              <a:effectLst/>
              <a:uLnTx/>
              <a:uFillTx/>
              <a:latin typeface="+mj-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mj-lt"/>
                <a:ea typeface="Calibri"/>
                <a:cs typeface="Calibri"/>
                <a:sym typeface="Calibri"/>
              </a:rPr>
              <a:t>Chickpeas got their name because they resemble a chicken’s beak! (a) </a:t>
            </a:r>
            <a:endParaRPr kumimoji="0" sz="1800" b="0" i="1" u="none" strike="noStrike" kern="1200" cap="none" spc="0" normalizeH="0" baseline="0" noProof="0" dirty="0">
              <a:ln>
                <a:noFill/>
              </a:ln>
              <a:solidFill>
                <a:prstClr val="black"/>
              </a:solidFill>
              <a:effectLst/>
              <a:uLnTx/>
              <a:uFillTx/>
              <a:latin typeface="+mj-lt"/>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2fc4a6b69f7_0_0"/>
          <p:cNvSpPr txBox="1">
            <a:spLocks noGrp="1"/>
          </p:cNvSpPr>
          <p:nvPr>
            <p:ph type="title"/>
          </p:nvPr>
        </p:nvSpPr>
        <p:spPr>
          <a:prstGeom prst="rect">
            <a:avLst/>
          </a:prstGeom>
        </p:spPr>
        <p:txBody>
          <a:bodyPr spcFirstLastPara="1" vert="horz" wrap="square" lIns="91425" tIns="45700" rIns="91425" bIns="45700" rtlCol="0" anchor="ctr" anchorCtr="0">
            <a:noAutofit/>
          </a:bodyPr>
          <a:lstStyle/>
          <a:p>
            <a:pPr>
              <a:spcBef>
                <a:spcPts val="0"/>
              </a:spcBef>
            </a:pPr>
            <a:r>
              <a:rPr lang="en-US" dirty="0">
                <a:latin typeface="Arial" panose="020B0604020202020204" pitchFamily="34" charset="0"/>
                <a:cs typeface="Arial" panose="020B0604020202020204" pitchFamily="34" charset="0"/>
              </a:rPr>
              <a:t>Test Your Knowledge!</a:t>
            </a:r>
            <a:endParaRPr dirty="0">
              <a:latin typeface="Arial" panose="020B0604020202020204" pitchFamily="34" charset="0"/>
              <a:cs typeface="Arial" panose="020B0604020202020204" pitchFamily="34" charset="0"/>
            </a:endParaRPr>
          </a:p>
        </p:txBody>
      </p:sp>
      <p:sp>
        <p:nvSpPr>
          <p:cNvPr id="187" name="Google Shape;187;g2fc4a6b69f7_0_0"/>
          <p:cNvSpPr txBox="1">
            <a:spLocks noGrp="1"/>
          </p:cNvSpPr>
          <p:nvPr>
            <p:ph sz="half" idx="1"/>
          </p:nvPr>
        </p:nvSpPr>
        <p:spPr>
          <a:xfrm>
            <a:off x="838200" y="1825625"/>
            <a:ext cx="5741886" cy="4351338"/>
          </a:xfrm>
          <a:prstGeom prst="rect">
            <a:avLst/>
          </a:prstGeom>
        </p:spPr>
        <p:txBody>
          <a:bodyPr spcFirstLastPara="1" vert="horz" wrap="square" lIns="91425" tIns="45700" rIns="91425" bIns="45700" rtlCol="0" anchor="t" anchorCtr="0">
            <a:noAutofit/>
          </a:bodyPr>
          <a:lstStyle/>
          <a:p>
            <a:pPr marL="0" indent="0">
              <a:spcBef>
                <a:spcPts val="360"/>
              </a:spcBef>
              <a:spcAft>
                <a:spcPts val="0"/>
              </a:spcAft>
              <a:buNone/>
            </a:pPr>
            <a:r>
              <a:rPr lang="en-US" sz="2200" dirty="0">
                <a:latin typeface="Arial" panose="020B0604020202020204" pitchFamily="34" charset="0"/>
                <a:cs typeface="Arial" panose="020B0604020202020204" pitchFamily="34" charset="0"/>
              </a:rPr>
              <a:t>How well do you know your legumes, nuts and seeds?</a:t>
            </a:r>
            <a:endParaRPr sz="2200" dirty="0">
              <a:latin typeface="Arial" panose="020B0604020202020204" pitchFamily="34" charset="0"/>
              <a:cs typeface="Arial" panose="020B0604020202020204" pitchFamily="34" charset="0"/>
            </a:endParaRPr>
          </a:p>
          <a:p>
            <a:pPr marL="457200" indent="-342900">
              <a:spcBef>
                <a:spcPts val="360"/>
              </a:spcBef>
              <a:spcAft>
                <a:spcPts val="0"/>
              </a:spcAft>
              <a:buSzPts val="1800"/>
              <a:buChar char="❖"/>
            </a:pPr>
            <a:r>
              <a:rPr lang="en-US" sz="2200" dirty="0">
                <a:latin typeface="Arial" panose="020B0604020202020204" pitchFamily="34" charset="0"/>
                <a:cs typeface="Arial" panose="020B0604020202020204" pitchFamily="34" charset="0"/>
              </a:rPr>
              <a:t>Look at the food items in the chart - which is made from a legume, nut or seed?</a:t>
            </a:r>
          </a:p>
          <a:p>
            <a:pPr marL="114300" indent="0">
              <a:spcBef>
                <a:spcPts val="360"/>
              </a:spcBef>
              <a:spcAft>
                <a:spcPts val="0"/>
              </a:spcAft>
              <a:buSzPts val="1800"/>
              <a:buNone/>
            </a:pPr>
            <a:endParaRPr sz="2200" dirty="0">
              <a:latin typeface="Arial" panose="020B0604020202020204" pitchFamily="34" charset="0"/>
              <a:cs typeface="Arial" panose="020B0604020202020204" pitchFamily="34" charset="0"/>
            </a:endParaRPr>
          </a:p>
          <a:p>
            <a:pPr marL="457200" indent="-342900">
              <a:spcBef>
                <a:spcPts val="0"/>
              </a:spcBef>
              <a:buSzPts val="1800"/>
              <a:buChar char="➢"/>
            </a:pPr>
            <a:r>
              <a:rPr lang="en-US" sz="2200" dirty="0">
                <a:latin typeface="Arial" panose="020B0604020202020204" pitchFamily="34" charset="0"/>
                <a:cs typeface="Arial" panose="020B0604020202020204" pitchFamily="34" charset="0"/>
              </a:rPr>
              <a:t>Split the room into 3 zones, nuts, seeds and legumes and treat the game as a 4 corners with students.</a:t>
            </a:r>
          </a:p>
          <a:p>
            <a:pPr marL="114300" indent="0">
              <a:spcBef>
                <a:spcPts val="0"/>
              </a:spcBef>
              <a:buSzPts val="1800"/>
              <a:buNone/>
            </a:pPr>
            <a:r>
              <a:rPr lang="en-US" sz="2200" dirty="0">
                <a:latin typeface="Arial" panose="020B0604020202020204" pitchFamily="34" charset="0"/>
                <a:cs typeface="Arial" panose="020B0604020202020204" pitchFamily="34" charset="0"/>
              </a:rPr>
              <a:t> </a:t>
            </a:r>
            <a:endParaRPr sz="2200" dirty="0">
              <a:latin typeface="Arial" panose="020B0604020202020204" pitchFamily="34" charset="0"/>
              <a:cs typeface="Arial" panose="020B0604020202020204" pitchFamily="34" charset="0"/>
            </a:endParaRPr>
          </a:p>
          <a:p>
            <a:pPr marL="457200" indent="-342900">
              <a:spcBef>
                <a:spcPts val="0"/>
              </a:spcBef>
              <a:buSzPts val="1800"/>
              <a:buChar char="➢"/>
            </a:pPr>
            <a:r>
              <a:rPr lang="en-US" sz="2200" dirty="0">
                <a:latin typeface="Arial" panose="020B0604020202020204" pitchFamily="34" charset="0"/>
                <a:cs typeface="Arial" panose="020B0604020202020204" pitchFamily="34" charset="0"/>
              </a:rPr>
              <a:t>OR students can stay at their desk and just play along by raising their hand or setting up a </a:t>
            </a:r>
            <a:r>
              <a:rPr lang="en-US" sz="2200" dirty="0" err="1">
                <a:latin typeface="Arial" panose="020B0604020202020204" pitchFamily="34" charset="0"/>
                <a:cs typeface="Arial" panose="020B0604020202020204" pitchFamily="34" charset="0"/>
              </a:rPr>
              <a:t>kahoot</a:t>
            </a:r>
            <a:r>
              <a:rPr lang="en-US" sz="2200" dirty="0">
                <a:latin typeface="Arial" panose="020B0604020202020204" pitchFamily="34" charset="0"/>
                <a:cs typeface="Arial" panose="020B0604020202020204" pitchFamily="34" charset="0"/>
              </a:rPr>
              <a:t> to get their answers.</a:t>
            </a:r>
            <a:endParaRPr sz="2200" dirty="0">
              <a:latin typeface="Arial" panose="020B0604020202020204" pitchFamily="34" charset="0"/>
              <a:cs typeface="Arial" panose="020B0604020202020204" pitchFamily="34" charset="0"/>
            </a:endParaRPr>
          </a:p>
          <a:p>
            <a:pPr marL="0" indent="0">
              <a:spcBef>
                <a:spcPts val="360"/>
              </a:spcBef>
              <a:spcAft>
                <a:spcPts val="0"/>
              </a:spcAft>
              <a:buNone/>
            </a:pPr>
            <a:endParaRPr sz="2200" dirty="0">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F38AC440-DA4B-065E-5B2F-EFF4F42A750F}"/>
              </a:ext>
            </a:extLst>
          </p:cNvPr>
          <p:cNvGraphicFramePr>
            <a:graphicFrameLocks noGrp="1"/>
          </p:cNvGraphicFramePr>
          <p:nvPr>
            <p:extLst>
              <p:ext uri="{D42A27DB-BD31-4B8C-83A1-F6EECF244321}">
                <p14:modId xmlns:p14="http://schemas.microsoft.com/office/powerpoint/2010/main" val="1128461881"/>
              </p:ext>
            </p:extLst>
          </p:nvPr>
        </p:nvGraphicFramePr>
        <p:xfrm>
          <a:off x="7006426" y="388183"/>
          <a:ext cx="4821622" cy="5947725"/>
        </p:xfrm>
        <a:graphic>
          <a:graphicData uri="http://schemas.openxmlformats.org/drawingml/2006/table">
            <a:tbl>
              <a:tblPr firstRow="1" bandRow="1">
                <a:tableStyleId>{2D5ABB26-0587-4C30-8999-92F81FD0307C}</a:tableStyleId>
              </a:tblPr>
              <a:tblGrid>
                <a:gridCol w="2445582">
                  <a:extLst>
                    <a:ext uri="{9D8B030D-6E8A-4147-A177-3AD203B41FA5}">
                      <a16:colId xmlns:a16="http://schemas.microsoft.com/office/drawing/2014/main" val="931145271"/>
                    </a:ext>
                  </a:extLst>
                </a:gridCol>
                <a:gridCol w="2376040">
                  <a:extLst>
                    <a:ext uri="{9D8B030D-6E8A-4147-A177-3AD203B41FA5}">
                      <a16:colId xmlns:a16="http://schemas.microsoft.com/office/drawing/2014/main" val="3218920190"/>
                    </a:ext>
                  </a:extLst>
                </a:gridCol>
              </a:tblGrid>
              <a:tr h="1639874">
                <a:tc>
                  <a:txBody>
                    <a:bodyPr/>
                    <a:lstStyle/>
                    <a:p>
                      <a:endParaRPr lang="en-C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0750430"/>
                  </a:ext>
                </a:extLst>
              </a:tr>
              <a:tr h="396912">
                <a:tc>
                  <a:txBody>
                    <a:bodyPr/>
                    <a:lstStyle/>
                    <a:p>
                      <a:pPr algn="ctr"/>
                      <a:r>
                        <a:rPr lang="en-CA" dirty="0">
                          <a:latin typeface="Arial" panose="020B0604020202020204" pitchFamily="34" charset="0"/>
                          <a:cs typeface="Arial" panose="020B0604020202020204" pitchFamily="34" charset="0"/>
                        </a:rPr>
                        <a:t>Almond Butter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Arial" panose="020B0604020202020204" pitchFamily="34" charset="0"/>
                          <a:cs typeface="Arial" panose="020B0604020202020204" pitchFamily="34" charset="0"/>
                        </a:rPr>
                        <a:t>Dahl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5242220"/>
                  </a:ext>
                </a:extLst>
              </a:tr>
              <a:tr h="1535424">
                <a:tc>
                  <a:txBody>
                    <a:bodyPr/>
                    <a:lstStyle/>
                    <a:p>
                      <a:pPr algn="ctr"/>
                      <a:endParaRPr lang="en-C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1954174"/>
                  </a:ext>
                </a:extLst>
              </a:tr>
              <a:tr h="401868">
                <a:tc>
                  <a:txBody>
                    <a:bodyPr/>
                    <a:lstStyle/>
                    <a:p>
                      <a:pPr algn="ctr"/>
                      <a:r>
                        <a:rPr lang="en-CA" dirty="0">
                          <a:latin typeface="Arial" panose="020B0604020202020204" pitchFamily="34" charset="0"/>
                          <a:cs typeface="Arial" panose="020B0604020202020204" pitchFamily="34" charset="0"/>
                        </a:rPr>
                        <a:t>Baked Beans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Arial" panose="020B0604020202020204" pitchFamily="34" charset="0"/>
                          <a:cs typeface="Arial" panose="020B0604020202020204" pitchFamily="34" charset="0"/>
                        </a:rPr>
                        <a:t>Tahini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1366520"/>
                  </a:ext>
                </a:extLst>
              </a:tr>
              <a:tr h="1571779">
                <a:tc>
                  <a:txBody>
                    <a:bodyPr/>
                    <a:lstStyle/>
                    <a:p>
                      <a:pPr algn="ctr"/>
                      <a:endParaRPr lang="en-C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6386"/>
                  </a:ext>
                </a:extLst>
              </a:tr>
              <a:tr h="401868">
                <a:tc>
                  <a:txBody>
                    <a:bodyPr/>
                    <a:lstStyle/>
                    <a:p>
                      <a:pPr algn="ctr"/>
                      <a:r>
                        <a:rPr lang="en-CA" dirty="0">
                          <a:latin typeface="Arial" panose="020B0604020202020204" pitchFamily="34" charset="0"/>
                          <a:cs typeface="Arial" panose="020B0604020202020204" pitchFamily="34" charset="0"/>
                        </a:rPr>
                        <a:t>Tofu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Arial" panose="020B0604020202020204" pitchFamily="34" charset="0"/>
                          <a:cs typeface="Arial" panose="020B0604020202020204" pitchFamily="34" charset="0"/>
                        </a:rPr>
                        <a:t>Hummus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198279"/>
                  </a:ext>
                </a:extLst>
              </a:tr>
            </a:tbl>
          </a:graphicData>
        </a:graphic>
      </p:graphicFrame>
      <p:pic>
        <p:nvPicPr>
          <p:cNvPr id="7" name="Picture 6">
            <a:extLst>
              <a:ext uri="{FF2B5EF4-FFF2-40B4-BE49-F238E27FC236}">
                <a16:creationId xmlns:a16="http://schemas.microsoft.com/office/drawing/2014/main" id="{F4959033-17D9-9328-4627-C39EF8FA6500}"/>
              </a:ext>
            </a:extLst>
          </p:cNvPr>
          <p:cNvPicPr>
            <a:picLocks noChangeAspect="1"/>
          </p:cNvPicPr>
          <p:nvPr/>
        </p:nvPicPr>
        <p:blipFill>
          <a:blip r:embed="rId3"/>
          <a:stretch>
            <a:fillRect/>
          </a:stretch>
        </p:blipFill>
        <p:spPr>
          <a:xfrm>
            <a:off x="7306554" y="2618871"/>
            <a:ext cx="2036240" cy="1261981"/>
          </a:xfrm>
          <a:prstGeom prst="rect">
            <a:avLst/>
          </a:prstGeom>
        </p:spPr>
      </p:pic>
      <p:pic>
        <p:nvPicPr>
          <p:cNvPr id="8" name="Picture 7">
            <a:extLst>
              <a:ext uri="{FF2B5EF4-FFF2-40B4-BE49-F238E27FC236}">
                <a16:creationId xmlns:a16="http://schemas.microsoft.com/office/drawing/2014/main" id="{EF457D4B-4352-4295-6F7E-8A28C8B0C415}"/>
              </a:ext>
            </a:extLst>
          </p:cNvPr>
          <p:cNvPicPr>
            <a:picLocks noChangeAspect="1"/>
          </p:cNvPicPr>
          <p:nvPr/>
        </p:nvPicPr>
        <p:blipFill>
          <a:blip r:embed="rId4"/>
          <a:stretch>
            <a:fillRect/>
          </a:stretch>
        </p:blipFill>
        <p:spPr>
          <a:xfrm>
            <a:off x="9569902" y="4595780"/>
            <a:ext cx="2109399" cy="1316850"/>
          </a:xfrm>
          <a:prstGeom prst="rect">
            <a:avLst/>
          </a:prstGeom>
        </p:spPr>
      </p:pic>
      <p:pic>
        <p:nvPicPr>
          <p:cNvPr id="10" name="Picture 9" descr="A pile of white cubes&#10;&#10;Description automatically generated">
            <a:extLst>
              <a:ext uri="{FF2B5EF4-FFF2-40B4-BE49-F238E27FC236}">
                <a16:creationId xmlns:a16="http://schemas.microsoft.com/office/drawing/2014/main" id="{27D1D17F-560D-E88B-5FA3-B9DD28021109}"/>
              </a:ext>
            </a:extLst>
          </p:cNvPr>
          <p:cNvPicPr>
            <a:picLocks noChangeAspect="1"/>
          </p:cNvPicPr>
          <p:nvPr/>
        </p:nvPicPr>
        <p:blipFill>
          <a:blip r:embed="rId5"/>
          <a:srcRect l="28468" t="18518" r="21774" b="25102"/>
          <a:stretch/>
        </p:blipFill>
        <p:spPr>
          <a:xfrm>
            <a:off x="7408379" y="4601876"/>
            <a:ext cx="1735183" cy="1310754"/>
          </a:xfrm>
          <a:prstGeom prst="rect">
            <a:avLst/>
          </a:prstGeom>
        </p:spPr>
      </p:pic>
      <p:pic>
        <p:nvPicPr>
          <p:cNvPr id="6" name="Picture 5" descr="A brown liquid in a bowl with a wooden spoon&#10;&#10;Description automatically generated">
            <a:extLst>
              <a:ext uri="{FF2B5EF4-FFF2-40B4-BE49-F238E27FC236}">
                <a16:creationId xmlns:a16="http://schemas.microsoft.com/office/drawing/2014/main" id="{576F446C-5458-898E-AC1C-ADE4F45AE5A6}"/>
              </a:ext>
            </a:extLst>
          </p:cNvPr>
          <p:cNvPicPr>
            <a:picLocks noChangeAspect="1"/>
          </p:cNvPicPr>
          <p:nvPr/>
        </p:nvPicPr>
        <p:blipFill>
          <a:blip r:embed="rId6">
            <a:extLst>
              <a:ext uri="{28A0092B-C50C-407E-A947-70E740481C1C}">
                <a14:useLocalDpi xmlns:a14="http://schemas.microsoft.com/office/drawing/2010/main" val="0"/>
              </a:ext>
            </a:extLst>
          </a:blip>
          <a:srcRect l="14594" t="7754" r="4618" b="14419"/>
          <a:stretch/>
        </p:blipFill>
        <p:spPr>
          <a:xfrm>
            <a:off x="9679640" y="2512243"/>
            <a:ext cx="1964988" cy="1261981"/>
          </a:xfrm>
          <a:prstGeom prst="rect">
            <a:avLst/>
          </a:prstGeom>
        </p:spPr>
      </p:pic>
      <p:pic>
        <p:nvPicPr>
          <p:cNvPr id="11" name="Picture 10" descr="A jar of peanut butter&#10;&#10;Description automatically generated">
            <a:extLst>
              <a:ext uri="{FF2B5EF4-FFF2-40B4-BE49-F238E27FC236}">
                <a16:creationId xmlns:a16="http://schemas.microsoft.com/office/drawing/2014/main" id="{36CE52C3-9ADF-D98F-8098-E5A2F66BF592}"/>
              </a:ext>
            </a:extLst>
          </p:cNvPr>
          <p:cNvPicPr>
            <a:picLocks noChangeAspect="1"/>
          </p:cNvPicPr>
          <p:nvPr/>
        </p:nvPicPr>
        <p:blipFill>
          <a:blip r:embed="rId7">
            <a:extLst>
              <a:ext uri="{28A0092B-C50C-407E-A947-70E740481C1C}">
                <a14:useLocalDpi xmlns:a14="http://schemas.microsoft.com/office/drawing/2010/main" val="0"/>
              </a:ext>
            </a:extLst>
          </a:blip>
          <a:srcRect t="33698"/>
          <a:stretch/>
        </p:blipFill>
        <p:spPr>
          <a:xfrm>
            <a:off x="7579714" y="479968"/>
            <a:ext cx="1425816" cy="1417879"/>
          </a:xfrm>
          <a:prstGeom prst="rect">
            <a:avLst/>
          </a:prstGeom>
        </p:spPr>
      </p:pic>
      <p:pic>
        <p:nvPicPr>
          <p:cNvPr id="14" name="Picture 13" descr="A bowl of soup with a spoon and bread on a table&#10;&#10;Description automatically generated">
            <a:extLst>
              <a:ext uri="{FF2B5EF4-FFF2-40B4-BE49-F238E27FC236}">
                <a16:creationId xmlns:a16="http://schemas.microsoft.com/office/drawing/2014/main" id="{8128893B-CD8E-EEEA-F171-FE4B8FF999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25936" y="534744"/>
            <a:ext cx="1964988" cy="131064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31293c1bc5b_0_17"/>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chemeClr val="dk2"/>
              </a:buClr>
              <a:buSzPts val="4600"/>
            </a:pPr>
            <a:r>
              <a:rPr lang="en-US" dirty="0">
                <a:latin typeface="Arial" panose="020B0604020202020204" pitchFamily="34" charset="0"/>
                <a:cs typeface="Arial" panose="020B0604020202020204" pitchFamily="34" charset="0"/>
              </a:rPr>
              <a:t>Legumes</a:t>
            </a:r>
            <a:endParaRPr dirty="0">
              <a:latin typeface="Arial" panose="020B0604020202020204" pitchFamily="34" charset="0"/>
              <a:cs typeface="Arial" panose="020B0604020202020204" pitchFamily="34" charset="0"/>
            </a:endParaRPr>
          </a:p>
        </p:txBody>
      </p:sp>
      <p:sp>
        <p:nvSpPr>
          <p:cNvPr id="207" name="Google Shape;207;g31293c1bc5b_0_17"/>
          <p:cNvSpPr txBox="1">
            <a:spLocks noGrp="1"/>
          </p:cNvSpPr>
          <p:nvPr>
            <p:ph sz="half" idx="1"/>
          </p:nvPr>
        </p:nvSpPr>
        <p:spPr>
          <a:xfrm>
            <a:off x="838200" y="1825625"/>
            <a:ext cx="5909624" cy="4351338"/>
          </a:xfrm>
          <a:prstGeom prst="rect">
            <a:avLst/>
          </a:prstGeom>
          <a:noFill/>
          <a:ln>
            <a:noFill/>
          </a:ln>
        </p:spPr>
        <p:txBody>
          <a:bodyPr spcFirstLastPara="1" vert="horz" wrap="square" lIns="91425" tIns="45700" rIns="91425" bIns="45700" rtlCol="0" anchor="t" anchorCtr="0">
            <a:noAutofit/>
          </a:bodyPr>
          <a:lstStyle/>
          <a:p>
            <a:pPr marL="114300" indent="0">
              <a:lnSpc>
                <a:spcPct val="80000"/>
              </a:lnSpc>
              <a:spcBef>
                <a:spcPts val="0"/>
              </a:spcBef>
              <a:spcAft>
                <a:spcPts val="0"/>
              </a:spcAft>
              <a:buSzPts val="2200"/>
              <a:buNone/>
            </a:pPr>
            <a:r>
              <a:rPr lang="en-US" sz="2200" b="1" dirty="0">
                <a:latin typeface="Arial" panose="020B0604020202020204" pitchFamily="34" charset="0"/>
                <a:cs typeface="Arial" panose="020B0604020202020204" pitchFamily="34" charset="0"/>
              </a:rPr>
              <a:t>Legumes</a:t>
            </a:r>
            <a:endParaRPr sz="2200" dirty="0">
              <a:latin typeface="Arial" panose="020B0604020202020204" pitchFamily="34" charset="0"/>
              <a:cs typeface="Arial" panose="020B0604020202020204" pitchFamily="34" charset="0"/>
            </a:endParaRPr>
          </a:p>
          <a:p>
            <a:pPr marL="114300" indent="0">
              <a:lnSpc>
                <a:spcPct val="80000"/>
              </a:lnSpc>
              <a:spcBef>
                <a:spcPts val="440"/>
              </a:spcBef>
              <a:spcAft>
                <a:spcPts val="0"/>
              </a:spcAft>
              <a:buSzPts val="2200"/>
              <a:buNone/>
            </a:pPr>
            <a:r>
              <a:rPr lang="en-US" sz="2200" dirty="0">
                <a:latin typeface="Arial" panose="020B0604020202020204" pitchFamily="34" charset="0"/>
                <a:cs typeface="Arial" panose="020B0604020202020204" pitchFamily="34" charset="0"/>
              </a:rPr>
              <a:t>Includes any plant from the </a:t>
            </a:r>
            <a:r>
              <a:rPr lang="en-US" sz="2200" i="1" dirty="0">
                <a:latin typeface="Arial" panose="020B0604020202020204" pitchFamily="34" charset="0"/>
                <a:cs typeface="Arial" panose="020B0604020202020204" pitchFamily="34" charset="0"/>
              </a:rPr>
              <a:t>Fabaceae</a:t>
            </a:r>
            <a:r>
              <a:rPr lang="en-US" sz="2200" dirty="0">
                <a:latin typeface="Arial" panose="020B0604020202020204" pitchFamily="34" charset="0"/>
                <a:cs typeface="Arial" panose="020B0604020202020204" pitchFamily="34" charset="0"/>
              </a:rPr>
              <a:t> family which would include its leaves, stems, and pods.(a)</a:t>
            </a:r>
            <a:endParaRPr sz="2200" dirty="0">
              <a:latin typeface="Arial" panose="020B0604020202020204" pitchFamily="34" charset="0"/>
              <a:cs typeface="Arial" panose="020B0604020202020204" pitchFamily="34" charset="0"/>
            </a:endParaRPr>
          </a:p>
          <a:p>
            <a:pPr marL="114300" indent="0">
              <a:lnSpc>
                <a:spcPct val="80000"/>
              </a:lnSpc>
              <a:spcBef>
                <a:spcPts val="440"/>
              </a:spcBef>
              <a:spcAft>
                <a:spcPts val="0"/>
              </a:spcAft>
              <a:buSzPts val="2200"/>
              <a:buNone/>
            </a:pPr>
            <a:endParaRPr sz="2200" dirty="0">
              <a:latin typeface="Arial" panose="020B0604020202020204" pitchFamily="34" charset="0"/>
              <a:cs typeface="Arial" panose="020B0604020202020204" pitchFamily="34" charset="0"/>
            </a:endParaRPr>
          </a:p>
          <a:p>
            <a:pPr marL="114300" indent="0">
              <a:lnSpc>
                <a:spcPct val="80000"/>
              </a:lnSpc>
              <a:spcBef>
                <a:spcPts val="440"/>
              </a:spcBef>
              <a:spcAft>
                <a:spcPts val="0"/>
              </a:spcAft>
              <a:buSzPts val="2200"/>
              <a:buNone/>
            </a:pPr>
            <a:r>
              <a:rPr lang="en-US" sz="2200" dirty="0">
                <a:latin typeface="Arial" panose="020B0604020202020204" pitchFamily="34" charset="0"/>
                <a:cs typeface="Arial" panose="020B0604020202020204" pitchFamily="34" charset="0"/>
              </a:rPr>
              <a:t>Also known as bean, legume, or pea family.(a)</a:t>
            </a:r>
            <a:endParaRPr sz="2200" dirty="0">
              <a:latin typeface="Arial" panose="020B0604020202020204" pitchFamily="34" charset="0"/>
              <a:cs typeface="Arial" panose="020B0604020202020204" pitchFamily="34" charset="0"/>
            </a:endParaRPr>
          </a:p>
          <a:p>
            <a:pPr marL="114300" indent="0">
              <a:lnSpc>
                <a:spcPct val="80000"/>
              </a:lnSpc>
              <a:spcBef>
                <a:spcPts val="440"/>
              </a:spcBef>
              <a:spcAft>
                <a:spcPts val="0"/>
              </a:spcAft>
              <a:buSzPts val="2200"/>
              <a:buNone/>
            </a:pPr>
            <a:endParaRPr sz="2200" dirty="0">
              <a:latin typeface="Arial" panose="020B0604020202020204" pitchFamily="34" charset="0"/>
              <a:cs typeface="Arial" panose="020B0604020202020204" pitchFamily="34" charset="0"/>
            </a:endParaRPr>
          </a:p>
          <a:p>
            <a:pPr marL="114300" indent="0">
              <a:lnSpc>
                <a:spcPct val="80000"/>
              </a:lnSpc>
              <a:spcBef>
                <a:spcPts val="440"/>
              </a:spcBef>
              <a:spcAft>
                <a:spcPts val="0"/>
              </a:spcAft>
              <a:buSzPts val="2200"/>
              <a:buNone/>
            </a:pPr>
            <a:r>
              <a:rPr lang="en-US" sz="2200" i="1" dirty="0">
                <a:latin typeface="Arial" panose="020B0604020202020204" pitchFamily="34" charset="0"/>
                <a:cs typeface="Arial" panose="020B0604020202020204" pitchFamily="34" charset="0"/>
              </a:rPr>
              <a:t>Fun Fact!</a:t>
            </a:r>
            <a:endParaRPr sz="2200" dirty="0">
              <a:solidFill>
                <a:srgbClr val="000000"/>
              </a:solidFill>
              <a:latin typeface="Arial" panose="020B0604020202020204" pitchFamily="34" charset="0"/>
              <a:cs typeface="Arial" panose="020B0604020202020204" pitchFamily="34" charset="0"/>
            </a:endParaRPr>
          </a:p>
          <a:p>
            <a:pPr marL="114300" indent="0">
              <a:lnSpc>
                <a:spcPct val="80000"/>
              </a:lnSpc>
              <a:spcBef>
                <a:spcPts val="440"/>
              </a:spcBef>
              <a:spcAft>
                <a:spcPts val="0"/>
              </a:spcAft>
              <a:buSzPts val="2200"/>
              <a:buNone/>
            </a:pPr>
            <a:r>
              <a:rPr lang="en-US" sz="2200" i="1" dirty="0">
                <a:latin typeface="Arial" panose="020B0604020202020204" pitchFamily="34" charset="0"/>
                <a:cs typeface="Arial" panose="020B0604020202020204" pitchFamily="34" charset="0"/>
              </a:rPr>
              <a:t>Whole legume plants are often used as a cover crop, livestock feed and fertilizers!(c)</a:t>
            </a:r>
            <a:endParaRPr sz="2200" dirty="0">
              <a:latin typeface="Arial" panose="020B0604020202020204" pitchFamily="34" charset="0"/>
              <a:cs typeface="Arial" panose="020B0604020202020204" pitchFamily="34" charset="0"/>
            </a:endParaRPr>
          </a:p>
        </p:txBody>
      </p:sp>
      <p:pic>
        <p:nvPicPr>
          <p:cNvPr id="208" name="Google Shape;208;g31293c1bc5b_0_17"/>
          <p:cNvPicPr preferRelativeResize="0"/>
          <p:nvPr/>
        </p:nvPicPr>
        <p:blipFill rotWithShape="1">
          <a:blip r:embed="rId3">
            <a:alphaModFix/>
          </a:blip>
          <a:srcRect/>
          <a:stretch/>
        </p:blipFill>
        <p:spPr>
          <a:xfrm>
            <a:off x="6747824" y="1845734"/>
            <a:ext cx="4377525" cy="3653376"/>
          </a:xfrm>
          <a:prstGeom prst="rect">
            <a:avLst/>
          </a:prstGeom>
          <a:noFill/>
          <a:ln>
            <a:noFill/>
          </a:ln>
        </p:spPr>
      </p:pic>
      <p:sp>
        <p:nvSpPr>
          <p:cNvPr id="209" name="Google Shape;209;g31293c1bc5b_0_17"/>
          <p:cNvSpPr txBox="1"/>
          <p:nvPr/>
        </p:nvSpPr>
        <p:spPr>
          <a:xfrm>
            <a:off x="11125349" y="5129810"/>
            <a:ext cx="4569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rPr>
              <a:t>(b)</a:t>
            </a:r>
            <a:endParaRPr kumimoji="0" sz="1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3156f81e671_0_14"/>
          <p:cNvSpPr txBox="1">
            <a:spLocks noGrp="1"/>
          </p:cNvSpPr>
          <p:nvPr>
            <p:ph type="title"/>
          </p:nvPr>
        </p:nvSpPr>
        <p:spPr>
          <a:prstGeom prst="rect">
            <a:avLst/>
          </a:prstGeom>
        </p:spPr>
        <p:txBody>
          <a:bodyPr spcFirstLastPara="1" vert="horz" wrap="square" lIns="91425" tIns="45700" rIns="91425" bIns="45700" rtlCol="0" anchor="ctr" anchorCtr="0">
            <a:noAutofit/>
          </a:bodyPr>
          <a:lstStyle/>
          <a:p>
            <a:pPr>
              <a:spcBef>
                <a:spcPts val="0"/>
              </a:spcBef>
            </a:pPr>
            <a:r>
              <a:rPr lang="en-US" dirty="0">
                <a:latin typeface="Arial" panose="020B0604020202020204" pitchFamily="34" charset="0"/>
                <a:cs typeface="Arial" panose="020B0604020202020204" pitchFamily="34" charset="0"/>
              </a:rPr>
              <a:t>An Example of a Legume </a:t>
            </a:r>
            <a:endParaRPr dirty="0">
              <a:latin typeface="Arial" panose="020B0604020202020204" pitchFamily="34" charset="0"/>
              <a:cs typeface="Arial" panose="020B0604020202020204" pitchFamily="34" charset="0"/>
            </a:endParaRPr>
          </a:p>
        </p:txBody>
      </p:sp>
      <p:pic>
        <p:nvPicPr>
          <p:cNvPr id="233" name="Google Shape;233;g3156f81e671_0_14"/>
          <p:cNvPicPr preferRelativeResize="0"/>
          <p:nvPr/>
        </p:nvPicPr>
        <p:blipFill rotWithShape="1">
          <a:blip r:embed="rId3">
            <a:alphaModFix/>
          </a:blip>
          <a:srcRect t="-1" b="6386"/>
          <a:stretch/>
        </p:blipFill>
        <p:spPr>
          <a:xfrm>
            <a:off x="817829" y="1824600"/>
            <a:ext cx="4215776" cy="4358917"/>
          </a:xfrm>
          <a:prstGeom prst="rect">
            <a:avLst/>
          </a:prstGeom>
          <a:noFill/>
          <a:ln>
            <a:noFill/>
          </a:ln>
        </p:spPr>
      </p:pic>
      <p:graphicFrame>
        <p:nvGraphicFramePr>
          <p:cNvPr id="234" name="Google Shape;234;g3156f81e671_0_14"/>
          <p:cNvGraphicFramePr/>
          <p:nvPr>
            <p:extLst>
              <p:ext uri="{D42A27DB-BD31-4B8C-83A1-F6EECF244321}">
                <p14:modId xmlns:p14="http://schemas.microsoft.com/office/powerpoint/2010/main" val="3305172953"/>
              </p:ext>
            </p:extLst>
          </p:nvPr>
        </p:nvGraphicFramePr>
        <p:xfrm>
          <a:off x="5297834" y="1555246"/>
          <a:ext cx="6249731" cy="4937580"/>
        </p:xfrm>
        <a:graphic>
          <a:graphicData uri="http://schemas.openxmlformats.org/drawingml/2006/table">
            <a:tbl>
              <a:tblPr>
                <a:noFill/>
              </a:tblPr>
              <a:tblGrid>
                <a:gridCol w="1991240">
                  <a:extLst>
                    <a:ext uri="{9D8B030D-6E8A-4147-A177-3AD203B41FA5}">
                      <a16:colId xmlns:a16="http://schemas.microsoft.com/office/drawing/2014/main" val="20000"/>
                    </a:ext>
                  </a:extLst>
                </a:gridCol>
                <a:gridCol w="4258491">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1800" b="1" dirty="0">
                          <a:solidFill>
                            <a:schemeClr val="lt1"/>
                          </a:solidFill>
                          <a:latin typeface="Arial" panose="020B0604020202020204" pitchFamily="34" charset="0"/>
                          <a:ea typeface="Calibri"/>
                          <a:cs typeface="Arial" panose="020B0604020202020204" pitchFamily="34" charset="0"/>
                          <a:sym typeface="Calibri"/>
                        </a:rPr>
                        <a:t>Parts of Pea Seed</a:t>
                      </a:r>
                      <a:endParaRPr sz="1800" b="1" dirty="0">
                        <a:solidFill>
                          <a:schemeClr val="lt1"/>
                        </a:solidFill>
                        <a:latin typeface="Arial" panose="020B0604020202020204" pitchFamily="34" charset="0"/>
                        <a:ea typeface="Calibri"/>
                        <a:cs typeface="Arial" panose="020B0604020202020204" pitchFamily="34" charset="0"/>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US" sz="1800" b="1" dirty="0">
                          <a:solidFill>
                            <a:schemeClr val="lt1"/>
                          </a:solidFill>
                          <a:latin typeface="Arial" panose="020B0604020202020204" pitchFamily="34" charset="0"/>
                          <a:ea typeface="Calibri"/>
                          <a:cs typeface="Arial" panose="020B0604020202020204" pitchFamily="34" charset="0"/>
                          <a:sym typeface="Calibri"/>
                        </a:rPr>
                        <a:t>Function</a:t>
                      </a:r>
                      <a:endParaRPr sz="1800" b="1" dirty="0">
                        <a:solidFill>
                          <a:schemeClr val="lt1"/>
                        </a:solidFill>
                        <a:latin typeface="Arial" panose="020B0604020202020204" pitchFamily="34" charset="0"/>
                        <a:ea typeface="Calibri"/>
                        <a:cs typeface="Arial" panose="020B0604020202020204" pitchFamily="34" charset="0"/>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800" dirty="0">
                          <a:latin typeface="Arial" panose="020B0604020202020204" pitchFamily="34" charset="0"/>
                          <a:ea typeface="Calibri"/>
                          <a:cs typeface="Arial" panose="020B0604020202020204" pitchFamily="34" charset="0"/>
                          <a:sym typeface="Calibri"/>
                        </a:rPr>
                        <a:t>Testa (Seed Coat)</a:t>
                      </a:r>
                      <a:endParaRPr sz="1800" dirty="0">
                        <a:latin typeface="Arial" panose="020B0604020202020204" pitchFamily="34" charset="0"/>
                        <a:ea typeface="Calibri"/>
                        <a:cs typeface="Arial" panose="020B0604020202020204" pitchFamily="34" charset="0"/>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6">
                        <a:lumMod val="20000"/>
                        <a:lumOff val="80000"/>
                      </a:schemeClr>
                    </a:solidFill>
                  </a:tcPr>
                </a:tc>
                <a:tc>
                  <a:txBody>
                    <a:bodyPr/>
                    <a:lstStyle/>
                    <a:p>
                      <a:pPr marL="0" lvl="0" indent="0" algn="l" rtl="0">
                        <a:spcBef>
                          <a:spcPts val="0"/>
                        </a:spcBef>
                        <a:spcAft>
                          <a:spcPts val="0"/>
                        </a:spcAft>
                        <a:buNone/>
                      </a:pPr>
                      <a:r>
                        <a:rPr lang="en-US" sz="1800" dirty="0">
                          <a:latin typeface="Arial" panose="020B0604020202020204" pitchFamily="34" charset="0"/>
                          <a:ea typeface="Calibri"/>
                          <a:cs typeface="Arial" panose="020B0604020202020204" pitchFamily="34" charset="0"/>
                          <a:sym typeface="Calibri"/>
                        </a:rPr>
                        <a:t>Outer layer of seed. Rich in dietary fibre and calcium. </a:t>
                      </a:r>
                      <a:endParaRPr sz="1800" dirty="0">
                        <a:latin typeface="Arial" panose="020B0604020202020204" pitchFamily="34" charset="0"/>
                        <a:ea typeface="Calibri"/>
                        <a:cs typeface="Arial" panose="020B0604020202020204" pitchFamily="34" charset="0"/>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6">
                        <a:lumMod val="20000"/>
                        <a:lumOff val="80000"/>
                      </a:schemeClr>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1800" dirty="0">
                          <a:latin typeface="Arial" panose="020B0604020202020204" pitchFamily="34" charset="0"/>
                          <a:ea typeface="Calibri"/>
                          <a:cs typeface="Arial" panose="020B0604020202020204" pitchFamily="34" charset="0"/>
                          <a:sym typeface="Calibri"/>
                        </a:rPr>
                        <a:t>Epicotyl (Shoot)</a:t>
                      </a:r>
                      <a:endParaRPr sz="1800" dirty="0">
                        <a:latin typeface="Arial" panose="020B0604020202020204" pitchFamily="34" charset="0"/>
                        <a:ea typeface="Calibri"/>
                        <a:cs typeface="Arial" panose="020B0604020202020204" pitchFamily="34" charset="0"/>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6">
                        <a:lumMod val="40000"/>
                        <a:lumOff val="60000"/>
                      </a:schemeClr>
                    </a:solidFill>
                  </a:tcPr>
                </a:tc>
                <a:tc>
                  <a:txBody>
                    <a:bodyPr/>
                    <a:lstStyle/>
                    <a:p>
                      <a:pPr marL="0" lvl="0" indent="0" algn="l" rtl="0">
                        <a:spcBef>
                          <a:spcPts val="0"/>
                        </a:spcBef>
                        <a:spcAft>
                          <a:spcPts val="0"/>
                        </a:spcAft>
                        <a:buNone/>
                      </a:pPr>
                      <a:r>
                        <a:rPr lang="en-US" sz="1800" dirty="0">
                          <a:latin typeface="Arial" panose="020B0604020202020204" pitchFamily="34" charset="0"/>
                          <a:ea typeface="Calibri"/>
                          <a:cs typeface="Arial" panose="020B0604020202020204" pitchFamily="34" charset="0"/>
                          <a:sym typeface="Calibri"/>
                        </a:rPr>
                        <a:t>The shoot of the plant that grows upwards and goes on to produce leaves and reproductive parts of the plant.</a:t>
                      </a:r>
                      <a:endParaRPr sz="1800" dirty="0">
                        <a:latin typeface="Arial" panose="020B0604020202020204" pitchFamily="34" charset="0"/>
                        <a:ea typeface="Calibri"/>
                        <a:cs typeface="Arial" panose="020B0604020202020204" pitchFamily="34" charset="0"/>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6">
                        <a:lumMod val="40000"/>
                        <a:lumOff val="60000"/>
                      </a:schemeClr>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1800" dirty="0">
                          <a:latin typeface="Arial" panose="020B0604020202020204" pitchFamily="34" charset="0"/>
                          <a:ea typeface="Calibri"/>
                          <a:cs typeface="Arial" panose="020B0604020202020204" pitchFamily="34" charset="0"/>
                          <a:sym typeface="Calibri"/>
                        </a:rPr>
                        <a:t>Hypocotyl</a:t>
                      </a:r>
                      <a:endParaRPr sz="1800" dirty="0">
                        <a:latin typeface="Arial" panose="020B0604020202020204" pitchFamily="34" charset="0"/>
                        <a:ea typeface="Calibri"/>
                        <a:cs typeface="Arial" panose="020B0604020202020204" pitchFamily="34" charset="0"/>
                        <a:sym typeface="Calibri"/>
                      </a:endParaRPr>
                    </a:p>
                    <a:p>
                      <a:pPr marL="0" lvl="0" indent="0" algn="l" rtl="0">
                        <a:spcBef>
                          <a:spcPts val="0"/>
                        </a:spcBef>
                        <a:spcAft>
                          <a:spcPts val="0"/>
                        </a:spcAft>
                        <a:buNone/>
                      </a:pPr>
                      <a:endParaRPr sz="1800" dirty="0">
                        <a:latin typeface="Arial" panose="020B0604020202020204" pitchFamily="34" charset="0"/>
                        <a:ea typeface="Calibri"/>
                        <a:cs typeface="Arial" panose="020B0604020202020204" pitchFamily="34" charset="0"/>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6">
                        <a:lumMod val="20000"/>
                        <a:lumOff val="80000"/>
                      </a:schemeClr>
                    </a:solidFill>
                  </a:tcPr>
                </a:tc>
                <a:tc>
                  <a:txBody>
                    <a:bodyPr/>
                    <a:lstStyle/>
                    <a:p>
                      <a:pPr marL="0" lvl="0" indent="0" algn="l" rtl="0">
                        <a:spcBef>
                          <a:spcPts val="0"/>
                        </a:spcBef>
                        <a:spcAft>
                          <a:spcPts val="0"/>
                        </a:spcAft>
                        <a:buNone/>
                      </a:pPr>
                      <a:r>
                        <a:rPr lang="en-US" sz="1800" dirty="0">
                          <a:latin typeface="Arial" panose="020B0604020202020204" pitchFamily="34" charset="0"/>
                          <a:ea typeface="Calibri"/>
                          <a:cs typeface="Arial" panose="020B0604020202020204" pitchFamily="34" charset="0"/>
                          <a:sym typeface="Calibri"/>
                        </a:rPr>
                        <a:t>Helps the radicle grow down into the soil. </a:t>
                      </a:r>
                      <a:endParaRPr sz="1800" dirty="0">
                        <a:latin typeface="Arial" panose="020B0604020202020204" pitchFamily="34" charset="0"/>
                        <a:ea typeface="Calibri"/>
                        <a:cs typeface="Arial" panose="020B0604020202020204" pitchFamily="34" charset="0"/>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6">
                        <a:lumMod val="20000"/>
                        <a:lumOff val="80000"/>
                      </a:schemeClr>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sz="1800" dirty="0">
                          <a:latin typeface="Arial" panose="020B0604020202020204" pitchFamily="34" charset="0"/>
                          <a:ea typeface="Calibri"/>
                          <a:cs typeface="Arial" panose="020B0604020202020204" pitchFamily="34" charset="0"/>
                          <a:sym typeface="Calibri"/>
                        </a:rPr>
                        <a:t>Radicle (Root)</a:t>
                      </a:r>
                      <a:endParaRPr sz="1800" dirty="0">
                        <a:latin typeface="Arial" panose="020B0604020202020204" pitchFamily="34" charset="0"/>
                        <a:ea typeface="Calibri"/>
                        <a:cs typeface="Arial" panose="020B0604020202020204" pitchFamily="34" charset="0"/>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6">
                        <a:lumMod val="40000"/>
                        <a:lumOff val="60000"/>
                      </a:schemeClr>
                    </a:solidFill>
                  </a:tcPr>
                </a:tc>
                <a:tc>
                  <a:txBody>
                    <a:bodyPr/>
                    <a:lstStyle/>
                    <a:p>
                      <a:pPr marL="0" lvl="0" indent="0" algn="l" rtl="0">
                        <a:spcBef>
                          <a:spcPts val="0"/>
                        </a:spcBef>
                        <a:spcAft>
                          <a:spcPts val="0"/>
                        </a:spcAft>
                        <a:buNone/>
                      </a:pPr>
                      <a:r>
                        <a:rPr lang="en-US" sz="1800" dirty="0">
                          <a:latin typeface="Arial" panose="020B0604020202020204" pitchFamily="34" charset="0"/>
                          <a:ea typeface="Calibri"/>
                          <a:cs typeface="Arial" panose="020B0604020202020204" pitchFamily="34" charset="0"/>
                          <a:sym typeface="Calibri"/>
                        </a:rPr>
                        <a:t>Is the root of the plant. </a:t>
                      </a:r>
                      <a:endParaRPr sz="1800" dirty="0">
                        <a:latin typeface="Arial" panose="020B0604020202020204" pitchFamily="34" charset="0"/>
                        <a:ea typeface="Calibri"/>
                        <a:cs typeface="Arial" panose="020B0604020202020204" pitchFamily="34" charset="0"/>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6">
                        <a:lumMod val="40000"/>
                        <a:lumOff val="60000"/>
                      </a:schemeClr>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sz="1800" dirty="0">
                          <a:latin typeface="Arial" panose="020B0604020202020204" pitchFamily="34" charset="0"/>
                          <a:ea typeface="Calibri"/>
                          <a:cs typeface="Arial" panose="020B0604020202020204" pitchFamily="34" charset="0"/>
                          <a:sym typeface="Calibri"/>
                        </a:rPr>
                        <a:t>Cotyledons (seed leaves)</a:t>
                      </a:r>
                      <a:endParaRPr sz="1800" dirty="0">
                        <a:latin typeface="Arial" panose="020B0604020202020204" pitchFamily="34" charset="0"/>
                        <a:ea typeface="Calibri"/>
                        <a:cs typeface="Arial" panose="020B0604020202020204" pitchFamily="34" charset="0"/>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6">
                        <a:lumMod val="20000"/>
                        <a:lumOff val="80000"/>
                      </a:schemeClr>
                    </a:solidFill>
                  </a:tcPr>
                </a:tc>
                <a:tc>
                  <a:txBody>
                    <a:bodyPr/>
                    <a:lstStyle/>
                    <a:p>
                      <a:pPr marL="0" lvl="0" indent="0" algn="l" rtl="0">
                        <a:spcBef>
                          <a:spcPts val="0"/>
                        </a:spcBef>
                        <a:spcAft>
                          <a:spcPts val="0"/>
                        </a:spcAft>
                        <a:buNone/>
                      </a:pPr>
                      <a:r>
                        <a:rPr lang="en-US" sz="1800" dirty="0">
                          <a:latin typeface="Arial" panose="020B0604020202020204" pitchFamily="34" charset="0"/>
                          <a:ea typeface="Calibri"/>
                          <a:cs typeface="Arial" panose="020B0604020202020204" pitchFamily="34" charset="0"/>
                          <a:sym typeface="Calibri"/>
                        </a:rPr>
                        <a:t>Provides plant embryo with nutrition to germinate. Rich in protein, starch, vitamins and minerals. Also provides fibre from the cotyledon cell wall.</a:t>
                      </a:r>
                      <a:endParaRPr sz="1800" dirty="0">
                        <a:latin typeface="Arial" panose="020B0604020202020204" pitchFamily="34" charset="0"/>
                        <a:ea typeface="Calibri"/>
                        <a:cs typeface="Arial" panose="020B0604020202020204" pitchFamily="34" charset="0"/>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6">
                        <a:lumMod val="20000"/>
                        <a:lumOff val="80000"/>
                      </a:schemeClr>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F19D9-6432-B853-6711-A6B63363945F}"/>
              </a:ext>
            </a:extLst>
          </p:cNvPr>
          <p:cNvSpPr>
            <a:spLocks noGrp="1"/>
          </p:cNvSpPr>
          <p:nvPr>
            <p:ph type="title"/>
          </p:nvPr>
        </p:nvSpPr>
        <p:spPr/>
        <p:txBody>
          <a:bodyPr/>
          <a:lstStyle/>
          <a:p>
            <a:r>
              <a:rPr lang="en-CA" dirty="0">
                <a:latin typeface="Arial" panose="020B0604020202020204" pitchFamily="34" charset="0"/>
                <a:cs typeface="Arial" panose="020B0604020202020204" pitchFamily="34" charset="0"/>
              </a:rPr>
              <a:t>Pulses</a:t>
            </a:r>
          </a:p>
        </p:txBody>
      </p:sp>
      <p:sp>
        <p:nvSpPr>
          <p:cNvPr id="3" name="Content Placeholder 2">
            <a:extLst>
              <a:ext uri="{FF2B5EF4-FFF2-40B4-BE49-F238E27FC236}">
                <a16:creationId xmlns:a16="http://schemas.microsoft.com/office/drawing/2014/main" id="{5DC541B9-AEE1-CE94-F65A-BF0269F12F72}"/>
              </a:ext>
            </a:extLst>
          </p:cNvPr>
          <p:cNvSpPr>
            <a:spLocks noGrp="1"/>
          </p:cNvSpPr>
          <p:nvPr>
            <p:ph idx="1"/>
          </p:nvPr>
        </p:nvSpPr>
        <p:spPr>
          <a:xfrm>
            <a:off x="838200" y="1825625"/>
            <a:ext cx="7104017" cy="4351338"/>
          </a:xfrm>
        </p:spPr>
        <p:txBody>
          <a:bodyPr/>
          <a:lstStyle/>
          <a:p>
            <a:pPr marL="114300" indent="0">
              <a:spcBef>
                <a:spcPts val="0"/>
              </a:spcBef>
              <a:spcAft>
                <a:spcPts val="0"/>
              </a:spcAft>
              <a:buSzPts val="2200"/>
              <a:buNone/>
            </a:pPr>
            <a:r>
              <a:rPr lang="en-CA" b="1" dirty="0"/>
              <a:t>Pulses</a:t>
            </a:r>
            <a:endParaRPr lang="en-CA" dirty="0"/>
          </a:p>
          <a:p>
            <a:pPr marL="457200" indent="-342900">
              <a:spcBef>
                <a:spcPts val="440"/>
              </a:spcBef>
              <a:spcAft>
                <a:spcPts val="0"/>
              </a:spcAft>
              <a:buSzPts val="2200"/>
              <a:buFont typeface="Arial" panose="020B0604020202020204" pitchFamily="34" charset="0"/>
              <a:buChar char="•"/>
            </a:pPr>
            <a:r>
              <a:rPr lang="en-CA" sz="2400" dirty="0"/>
              <a:t>Dry edible seed of pod plants of the legume family. (a)</a:t>
            </a:r>
          </a:p>
          <a:p>
            <a:pPr marL="457200" indent="-342900">
              <a:spcBef>
                <a:spcPts val="440"/>
              </a:spcBef>
              <a:spcAft>
                <a:spcPts val="0"/>
              </a:spcAft>
              <a:buSzPts val="2200"/>
              <a:buFont typeface="Arial" panose="020B0604020202020204" pitchFamily="34" charset="0"/>
              <a:buChar char="•"/>
            </a:pPr>
            <a:r>
              <a:rPr lang="en-CA" sz="2400" dirty="0"/>
              <a:t>Pulse crops are also known as grain legumes (</a:t>
            </a:r>
            <a:r>
              <a:rPr lang="en-CA" sz="2400" i="1" dirty="0"/>
              <a:t>when strictly harvested for dried seeds and are technically a grain</a:t>
            </a:r>
            <a:r>
              <a:rPr lang="en-CA" sz="2400" dirty="0"/>
              <a:t>). (b)</a:t>
            </a:r>
          </a:p>
          <a:p>
            <a:pPr marL="457200" indent="-342900">
              <a:spcBef>
                <a:spcPts val="440"/>
              </a:spcBef>
              <a:spcAft>
                <a:spcPts val="0"/>
              </a:spcAft>
              <a:buSzPts val="2200"/>
              <a:buFont typeface="Arial" panose="020B0604020202020204" pitchFamily="34" charset="0"/>
              <a:buChar char="•"/>
            </a:pPr>
            <a:r>
              <a:rPr lang="en-CA" sz="2400" dirty="0"/>
              <a:t>FYI, all pulses are legumes, but not all legumes are pulses!</a:t>
            </a:r>
          </a:p>
          <a:p>
            <a:endParaRPr lang="en-CA" dirty="0"/>
          </a:p>
        </p:txBody>
      </p:sp>
      <p:pic>
        <p:nvPicPr>
          <p:cNvPr id="4" name="Google Shape;217;p11">
            <a:extLst>
              <a:ext uri="{FF2B5EF4-FFF2-40B4-BE49-F238E27FC236}">
                <a16:creationId xmlns:a16="http://schemas.microsoft.com/office/drawing/2014/main" id="{F12BB086-3635-BF2F-DC0B-2D0C170C3BDF}"/>
              </a:ext>
            </a:extLst>
          </p:cNvPr>
          <p:cNvPicPr preferRelativeResize="0">
            <a:picLocks noChangeAspect="1"/>
          </p:cNvPicPr>
          <p:nvPr/>
        </p:nvPicPr>
        <p:blipFill rotWithShape="1">
          <a:blip r:embed="rId3">
            <a:alphaModFix/>
          </a:blip>
          <a:srcRect l="3644" t="6532" r="3616" b="5431"/>
          <a:stretch/>
        </p:blipFill>
        <p:spPr>
          <a:xfrm rot="5400000">
            <a:off x="7088576" y="1632848"/>
            <a:ext cx="5565751" cy="3382709"/>
          </a:xfrm>
          <a:prstGeom prst="rect">
            <a:avLst/>
          </a:prstGeom>
          <a:noFill/>
          <a:ln>
            <a:noFill/>
          </a:ln>
        </p:spPr>
      </p:pic>
    </p:spTree>
    <p:extLst>
      <p:ext uri="{BB962C8B-B14F-4D97-AF65-F5344CB8AC3E}">
        <p14:creationId xmlns:p14="http://schemas.microsoft.com/office/powerpoint/2010/main" val="3214988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314329e4b5a_0_5"/>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chemeClr val="dk2"/>
              </a:buClr>
              <a:buSzPts val="4600"/>
            </a:pPr>
            <a:r>
              <a:rPr lang="en-US" dirty="0"/>
              <a:t>Pulses</a:t>
            </a:r>
            <a:endParaRPr dirty="0"/>
          </a:p>
        </p:txBody>
      </p:sp>
      <p:sp>
        <p:nvSpPr>
          <p:cNvPr id="224" name="Google Shape;224;g314329e4b5a_0_5"/>
          <p:cNvSpPr txBox="1">
            <a:spLocks noGrp="1"/>
          </p:cNvSpPr>
          <p:nvPr>
            <p:ph idx="1"/>
          </p:nvPr>
        </p:nvSpPr>
        <p:spPr>
          <a:xfrm>
            <a:off x="838200" y="1825624"/>
            <a:ext cx="10515600" cy="4511801"/>
          </a:xfrm>
          <a:prstGeom prst="rect">
            <a:avLst/>
          </a:prstGeom>
          <a:noFill/>
          <a:ln>
            <a:noFill/>
          </a:ln>
        </p:spPr>
        <p:txBody>
          <a:bodyPr spcFirstLastPara="1" vert="horz" wrap="square" lIns="91425" tIns="45700" rIns="91425" bIns="45700" rtlCol="0" anchor="t" anchorCtr="0">
            <a:normAutofit/>
          </a:bodyPr>
          <a:lstStyle/>
          <a:p>
            <a:pPr marL="114300" indent="0">
              <a:spcBef>
                <a:spcPts val="0"/>
              </a:spcBef>
              <a:spcAft>
                <a:spcPts val="0"/>
              </a:spcAft>
              <a:buSzPts val="2200"/>
              <a:buNone/>
            </a:pPr>
            <a:r>
              <a:rPr lang="en-US" sz="2200" b="1" dirty="0"/>
              <a:t>Some Facts About Pulses</a:t>
            </a:r>
            <a:endParaRPr sz="2200" dirty="0"/>
          </a:p>
          <a:p>
            <a:pPr marL="457200" indent="-342900">
              <a:spcBef>
                <a:spcPts val="440"/>
              </a:spcBef>
              <a:spcAft>
                <a:spcPts val="0"/>
              </a:spcAft>
              <a:buSzPts val="2200"/>
              <a:buFont typeface="Arial" panose="020B0604020202020204" pitchFamily="34" charset="0"/>
              <a:buChar char="•"/>
            </a:pPr>
            <a:r>
              <a:rPr lang="en-US" sz="2200" dirty="0"/>
              <a:t>They’re an ancient plant species that has existed for millions of years.</a:t>
            </a:r>
            <a:endParaRPr sz="2200" dirty="0"/>
          </a:p>
          <a:p>
            <a:pPr marL="457200" indent="-342900">
              <a:spcBef>
                <a:spcPts val="440"/>
              </a:spcBef>
              <a:spcAft>
                <a:spcPts val="0"/>
              </a:spcAft>
              <a:buSzPts val="2200"/>
              <a:buFont typeface="Arial" panose="020B0604020202020204" pitchFamily="34" charset="0"/>
              <a:buChar char="•"/>
            </a:pPr>
            <a:r>
              <a:rPr lang="en-US" sz="2200" dirty="0"/>
              <a:t>The word </a:t>
            </a:r>
            <a:r>
              <a:rPr lang="en-US" sz="2200" i="1" dirty="0"/>
              <a:t>pulse </a:t>
            </a:r>
            <a:r>
              <a:rPr lang="en-US" sz="2200" dirty="0"/>
              <a:t>comes from the Latin word </a:t>
            </a:r>
            <a:r>
              <a:rPr lang="en-US" sz="2200" i="1" dirty="0" err="1"/>
              <a:t>puls</a:t>
            </a:r>
            <a:r>
              <a:rPr lang="en-US" sz="2200" i="1" dirty="0"/>
              <a:t> </a:t>
            </a:r>
            <a:r>
              <a:rPr lang="en-US" sz="2200" dirty="0"/>
              <a:t>meaning thick soup!</a:t>
            </a:r>
          </a:p>
          <a:p>
            <a:pPr marL="457200" indent="-342900">
              <a:spcBef>
                <a:spcPts val="440"/>
              </a:spcBef>
              <a:spcAft>
                <a:spcPts val="0"/>
              </a:spcAft>
              <a:buSzPts val="2200"/>
              <a:buFont typeface="Arial" panose="020B0604020202020204" pitchFamily="34" charset="0"/>
              <a:buChar char="•"/>
            </a:pPr>
            <a:r>
              <a:rPr lang="en-US" sz="2200" dirty="0"/>
              <a:t>Can be grown in many conditions and regions around the world.</a:t>
            </a:r>
          </a:p>
          <a:p>
            <a:pPr marL="457200" indent="-342900">
              <a:spcBef>
                <a:spcPts val="440"/>
              </a:spcBef>
              <a:spcAft>
                <a:spcPts val="0"/>
              </a:spcAft>
              <a:buSzPts val="2200"/>
              <a:buFont typeface="Arial" panose="020B0604020202020204" pitchFamily="34" charset="0"/>
              <a:buChar char="•"/>
            </a:pPr>
            <a:r>
              <a:rPr lang="en-US" sz="2200" dirty="0"/>
              <a:t>Pulses include dry field peas, chickpeas, lentils and dry beans.</a:t>
            </a:r>
            <a:endParaRPr sz="2200" dirty="0"/>
          </a:p>
        </p:txBody>
      </p:sp>
      <p:pic>
        <p:nvPicPr>
          <p:cNvPr id="225" name="Google Shape;225;g314329e4b5a_0_5"/>
          <p:cNvPicPr preferRelativeResize="0">
            <a:picLocks noChangeAspect="1"/>
          </p:cNvPicPr>
          <p:nvPr/>
        </p:nvPicPr>
        <p:blipFill rotWithShape="1">
          <a:blip r:embed="rId3">
            <a:alphaModFix/>
          </a:blip>
          <a:srcRect l="530" t="35009" r="-529" b="13192"/>
          <a:stretch/>
        </p:blipFill>
        <p:spPr>
          <a:xfrm>
            <a:off x="2884657" y="4001294"/>
            <a:ext cx="6422685" cy="222039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9"/>
        <p:cNvGrpSpPr/>
        <p:nvPr/>
      </p:nvGrpSpPr>
      <p:grpSpPr>
        <a:xfrm>
          <a:off x="0" y="0"/>
          <a:ext cx="0" cy="0"/>
          <a:chOff x="0" y="0"/>
          <a:chExt cx="0" cy="0"/>
        </a:xfrm>
      </p:grpSpPr>
      <p:sp>
        <p:nvSpPr>
          <p:cNvPr id="243" name="Google Shape;243;g310d093a602_0_7"/>
          <p:cNvSpPr txBox="1">
            <a:spLocks noGrp="1"/>
          </p:cNvSpPr>
          <p:nvPr>
            <p:ph type="title"/>
          </p:nvPr>
        </p:nvSpPr>
        <p:spPr>
          <a:xfrm>
            <a:off x="758952" y="753691"/>
            <a:ext cx="5641848" cy="1716553"/>
          </a:xfrm>
          <a:prstGeom prst="rect">
            <a:avLst/>
          </a:prstGeom>
        </p:spPr>
        <p:txBody>
          <a:bodyPr spcFirstLastPara="1" vert="horz" lIns="91425" tIns="45700" rIns="91425" bIns="45700" rtlCol="0" anchorCtr="0">
            <a:normAutofit/>
          </a:bodyPr>
          <a:lstStyle/>
          <a:p>
            <a:pPr>
              <a:spcBef>
                <a:spcPts val="0"/>
              </a:spcBef>
              <a:buClr>
                <a:schemeClr val="dk2"/>
              </a:buClr>
              <a:buSzPts val="4600"/>
            </a:pPr>
            <a:r>
              <a:rPr lang="en-US" sz="4000" dirty="0"/>
              <a:t>Let’s Cook Some Pasta!</a:t>
            </a:r>
          </a:p>
        </p:txBody>
      </p:sp>
      <p:sp>
        <p:nvSpPr>
          <p:cNvPr id="240" name="Google Shape;240;g310d093a602_0_7"/>
          <p:cNvSpPr txBox="1">
            <a:spLocks noGrp="1"/>
          </p:cNvSpPr>
          <p:nvPr>
            <p:ph idx="1"/>
          </p:nvPr>
        </p:nvSpPr>
        <p:spPr>
          <a:xfrm>
            <a:off x="758952" y="2470245"/>
            <a:ext cx="5190847" cy="3769835"/>
          </a:xfrm>
          <a:prstGeom prst="rect">
            <a:avLst/>
          </a:prstGeom>
        </p:spPr>
        <p:txBody>
          <a:bodyPr spcFirstLastPara="1" vert="horz" lIns="91425" tIns="45700" rIns="91425" bIns="45700" rtlCol="0" anchor="t" anchorCtr="0">
            <a:normAutofit/>
          </a:bodyPr>
          <a:lstStyle/>
          <a:p>
            <a:pPr marL="0" indent="0">
              <a:spcBef>
                <a:spcPts val="360"/>
              </a:spcBef>
              <a:spcAft>
                <a:spcPts val="0"/>
              </a:spcAft>
              <a:buNone/>
            </a:pPr>
            <a:r>
              <a:rPr lang="en-CA" sz="2200" dirty="0"/>
              <a:t>Check out these vegetarian pasta recipes featuring pulses!</a:t>
            </a:r>
          </a:p>
          <a:p>
            <a:pPr marL="457200" indent="-342900">
              <a:spcBef>
                <a:spcPts val="360"/>
              </a:spcBef>
              <a:spcAft>
                <a:spcPts val="0"/>
              </a:spcAft>
              <a:buSzPts val="1800"/>
              <a:buChar char="•"/>
            </a:pPr>
            <a:r>
              <a:rPr lang="en-CA" sz="2200" u="sng" dirty="0">
                <a:hlinkClick r:id="rId3"/>
              </a:rPr>
              <a:t>Mighty Marinara Sauce</a:t>
            </a:r>
            <a:r>
              <a:rPr lang="en-CA" sz="2200" dirty="0"/>
              <a:t> that we will pair with spaghetti</a:t>
            </a:r>
          </a:p>
          <a:p>
            <a:pPr marL="457200" indent="-342900">
              <a:spcBef>
                <a:spcPts val="0"/>
              </a:spcBef>
              <a:spcAft>
                <a:spcPts val="0"/>
              </a:spcAft>
              <a:buSzPts val="1800"/>
              <a:buChar char="•"/>
            </a:pPr>
            <a:r>
              <a:rPr lang="en-CA" sz="2200" u="sng" dirty="0">
                <a:hlinkClick r:id="rId4"/>
              </a:rPr>
              <a:t>Pasta e Fagioli</a:t>
            </a:r>
            <a:r>
              <a:rPr lang="en-CA" sz="2200" dirty="0"/>
              <a:t> with fettuccine.</a:t>
            </a:r>
          </a:p>
          <a:p>
            <a:pPr marL="457200" indent="-342900">
              <a:spcBef>
                <a:spcPts val="0"/>
              </a:spcBef>
              <a:spcAft>
                <a:spcPts val="0"/>
              </a:spcAft>
              <a:buSzPts val="1800"/>
              <a:buChar char="•"/>
            </a:pPr>
            <a:r>
              <a:rPr lang="en-CA" sz="2200" dirty="0"/>
              <a:t>Both recipes have been created by Alberta Pulse Growers.</a:t>
            </a:r>
          </a:p>
          <a:p>
            <a:pPr marL="457200" indent="-342900">
              <a:spcBef>
                <a:spcPts val="0"/>
              </a:spcBef>
              <a:spcAft>
                <a:spcPts val="0"/>
              </a:spcAft>
              <a:buSzPts val="1800"/>
              <a:buChar char="•"/>
            </a:pPr>
            <a:endParaRPr lang="en-CA" sz="2200" dirty="0"/>
          </a:p>
          <a:p>
            <a:pPr marL="114300" indent="0">
              <a:spcBef>
                <a:spcPts val="0"/>
              </a:spcBef>
              <a:spcAft>
                <a:spcPts val="0"/>
              </a:spcAft>
              <a:buSzPts val="1800"/>
              <a:buNone/>
            </a:pPr>
            <a:r>
              <a:rPr lang="en-US" sz="2200" dirty="0">
                <a:latin typeface="Arial" panose="020B0604020202020204" pitchFamily="34" charset="0"/>
                <a:cs typeface="Arial" panose="020B0604020202020204" pitchFamily="34" charset="0"/>
              </a:rPr>
              <a:t>After making the pasta</a:t>
            </a:r>
            <a:r>
              <a:rPr lang="en-US" sz="2200">
                <a:latin typeface="Arial" panose="020B0604020202020204" pitchFamily="34" charset="0"/>
                <a:cs typeface="Arial" panose="020B0604020202020204" pitchFamily="34" charset="0"/>
              </a:rPr>
              <a:t>(s), </a:t>
            </a:r>
            <a:r>
              <a:rPr lang="en-US" sz="2200" dirty="0">
                <a:latin typeface="Arial" panose="020B0604020202020204" pitchFamily="34" charset="0"/>
                <a:cs typeface="Arial" panose="020B0604020202020204" pitchFamily="34" charset="0"/>
              </a:rPr>
              <a:t>complete the Recipe Reflections evaluation.</a:t>
            </a:r>
            <a:endParaRPr lang="en-CA" sz="2200" dirty="0"/>
          </a:p>
        </p:txBody>
      </p:sp>
      <p:sp>
        <p:nvSpPr>
          <p:cNvPr id="249" name="Rectangle 248">
            <a:extLst>
              <a:ext uri="{FF2B5EF4-FFF2-40B4-BE49-F238E27FC236}">
                <a16:creationId xmlns:a16="http://schemas.microsoft.com/office/drawing/2014/main" id="{0D05C9B4-B5C9-2D4D-23C9-CEE72646F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0"/>
            <a:ext cx="5410200" cy="6858000"/>
          </a:xfrm>
          <a:prstGeom prst="rect">
            <a:avLst/>
          </a:prstGeom>
          <a:solidFill>
            <a:srgbClr val="FFFFFF"/>
          </a:solidFill>
          <a:ln>
            <a:noFill/>
          </a:ln>
          <a:effectLst>
            <a:outerShdw blurRad="317500" dist="241300" dir="8580000" sx="90000" sy="90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41" name="Google Shape;241;g310d093a602_0_7"/>
          <p:cNvPicPr preferRelativeResize="0">
            <a:picLocks noChangeAspect="1"/>
          </p:cNvPicPr>
          <p:nvPr/>
        </p:nvPicPr>
        <p:blipFill>
          <a:blip r:embed="rId5">
            <a:extLst>
              <a:ext uri="{28A0092B-C50C-407E-A947-70E740481C1C}">
                <a14:useLocalDpi xmlns:a14="http://schemas.microsoft.com/office/drawing/2010/main" val="0"/>
              </a:ext>
            </a:extLst>
          </a:blip>
          <a:srcRect l="6065" r="16293"/>
          <a:stretch>
            <a:fillRect/>
          </a:stretch>
        </p:blipFill>
        <p:spPr>
          <a:xfrm>
            <a:off x="8023652" y="916200"/>
            <a:ext cx="2926497" cy="2512800"/>
          </a:xfrm>
          <a:prstGeom prst="rect">
            <a:avLst/>
          </a:prstGeom>
          <a:noFill/>
        </p:spPr>
      </p:pic>
      <p:pic>
        <p:nvPicPr>
          <p:cNvPr id="242" name="Google Shape;242;g310d093a602_0_7"/>
          <p:cNvPicPr preferRelativeResize="0"/>
          <p:nvPr/>
        </p:nvPicPr>
        <p:blipFill rotWithShape="1">
          <a:blip r:embed="rId6"/>
          <a:srcRect l="4057" r="18205"/>
          <a:stretch/>
        </p:blipFill>
        <p:spPr>
          <a:xfrm>
            <a:off x="8023652" y="3588916"/>
            <a:ext cx="2926497" cy="2512847"/>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309f2f603c1_0_8"/>
          <p:cNvSpPr txBox="1">
            <a:spLocks noGrp="1"/>
          </p:cNvSpPr>
          <p:nvPr>
            <p:ph type="title"/>
          </p:nvPr>
        </p:nvSpPr>
        <p:spPr>
          <a:prstGeom prst="rect">
            <a:avLst/>
          </a:prstGeom>
        </p:spPr>
        <p:txBody>
          <a:bodyPr spcFirstLastPara="1" vert="horz" wrap="square" lIns="91425" tIns="45700" rIns="91425" bIns="45700" rtlCol="0" anchor="ctr" anchorCtr="0">
            <a:noAutofit/>
          </a:bodyPr>
          <a:lstStyle/>
          <a:p>
            <a:pPr>
              <a:spcBef>
                <a:spcPts val="0"/>
              </a:spcBef>
            </a:pPr>
            <a:r>
              <a:rPr lang="en-US" dirty="0"/>
              <a:t>Pulses Grown in Canada</a:t>
            </a:r>
            <a:endParaRPr dirty="0"/>
          </a:p>
        </p:txBody>
      </p:sp>
      <p:pic>
        <p:nvPicPr>
          <p:cNvPr id="264" name="Google Shape;264;g309f2f603c1_0_8"/>
          <p:cNvPicPr preferRelativeResize="0">
            <a:picLocks noChangeAspect="1"/>
          </p:cNvPicPr>
          <p:nvPr/>
        </p:nvPicPr>
        <p:blipFill>
          <a:blip r:embed="rId3">
            <a:alphaModFix/>
          </a:blip>
          <a:stretch>
            <a:fillRect/>
          </a:stretch>
        </p:blipFill>
        <p:spPr>
          <a:xfrm>
            <a:off x="2883922" y="1838663"/>
            <a:ext cx="6424156" cy="437089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309f2f603c1_0_15"/>
          <p:cNvSpPr txBox="1">
            <a:spLocks noGrp="1"/>
          </p:cNvSpPr>
          <p:nvPr>
            <p:ph type="title"/>
          </p:nvPr>
        </p:nvSpPr>
        <p:spPr>
          <a:prstGeom prst="rect">
            <a:avLst/>
          </a:prstGeom>
        </p:spPr>
        <p:txBody>
          <a:bodyPr spcFirstLastPara="1" vert="horz" wrap="square" lIns="91425" tIns="45700" rIns="91425" bIns="45700" rtlCol="0" anchor="ctr" anchorCtr="0">
            <a:noAutofit/>
          </a:bodyPr>
          <a:lstStyle/>
          <a:p>
            <a:pPr>
              <a:spcBef>
                <a:spcPts val="0"/>
              </a:spcBef>
            </a:pPr>
            <a:r>
              <a:rPr lang="en-US" dirty="0"/>
              <a:t>Pulses Grown in Alberta</a:t>
            </a:r>
            <a:endParaRPr dirty="0"/>
          </a:p>
        </p:txBody>
      </p:sp>
      <p:pic>
        <p:nvPicPr>
          <p:cNvPr id="271" name="Google Shape;271;g309f2f603c1_0_15"/>
          <p:cNvPicPr preferRelativeResize="0"/>
          <p:nvPr/>
        </p:nvPicPr>
        <p:blipFill rotWithShape="1">
          <a:blip r:embed="rId3">
            <a:alphaModFix/>
          </a:blip>
          <a:srcRect l="53572" t="27139" r="3570" b="13246"/>
          <a:stretch/>
        </p:blipFill>
        <p:spPr>
          <a:xfrm>
            <a:off x="3278112" y="1847460"/>
            <a:ext cx="5635776" cy="4409699"/>
          </a:xfrm>
          <a:prstGeom prst="rect">
            <a:avLst/>
          </a:prstGeom>
          <a:noFill/>
          <a:ln>
            <a:noFill/>
          </a:ln>
        </p:spPr>
      </p:pic>
      <p:pic>
        <p:nvPicPr>
          <p:cNvPr id="272" name="Google Shape;272;g309f2f603c1_0_15"/>
          <p:cNvPicPr preferRelativeResize="0"/>
          <p:nvPr/>
        </p:nvPicPr>
        <p:blipFill>
          <a:blip r:embed="rId4">
            <a:alphaModFix/>
          </a:blip>
          <a:stretch>
            <a:fillRect/>
          </a:stretch>
        </p:blipFill>
        <p:spPr>
          <a:xfrm>
            <a:off x="9293180" y="4324403"/>
            <a:ext cx="1862500" cy="1592475"/>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F118FE9AD402408C4A8C4278CD80EF" ma:contentTypeVersion="16" ma:contentTypeDescription="Create a new document." ma:contentTypeScope="" ma:versionID="2bd2dfb834e2760936937f96203f8167">
  <xsd:schema xmlns:xsd="http://www.w3.org/2001/XMLSchema" xmlns:xs="http://www.w3.org/2001/XMLSchema" xmlns:p="http://schemas.microsoft.com/office/2006/metadata/properties" xmlns:ns2="a4fde93f-4d4a-46d0-bf77-a4dbbe87727e" xmlns:ns3="765d9c0b-36d3-4412-83aa-8a115f974939" targetNamespace="http://schemas.microsoft.com/office/2006/metadata/properties" ma:root="true" ma:fieldsID="284aeeed0b3c9fbb0092a54f3cd5ac82" ns2:_="" ns3:_="">
    <xsd:import namespace="a4fde93f-4d4a-46d0-bf77-a4dbbe87727e"/>
    <xsd:import namespace="765d9c0b-36d3-4412-83aa-8a115f97493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de93f-4d4a-46d0-bf77-a4dbbe8772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26d297-0863-4abf-add0-854d43e7595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5d9c0b-36d3-4412-83aa-8a115f97493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a403425-7177-49dd-9075-6ab95156aa24}" ma:internalName="TaxCatchAll" ma:showField="CatchAllData" ma:web="765d9c0b-36d3-4412-83aa-8a115f974939">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65d9c0b-36d3-4412-83aa-8a115f974939" xsi:nil="true"/>
    <lcf76f155ced4ddcb4097134ff3c332f xmlns="a4fde93f-4d4a-46d0-bf77-a4dbbe8772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8542FD1-667C-4179-9DFD-442F2CCC7AC1}">
  <ds:schemaRefs>
    <ds:schemaRef ds:uri="http://schemas.microsoft.com/sharepoint/v3/contenttype/forms"/>
  </ds:schemaRefs>
</ds:datastoreItem>
</file>

<file path=customXml/itemProps2.xml><?xml version="1.0" encoding="utf-8"?>
<ds:datastoreItem xmlns:ds="http://schemas.openxmlformats.org/officeDocument/2006/customXml" ds:itemID="{ACEEBC84-6E16-4B49-A76E-9062A2D96B6D}"/>
</file>

<file path=customXml/itemProps3.xml><?xml version="1.0" encoding="utf-8"?>
<ds:datastoreItem xmlns:ds="http://schemas.openxmlformats.org/officeDocument/2006/customXml" ds:itemID="{0F7E523E-9D09-47BB-8966-8E5F374EF10B}">
  <ds:schemaRefs>
    <ds:schemaRef ds:uri="http://schemas.microsoft.com/office/2006/metadata/properties"/>
    <ds:schemaRef ds:uri="http://schemas.microsoft.com/office/infopath/2007/PartnerControls"/>
    <ds:schemaRef ds:uri="765d9c0b-36d3-4412-83aa-8a115f974939"/>
    <ds:schemaRef ds:uri="a4fde93f-4d4a-46d0-bf77-a4dbbe87727e"/>
  </ds:schemaRefs>
</ds:datastoreItem>
</file>

<file path=docProps/app.xml><?xml version="1.0" encoding="utf-8"?>
<Properties xmlns="http://schemas.openxmlformats.org/officeDocument/2006/extended-properties" xmlns:vt="http://schemas.openxmlformats.org/officeDocument/2006/docPropsVTypes">
  <TotalTime>31</TotalTime>
  <Words>1615</Words>
  <Application>Microsoft Office PowerPoint</Application>
  <PresentationFormat>Widescreen</PresentationFormat>
  <Paragraphs>173</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Arial</vt:lpstr>
      <vt:lpstr>Avenir Next LT Pro</vt:lpstr>
      <vt:lpstr>Calibri</vt:lpstr>
      <vt:lpstr>1_Office Theme</vt:lpstr>
      <vt:lpstr>Today’s Agenda</vt:lpstr>
      <vt:lpstr>Test Your Knowledge!</vt:lpstr>
      <vt:lpstr>Legumes</vt:lpstr>
      <vt:lpstr>An Example of a Legume </vt:lpstr>
      <vt:lpstr>Pulses</vt:lpstr>
      <vt:lpstr>Pulses</vt:lpstr>
      <vt:lpstr>Let’s Cook Some Pasta!</vt:lpstr>
      <vt:lpstr>Pulses Grown in Canada</vt:lpstr>
      <vt:lpstr>Pulses Grown in Alberta</vt:lpstr>
      <vt:lpstr>Fun Check!</vt:lpstr>
      <vt:lpstr>Fun Check!</vt:lpstr>
      <vt:lpstr>Fun Check! </vt:lpstr>
      <vt:lpstr>What is a peanut?</vt:lpstr>
      <vt:lpstr>Lentils </vt:lpstr>
      <vt:lpstr>Dry Beans</vt:lpstr>
      <vt:lpstr>Dry Peas</vt:lpstr>
      <vt:lpstr>Common Pulses Grown in Canada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Alberta Pulse Growers</dc:creator>
  <cp:lastModifiedBy>Debra McLennan</cp:lastModifiedBy>
  <cp:revision>1</cp:revision>
  <dcterms:created xsi:type="dcterms:W3CDTF">2025-01-20T16:22:37Z</dcterms:created>
  <dcterms:modified xsi:type="dcterms:W3CDTF">2026-02-17T23:37:33Z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0x01010090F118FE9AD402408C4A8C4278CD80EF</vt:lpwstr>
  </property>
  <property fmtid="{D5CDD505-2E9C-101B-9397-08002B2CF9AE}" pid="3" name="MediaServiceImageTags">
    <vt:lpwstr/>
  </property>
</Properties>
</file>