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21"/>
  </p:notesMasterIdLst>
  <p:sldIdLst>
    <p:sldId id="2586" r:id="rId6"/>
    <p:sldId id="331" r:id="rId7"/>
    <p:sldId id="333" r:id="rId8"/>
    <p:sldId id="344" r:id="rId9"/>
    <p:sldId id="290" r:id="rId10"/>
    <p:sldId id="2587" r:id="rId11"/>
    <p:sldId id="293" r:id="rId12"/>
    <p:sldId id="294" r:id="rId13"/>
    <p:sldId id="2577" r:id="rId14"/>
    <p:sldId id="295" r:id="rId15"/>
    <p:sldId id="2580" r:id="rId16"/>
    <p:sldId id="2579" r:id="rId17"/>
    <p:sldId id="298" r:id="rId18"/>
    <p:sldId id="299" r:id="rId19"/>
    <p:sldId id="257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5228" autoAdjust="0"/>
  </p:normalViewPr>
  <p:slideViewPr>
    <p:cSldViewPr snapToGrid="0">
      <p:cViewPr varScale="1">
        <p:scale>
          <a:sx n="72" d="100"/>
          <a:sy n="72" d="100"/>
        </p:scale>
        <p:origin x="1176" y="66"/>
      </p:cViewPr>
      <p:guideLst/>
    </p:cSldViewPr>
  </p:slideViewPr>
  <p:notesTextViewPr>
    <p:cViewPr>
      <p:scale>
        <a:sx n="1" d="1"/>
        <a:sy n="1" d="1"/>
      </p:scale>
      <p:origin x="0" y="0"/>
    </p:cViewPr>
  </p:notesTextViewPr>
  <p:notesViewPr>
    <p:cSldViewPr snapToGrid="0">
      <p:cViewPr varScale="1">
        <p:scale>
          <a:sx n="85" d="100"/>
          <a:sy n="85" d="100"/>
        </p:scale>
        <p:origin x="303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bra McLennan" userId="68985080-486e-4aac-9c94-ffb2ad6d76e0" providerId="ADAL" clId="{AB53697E-865F-40DC-8235-09057029C96D}"/>
    <pc:docChg chg="undo redo custSel addSld delSld modSld modNotesMaster">
      <pc:chgData name="Debra McLennan" userId="68985080-486e-4aac-9c94-ffb2ad6d76e0" providerId="ADAL" clId="{AB53697E-865F-40DC-8235-09057029C96D}" dt="2025-01-22T23:49:38.102" v="1643" actId="20577"/>
      <pc:docMkLst>
        <pc:docMk/>
      </pc:docMkLst>
      <pc:sldChg chg="modSp mod modNotes">
        <pc:chgData name="Debra McLennan" userId="68985080-486e-4aac-9c94-ffb2ad6d76e0" providerId="ADAL" clId="{AB53697E-865F-40DC-8235-09057029C96D}" dt="2025-01-22T23:45:49.128" v="1500" actId="6549"/>
        <pc:sldMkLst>
          <pc:docMk/>
          <pc:sldMk cId="0" sldId="290"/>
        </pc:sldMkLst>
      </pc:sldChg>
      <pc:sldChg chg="addSp delSp modSp mod modNotes">
        <pc:chgData name="Debra McLennan" userId="68985080-486e-4aac-9c94-ffb2ad6d76e0" providerId="ADAL" clId="{AB53697E-865F-40DC-8235-09057029C96D}" dt="2025-01-21T18:17:48.172" v="894" actId="6549"/>
        <pc:sldMkLst>
          <pc:docMk/>
          <pc:sldMk cId="0" sldId="293"/>
        </pc:sldMkLst>
      </pc:sldChg>
      <pc:sldChg chg="addSp delSp modSp mod">
        <pc:chgData name="Debra McLennan" userId="68985080-486e-4aac-9c94-ffb2ad6d76e0" providerId="ADAL" clId="{AB53697E-865F-40DC-8235-09057029C96D}" dt="2025-01-22T23:44:28.499" v="1481" actId="6549"/>
        <pc:sldMkLst>
          <pc:docMk/>
          <pc:sldMk cId="0" sldId="294"/>
        </pc:sldMkLst>
      </pc:sldChg>
      <pc:sldChg chg="addSp delSp modSp mod modNotes">
        <pc:chgData name="Debra McLennan" userId="68985080-486e-4aac-9c94-ffb2ad6d76e0" providerId="ADAL" clId="{AB53697E-865F-40DC-8235-09057029C96D}" dt="2025-01-21T18:22:36.639" v="922" actId="14100"/>
        <pc:sldMkLst>
          <pc:docMk/>
          <pc:sldMk cId="0" sldId="295"/>
        </pc:sldMkLst>
      </pc:sldChg>
      <pc:sldChg chg="modSp mod modNotes">
        <pc:chgData name="Debra McLennan" userId="68985080-486e-4aac-9c94-ffb2ad6d76e0" providerId="ADAL" clId="{AB53697E-865F-40DC-8235-09057029C96D}" dt="2025-01-21T18:05:10.708" v="847" actId="14826"/>
        <pc:sldMkLst>
          <pc:docMk/>
          <pc:sldMk cId="0" sldId="298"/>
        </pc:sldMkLst>
      </pc:sldChg>
      <pc:sldChg chg="modSp mod modNotes">
        <pc:chgData name="Debra McLennan" userId="68985080-486e-4aac-9c94-ffb2ad6d76e0" providerId="ADAL" clId="{AB53697E-865F-40DC-8235-09057029C96D}" dt="2025-01-21T17:53:26.841" v="840" actId="2711"/>
        <pc:sldMkLst>
          <pc:docMk/>
          <pc:sldMk cId="0" sldId="299"/>
        </pc:sldMkLst>
      </pc:sldChg>
      <pc:sldChg chg="modSp mod">
        <pc:chgData name="Debra McLennan" userId="68985080-486e-4aac-9c94-ffb2ad6d76e0" providerId="ADAL" clId="{AB53697E-865F-40DC-8235-09057029C96D}" dt="2025-01-21T17:15:28.391" v="465" actId="255"/>
        <pc:sldMkLst>
          <pc:docMk/>
          <pc:sldMk cId="679074773" sldId="331"/>
        </pc:sldMkLst>
      </pc:sldChg>
      <pc:sldChg chg="modSp mod">
        <pc:chgData name="Debra McLennan" userId="68985080-486e-4aac-9c94-ffb2ad6d76e0" providerId="ADAL" clId="{AB53697E-865F-40DC-8235-09057029C96D}" dt="2025-01-21T17:14:49.466" v="462" actId="122"/>
        <pc:sldMkLst>
          <pc:docMk/>
          <pc:sldMk cId="86703443" sldId="333"/>
        </pc:sldMkLst>
      </pc:sldChg>
      <pc:sldChg chg="del">
        <pc:chgData name="Debra McLennan" userId="68985080-486e-4aac-9c94-ffb2ad6d76e0" providerId="ADAL" clId="{AB53697E-865F-40DC-8235-09057029C96D}" dt="2025-01-21T17:11:52.936" v="448" actId="47"/>
        <pc:sldMkLst>
          <pc:docMk/>
          <pc:sldMk cId="654646114" sldId="343"/>
        </pc:sldMkLst>
      </pc:sldChg>
      <pc:sldChg chg="addSp delSp modSp mod modNotes modNotesTx">
        <pc:chgData name="Debra McLennan" userId="68985080-486e-4aac-9c94-ffb2ad6d76e0" providerId="ADAL" clId="{AB53697E-865F-40DC-8235-09057029C96D}" dt="2025-01-22T23:49:38.102" v="1643" actId="20577"/>
        <pc:sldMkLst>
          <pc:docMk/>
          <pc:sldMk cId="2786019007" sldId="344"/>
        </pc:sldMkLst>
      </pc:sldChg>
      <pc:sldChg chg="addSp delSp modSp del mod">
        <pc:chgData name="Debra McLennan" userId="68985080-486e-4aac-9c94-ffb2ad6d76e0" providerId="ADAL" clId="{AB53697E-865F-40DC-8235-09057029C96D}" dt="2025-01-21T21:28:23.708" v="1431" actId="47"/>
        <pc:sldMkLst>
          <pc:docMk/>
          <pc:sldMk cId="2600020441" sldId="345"/>
        </pc:sldMkLst>
      </pc:sldChg>
      <pc:sldChg chg="modSp mod modNotes">
        <pc:chgData name="Debra McLennan" userId="68985080-486e-4aac-9c94-ffb2ad6d76e0" providerId="ADAL" clId="{AB53697E-865F-40DC-8235-09057029C96D}" dt="2025-01-21T17:53:41.047" v="842" actId="113"/>
        <pc:sldMkLst>
          <pc:docMk/>
          <pc:sldMk cId="469671264" sldId="2576"/>
        </pc:sldMkLst>
      </pc:sldChg>
      <pc:sldChg chg="modSp mod">
        <pc:chgData name="Debra McLennan" userId="68985080-486e-4aac-9c94-ffb2ad6d76e0" providerId="ADAL" clId="{AB53697E-865F-40DC-8235-09057029C96D}" dt="2025-01-21T17:12:59.075" v="454" actId="27636"/>
        <pc:sldMkLst>
          <pc:docMk/>
          <pc:sldMk cId="845020588" sldId="2577"/>
        </pc:sldMkLst>
      </pc:sldChg>
      <pc:sldChg chg="modSp mod modNotes">
        <pc:chgData name="Debra McLennan" userId="68985080-486e-4aac-9c94-ffb2ad6d76e0" providerId="ADAL" clId="{AB53697E-865F-40DC-8235-09057029C96D}" dt="2025-01-21T17:52:19.059" v="808" actId="20577"/>
        <pc:sldMkLst>
          <pc:docMk/>
          <pc:sldMk cId="3956302027" sldId="2579"/>
        </pc:sldMkLst>
      </pc:sldChg>
      <pc:sldChg chg="addSp delSp modSp mod modNotes">
        <pc:chgData name="Debra McLennan" userId="68985080-486e-4aac-9c94-ffb2ad6d76e0" providerId="ADAL" clId="{AB53697E-865F-40DC-8235-09057029C96D}" dt="2025-01-21T17:51:21.007" v="732" actId="6549"/>
        <pc:sldMkLst>
          <pc:docMk/>
          <pc:sldMk cId="1955504658" sldId="2580"/>
        </pc:sldMkLst>
      </pc:sldChg>
      <pc:sldChg chg="modSp mod">
        <pc:chgData name="Debra McLennan" userId="68985080-486e-4aac-9c94-ffb2ad6d76e0" providerId="ADAL" clId="{AB53697E-865F-40DC-8235-09057029C96D}" dt="2025-01-21T17:11:45.547" v="447" actId="255"/>
        <pc:sldMkLst>
          <pc:docMk/>
          <pc:sldMk cId="3957218657" sldId="2586"/>
        </pc:sldMkLst>
      </pc:sldChg>
      <pc:sldChg chg="addSp delSp modSp add mod">
        <pc:chgData name="Debra McLennan" userId="68985080-486e-4aac-9c94-ffb2ad6d76e0" providerId="ADAL" clId="{AB53697E-865F-40DC-8235-09057029C96D}" dt="2025-01-21T21:28:14.396" v="1430" actId="207"/>
        <pc:sldMkLst>
          <pc:docMk/>
          <pc:sldMk cId="497905197" sldId="2587"/>
        </pc:sldMkLst>
      </pc:sldChg>
    </pc:docChg>
  </pc:docChgLst>
  <pc:docChgLst>
    <pc:chgData name="Debra McLennan" userId="68985080-486e-4aac-9c94-ffb2ad6d76e0" providerId="ADAL" clId="{7A1DDBAC-48AA-419B-8669-2BF71D63833D}"/>
    <pc:docChg chg="undo custSel addSld delSld modSld">
      <pc:chgData name="Debra McLennan" userId="68985080-486e-4aac-9c94-ffb2ad6d76e0" providerId="ADAL" clId="{7A1DDBAC-48AA-419B-8669-2BF71D63833D}" dt="2025-01-20T18:12:14.262" v="1390" actId="255"/>
      <pc:docMkLst>
        <pc:docMk/>
      </pc:docMkLst>
      <pc:sldChg chg="modSp">
        <pc:chgData name="Debra McLennan" userId="68985080-486e-4aac-9c94-ffb2ad6d76e0" providerId="ADAL" clId="{7A1DDBAC-48AA-419B-8669-2BF71D63833D}" dt="2025-01-20T17:22:08.653" v="45" actId="14826"/>
        <pc:sldMkLst>
          <pc:docMk/>
          <pc:sldMk cId="0" sldId="293"/>
        </pc:sldMkLst>
      </pc:sldChg>
      <pc:sldChg chg="addSp delSp modSp mod modNotesTx">
        <pc:chgData name="Debra McLennan" userId="68985080-486e-4aac-9c94-ffb2ad6d76e0" providerId="ADAL" clId="{7A1DDBAC-48AA-419B-8669-2BF71D63833D}" dt="2025-01-20T17:44:36.338" v="417" actId="20577"/>
        <pc:sldMkLst>
          <pc:docMk/>
          <pc:sldMk cId="0" sldId="295"/>
        </pc:sldMkLst>
      </pc:sldChg>
      <pc:sldChg chg="addSp delSp modSp del mod modNotesTx">
        <pc:chgData name="Debra McLennan" userId="68985080-486e-4aac-9c94-ffb2ad6d76e0" providerId="ADAL" clId="{7A1DDBAC-48AA-419B-8669-2BF71D63833D}" dt="2025-01-20T17:41:19.957" v="388" actId="47"/>
        <pc:sldMkLst>
          <pc:docMk/>
          <pc:sldMk cId="0" sldId="297"/>
        </pc:sldMkLst>
      </pc:sldChg>
      <pc:sldChg chg="addSp delSp modSp mod modNotesTx">
        <pc:chgData name="Debra McLennan" userId="68985080-486e-4aac-9c94-ffb2ad6d76e0" providerId="ADAL" clId="{7A1DDBAC-48AA-419B-8669-2BF71D63833D}" dt="2025-01-20T18:12:14.262" v="1390" actId="255"/>
        <pc:sldMkLst>
          <pc:docMk/>
          <pc:sldMk cId="0" sldId="298"/>
        </pc:sldMkLst>
      </pc:sldChg>
      <pc:sldChg chg="addSp delSp modSp mod">
        <pc:chgData name="Debra McLennan" userId="68985080-486e-4aac-9c94-ffb2ad6d76e0" providerId="ADAL" clId="{7A1DDBAC-48AA-419B-8669-2BF71D63833D}" dt="2025-01-20T17:20:44.102" v="43" actId="732"/>
        <pc:sldMkLst>
          <pc:docMk/>
          <pc:sldMk cId="3956302027" sldId="2579"/>
        </pc:sldMkLst>
      </pc:sldChg>
      <pc:sldChg chg="addSp delSp modSp new mod setBg modNotesTx">
        <pc:chgData name="Debra McLennan" userId="68985080-486e-4aac-9c94-ffb2ad6d76e0" providerId="ADAL" clId="{7A1DDBAC-48AA-419B-8669-2BF71D63833D}" dt="2025-01-20T17:42:39.532" v="398" actId="255"/>
        <pc:sldMkLst>
          <pc:docMk/>
          <pc:sldMk cId="1955504658" sldId="2580"/>
        </pc:sldMkLst>
      </pc:sldChg>
    </pc:docChg>
  </pc:docChgLst>
  <pc:docChgLst>
    <pc:chgData name="Debra McLennan" userId="68985080-486e-4aac-9c94-ffb2ad6d76e0" providerId="ADAL" clId="{4E0799B8-4D6E-4526-9E02-FEFF9F475EAE}"/>
    <pc:docChg chg="undo custSel addSld delSld modSld">
      <pc:chgData name="Debra McLennan" userId="68985080-486e-4aac-9c94-ffb2ad6d76e0" providerId="ADAL" clId="{4E0799B8-4D6E-4526-9E02-FEFF9F475EAE}" dt="2026-02-18T16:28:37.597" v="30" actId="1076"/>
      <pc:docMkLst>
        <pc:docMk/>
      </pc:docMkLst>
      <pc:sldChg chg="modSp mod">
        <pc:chgData name="Debra McLennan" userId="68985080-486e-4aac-9c94-ffb2ad6d76e0" providerId="ADAL" clId="{4E0799B8-4D6E-4526-9E02-FEFF9F475EAE}" dt="2026-02-18T16:28:37.597" v="30" actId="1076"/>
        <pc:sldMkLst>
          <pc:docMk/>
          <pc:sldMk cId="0" sldId="295"/>
        </pc:sldMkLst>
        <pc:spChg chg="mod">
          <ac:chgData name="Debra McLennan" userId="68985080-486e-4aac-9c94-ffb2ad6d76e0" providerId="ADAL" clId="{4E0799B8-4D6E-4526-9E02-FEFF9F475EAE}" dt="2026-02-18T16:23:13.882" v="9" actId="6549"/>
          <ac:spMkLst>
            <pc:docMk/>
            <pc:sldMk cId="0" sldId="295"/>
            <ac:spMk id="408" creationId="{00000000-0000-0000-0000-000000000000}"/>
          </ac:spMkLst>
        </pc:spChg>
        <pc:picChg chg="mod modCrop">
          <ac:chgData name="Debra McLennan" userId="68985080-486e-4aac-9c94-ffb2ad6d76e0" providerId="ADAL" clId="{4E0799B8-4D6E-4526-9E02-FEFF9F475EAE}" dt="2026-02-18T16:28:16.044" v="28" actId="1076"/>
          <ac:picMkLst>
            <pc:docMk/>
            <pc:sldMk cId="0" sldId="295"/>
            <ac:picMk id="2" creationId="{7529BB1E-2EF9-7758-C318-A0A4868FDADE}"/>
          </ac:picMkLst>
        </pc:picChg>
        <pc:picChg chg="mod modCrop">
          <ac:chgData name="Debra McLennan" userId="68985080-486e-4aac-9c94-ffb2ad6d76e0" providerId="ADAL" clId="{4E0799B8-4D6E-4526-9E02-FEFF9F475EAE}" dt="2026-02-18T16:27:47.028" v="25" actId="1076"/>
          <ac:picMkLst>
            <pc:docMk/>
            <pc:sldMk cId="0" sldId="295"/>
            <ac:picMk id="4" creationId="{266D82F1-6DE4-36DE-3DEA-E9DB3508FB18}"/>
          </ac:picMkLst>
        </pc:picChg>
        <pc:picChg chg="mod">
          <ac:chgData name="Debra McLennan" userId="68985080-486e-4aac-9c94-ffb2ad6d76e0" providerId="ADAL" clId="{4E0799B8-4D6E-4526-9E02-FEFF9F475EAE}" dt="2026-02-18T16:28:37.597" v="30" actId="1076"/>
          <ac:picMkLst>
            <pc:docMk/>
            <pc:sldMk cId="0" sldId="295"/>
            <ac:picMk id="5" creationId="{3CE1A2D7-1F84-65A0-EFFC-93A07C78AAA3}"/>
          </ac:picMkLst>
        </pc:picChg>
      </pc:sldChg>
      <pc:sldChg chg="modSp mod">
        <pc:chgData name="Debra McLennan" userId="68985080-486e-4aac-9c94-ffb2ad6d76e0" providerId="ADAL" clId="{4E0799B8-4D6E-4526-9E02-FEFF9F475EAE}" dt="2026-02-18T16:21:47.109" v="2" actId="20577"/>
        <pc:sldMkLst>
          <pc:docMk/>
          <pc:sldMk cId="497905197" sldId="2587"/>
        </pc:sldMkLst>
        <pc:spChg chg="mod">
          <ac:chgData name="Debra McLennan" userId="68985080-486e-4aac-9c94-ffb2ad6d76e0" providerId="ADAL" clId="{4E0799B8-4D6E-4526-9E02-FEFF9F475EAE}" dt="2026-02-18T16:21:47.109" v="2" actId="20577"/>
          <ac:spMkLst>
            <pc:docMk/>
            <pc:sldMk cId="497905197" sldId="2587"/>
            <ac:spMk id="4" creationId="{9462C944-CB1B-AB17-BCB5-8E0E308E79E2}"/>
          </ac:spMkLst>
        </pc:spChg>
      </pc:sldChg>
      <pc:sldChg chg="modSp add del mod">
        <pc:chgData name="Debra McLennan" userId="68985080-486e-4aac-9c94-ffb2ad6d76e0" providerId="ADAL" clId="{4E0799B8-4D6E-4526-9E02-FEFF9F475EAE}" dt="2026-02-18T16:27:35.118" v="24" actId="47"/>
        <pc:sldMkLst>
          <pc:docMk/>
          <pc:sldMk cId="1322681092" sldId="2588"/>
        </pc:sldMkLst>
        <pc:picChg chg="mod">
          <ac:chgData name="Debra McLennan" userId="68985080-486e-4aac-9c94-ffb2ad6d76e0" providerId="ADAL" clId="{4E0799B8-4D6E-4526-9E02-FEFF9F475EAE}" dt="2026-02-18T16:26:58.847" v="22" actId="1076"/>
          <ac:picMkLst>
            <pc:docMk/>
            <pc:sldMk cId="1322681092" sldId="2588"/>
            <ac:picMk id="2" creationId="{4F3242E1-97C7-C5E8-D134-E12989FDED35}"/>
          </ac:picMkLst>
        </pc:picChg>
        <pc:picChg chg="mod">
          <ac:chgData name="Debra McLennan" userId="68985080-486e-4aac-9c94-ffb2ad6d76e0" providerId="ADAL" clId="{4E0799B8-4D6E-4526-9E02-FEFF9F475EAE}" dt="2026-02-18T16:27:00.575" v="23" actId="1076"/>
          <ac:picMkLst>
            <pc:docMk/>
            <pc:sldMk cId="1322681092" sldId="2588"/>
            <ac:picMk id="4" creationId="{A25FC044-0F0D-E2B3-0039-7116630A02CD}"/>
          </ac:picMkLst>
        </pc:picChg>
      </pc:sldChg>
      <pc:sldChg chg="addSp delSp modSp add del mod">
        <pc:chgData name="Debra McLennan" userId="68985080-486e-4aac-9c94-ffb2ad6d76e0" providerId="ADAL" clId="{4E0799B8-4D6E-4526-9E02-FEFF9F475EAE}" dt="2026-02-18T16:26:17.802" v="18" actId="47"/>
        <pc:sldMkLst>
          <pc:docMk/>
          <pc:sldMk cId="2575201070" sldId="2588"/>
        </pc:sldMkLst>
        <pc:spChg chg="mod">
          <ac:chgData name="Debra McLennan" userId="68985080-486e-4aac-9c94-ffb2ad6d76e0" providerId="ADAL" clId="{4E0799B8-4D6E-4526-9E02-FEFF9F475EAE}" dt="2026-02-18T16:25:39.937" v="17" actId="26606"/>
          <ac:spMkLst>
            <pc:docMk/>
            <pc:sldMk cId="2575201070" sldId="2588"/>
            <ac:spMk id="407" creationId="{1F7BC863-B469-C8C5-0DC4-FDB6194D7379}"/>
          </ac:spMkLst>
        </pc:spChg>
        <pc:spChg chg="mod ord">
          <ac:chgData name="Debra McLennan" userId="68985080-486e-4aac-9c94-ffb2ad6d76e0" providerId="ADAL" clId="{4E0799B8-4D6E-4526-9E02-FEFF9F475EAE}" dt="2026-02-18T16:25:39.937" v="17" actId="26606"/>
          <ac:spMkLst>
            <pc:docMk/>
            <pc:sldMk cId="2575201070" sldId="2588"/>
            <ac:spMk id="408" creationId="{1A82AE7C-2A0D-B8D3-E1E6-1ED14BDD6107}"/>
          </ac:spMkLst>
        </pc:spChg>
        <pc:spChg chg="add del">
          <ac:chgData name="Debra McLennan" userId="68985080-486e-4aac-9c94-ffb2ad6d76e0" providerId="ADAL" clId="{4E0799B8-4D6E-4526-9E02-FEFF9F475EAE}" dt="2026-02-18T16:25:14.950" v="16" actId="26606"/>
          <ac:spMkLst>
            <pc:docMk/>
            <pc:sldMk cId="2575201070" sldId="2588"/>
            <ac:spMk id="477" creationId="{F01A5D82-1C92-DDAB-0925-7DA334996AF4}"/>
          </ac:spMkLst>
        </pc:spChg>
        <pc:spChg chg="add del">
          <ac:chgData name="Debra McLennan" userId="68985080-486e-4aac-9c94-ffb2ad6d76e0" providerId="ADAL" clId="{4E0799B8-4D6E-4526-9E02-FEFF9F475EAE}" dt="2026-02-18T16:25:39.937" v="17" actId="26606"/>
          <ac:spMkLst>
            <pc:docMk/>
            <pc:sldMk cId="2575201070" sldId="2588"/>
            <ac:spMk id="479" creationId="{C5278130-DFE0-457B-8698-88DF69019DDE}"/>
          </ac:spMkLst>
        </pc:spChg>
        <pc:spChg chg="add del">
          <ac:chgData name="Debra McLennan" userId="68985080-486e-4aac-9c94-ffb2ad6d76e0" providerId="ADAL" clId="{4E0799B8-4D6E-4526-9E02-FEFF9F475EAE}" dt="2026-02-18T16:25:04.778" v="15" actId="26606"/>
          <ac:spMkLst>
            <pc:docMk/>
            <pc:sldMk cId="2575201070" sldId="2588"/>
            <ac:spMk id="482" creationId="{E81BF4F6-F2CF-4984-9D14-D6966D92F99F}"/>
          </ac:spMkLst>
        </pc:spChg>
        <pc:spChg chg="add del">
          <ac:chgData name="Debra McLennan" userId="68985080-486e-4aac-9c94-ffb2ad6d76e0" providerId="ADAL" clId="{4E0799B8-4D6E-4526-9E02-FEFF9F475EAE}" dt="2026-02-18T16:25:39.937" v="17" actId="26606"/>
          <ac:spMkLst>
            <pc:docMk/>
            <pc:sldMk cId="2575201070" sldId="2588"/>
            <ac:spMk id="484" creationId="{2F99531B-1681-4D6E-BECB-18325B33A618}"/>
          </ac:spMkLst>
        </pc:spChg>
        <pc:spChg chg="add del">
          <ac:chgData name="Debra McLennan" userId="68985080-486e-4aac-9c94-ffb2ad6d76e0" providerId="ADAL" clId="{4E0799B8-4D6E-4526-9E02-FEFF9F475EAE}" dt="2026-02-18T16:25:39.937" v="17" actId="26606"/>
          <ac:spMkLst>
            <pc:docMk/>
            <pc:sldMk cId="2575201070" sldId="2588"/>
            <ac:spMk id="486" creationId="{DB00A5C0-3F1B-421B-98D4-08238E23AF26}"/>
          </ac:spMkLst>
        </pc:spChg>
        <pc:spChg chg="add del">
          <ac:chgData name="Debra McLennan" userId="68985080-486e-4aac-9c94-ffb2ad6d76e0" providerId="ADAL" clId="{4E0799B8-4D6E-4526-9E02-FEFF9F475EAE}" dt="2026-02-18T16:25:39.937" v="17" actId="26606"/>
          <ac:spMkLst>
            <pc:docMk/>
            <pc:sldMk cId="2575201070" sldId="2588"/>
            <ac:spMk id="488" creationId="{0E4FCE73-203A-44FF-A078-BDF61EEE138C}"/>
          </ac:spMkLst>
        </pc:spChg>
        <pc:spChg chg="add">
          <ac:chgData name="Debra McLennan" userId="68985080-486e-4aac-9c94-ffb2ad6d76e0" providerId="ADAL" clId="{4E0799B8-4D6E-4526-9E02-FEFF9F475EAE}" dt="2026-02-18T16:25:39.937" v="17" actId="26606"/>
          <ac:spMkLst>
            <pc:docMk/>
            <pc:sldMk cId="2575201070" sldId="2588"/>
            <ac:spMk id="497" creationId="{E81BF4F6-F2CF-4984-9D14-D6966D92F99F}"/>
          </ac:spMkLst>
        </pc:spChg>
        <pc:picChg chg="mod">
          <ac:chgData name="Debra McLennan" userId="68985080-486e-4aac-9c94-ffb2ad6d76e0" providerId="ADAL" clId="{4E0799B8-4D6E-4526-9E02-FEFF9F475EAE}" dt="2026-02-18T16:25:39.937" v="17" actId="26606"/>
          <ac:picMkLst>
            <pc:docMk/>
            <pc:sldMk cId="2575201070" sldId="2588"/>
            <ac:picMk id="2" creationId="{64675880-509F-0CFD-A51A-3D9D3B7D9C14}"/>
          </ac:picMkLst>
        </pc:picChg>
        <pc:picChg chg="mod ord">
          <ac:chgData name="Debra McLennan" userId="68985080-486e-4aac-9c94-ffb2ad6d76e0" providerId="ADAL" clId="{4E0799B8-4D6E-4526-9E02-FEFF9F475EAE}" dt="2026-02-18T16:25:39.937" v="17" actId="26606"/>
          <ac:picMkLst>
            <pc:docMk/>
            <pc:sldMk cId="2575201070" sldId="2588"/>
            <ac:picMk id="4" creationId="{7786F5F1-B36C-5AF9-8756-BF960F19C0FB}"/>
          </ac:picMkLst>
        </pc:picChg>
        <pc:picChg chg="mod">
          <ac:chgData name="Debra McLennan" userId="68985080-486e-4aac-9c94-ffb2ad6d76e0" providerId="ADAL" clId="{4E0799B8-4D6E-4526-9E02-FEFF9F475EAE}" dt="2026-02-18T16:25:39.937" v="17" actId="26606"/>
          <ac:picMkLst>
            <pc:docMk/>
            <pc:sldMk cId="2575201070" sldId="2588"/>
            <ac:picMk id="5" creationId="{854EEF2E-CABC-B699-5727-B73FA8420EA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5DB585-AF83-4E6D-9B31-47FA92FEE47C}" type="datetimeFigureOut">
              <a:rPr lang="en-CA" smtClean="0"/>
              <a:t>2026-02-18</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8BBB70-1820-4A39-9EE9-A3A8A95D03CA}" type="slidenum">
              <a:rPr lang="en-CA" smtClean="0"/>
              <a:t>‹#›</a:t>
            </a:fld>
            <a:endParaRPr lang="en-CA"/>
          </a:p>
        </p:txBody>
      </p:sp>
    </p:spTree>
    <p:extLst>
      <p:ext uri="{BB962C8B-B14F-4D97-AF65-F5344CB8AC3E}">
        <p14:creationId xmlns:p14="http://schemas.microsoft.com/office/powerpoint/2010/main" val="2701533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oldwayspt.org/blog/whole-grains-are-part-your-heritage/"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oldwayspt.org/blog/video-types/cooking-demos/" TargetMode="External"/><Relationship Id="rId4" Type="http://schemas.openxmlformats.org/officeDocument/2006/relationships/hyperlink" Target="https://pmc.ncbi.nlm.nih.gov/articles/PMC9710409/#:~:text=Legumes%20such%20as%20alfalfa%2C%20green,many%20world%2Dfamous%20diet%20plans"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study.com/learn/lesson/africa-countries-regions-map.html#:~:text=Top%2010%20by%20Land%20Area,Mali%2C%20South%20Africa%2C%20Ethiopia"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oldwayspt.org/wp-content/uploads/2023/10/AHH-CommonFoods_0.pdf" TargetMode="External"/><Relationship Id="rId4" Type="http://schemas.openxmlformats.org/officeDocument/2006/relationships/hyperlink" Target="https://oldwayspt.org/blog/whole-grains-are-part-your-heritage/"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oldwayspt.org/blog/whole-grains-are-part-your-heritage/"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thespruceeats.com/middle-east-main-dishes-4162480" TargetMode="External"/><Relationship Id="rId4" Type="http://schemas.openxmlformats.org/officeDocument/2006/relationships/hyperlink" Target="https://oldwayspt.org/wp-content/uploads/2023/10/LAH-CommonFoods.pdf"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oldwayspt.org/blog/whole-grains-are-part-your-heritage/"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thespruceeats.com/asian-4162644" TargetMode="External"/><Relationship Id="rId5" Type="http://schemas.openxmlformats.org/officeDocument/2006/relationships/hyperlink" Target="https://www.teachersuperstore.com.au/assets/files/uploads/ch9-pages-from-food-for-you-3ed-book-1-4pp-10-web.pdf" TargetMode="External"/><Relationship Id="rId4" Type="http://schemas.openxmlformats.org/officeDocument/2006/relationships/hyperlink" Target="https://oldwayspt.org/wp-content/uploads/2023/10/ASIAN-CommonFoods.pdf"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oldwayspt.org/blog/whole-grains-are-part-your-heritage/"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slido.com/features-word-cloud" TargetMode="External"/><Relationship Id="rId4" Type="http://schemas.openxmlformats.org/officeDocument/2006/relationships/hyperlink" Target="https://www.fs.usda.gov/wildflowers/ethnobotany/food/nuts.shtml#:~:text=In%20botany%20terms%2C%20nuts%20are,definition%20of%20a%20true%20nut"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teachersuperstore.com.au/assets/files/uploads/ch9-pages-from-food-for-you-3ed-book-1-4pp-10-web.pdf"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www.nationalgeographic.com/what-the-world-eats/" TargetMode="External"/><Relationship Id="rId4" Type="http://schemas.openxmlformats.org/officeDocument/2006/relationships/hyperlink" Target="https://oldwayspt.org/blog/whole-grains-are-part-your-heritage/"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teachersuperstore.com.au/assets/files/uploads/ch9-pages-from-food-for-you-3ed-book-1-4pp-10-web.pdf"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oldwayspt.org/blog/whole-grains-are-part-your-heritage/"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teachersuperstore.com.au/assets/files/uploads/ch9-pages-from-food-for-you-3ed-book-1-4pp-10-web.pdf"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un.org/en/observances/world-pulses-day#:~:text=Pulses%20are%20highly%20water%20efficient,of%20beef%20requires%2013%2C000%20liters" TargetMode="External"/><Relationship Id="rId4" Type="http://schemas.openxmlformats.org/officeDocument/2006/relationships/hyperlink" Target="https://oldwayspt.org/blog/whole-grains-are-part-your-heritag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teachersuperstore.com.au/assets/files/uploads/ch9-pages-from-food-for-you-3ed-book-1-4pp-10-web.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teachersuperstore.com.au/assets/files/uploads/ch9-pages-from-food-for-you-3ed-book-1-4pp-10-web.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teachersuperstore.com.au/assets/files/uploads/ch9-pages-from-food-for-you-3ed-book-1-4pp-10-web.pdf"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oldwayspt.org/blog/whole-grains-are-part-your-heritag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78FAC-608E-1007-BC75-B6CFD38936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DB6751-440F-9F29-A67F-D9E681BE3B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7FC4C8-46BE-7DA4-B985-8CEAAD243572}"/>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020E5483-2C75-4962-F559-C8EBF64D51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CA066-102F-4CA8-9205-A106227440AB}"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15554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4" name="Google Shape;404;g30a41a725f4_0_6:notes"/>
          <p:cNvSpPr txBox="1">
            <a:spLocks noGrp="1"/>
          </p:cNvSpPr>
          <p:nvPr>
            <p:ph type="body" idx="1"/>
          </p:nvPr>
        </p:nvSpPr>
        <p:spPr>
          <a:xfrm>
            <a:off x="701040" y="4444860"/>
            <a:ext cx="5608320" cy="3956190"/>
          </a:xfrm>
        </p:spPr>
        <p:txBody>
          <a:bodyPr/>
          <a:lstStyle/>
          <a:p>
            <a:r>
              <a:rPr lang="en-CA" dirty="0">
                <a:latin typeface="+mj-lt"/>
              </a:rPr>
              <a:t>Information Retrieved January 16, 2025 from United Nations Development Programme</a:t>
            </a:r>
          </a:p>
          <a:p>
            <a:r>
              <a:rPr lang="en-CA" dirty="0">
                <a:latin typeface="+mj-lt"/>
              </a:rPr>
              <a:t>Information Retrieved October 25, 2024 from: </a:t>
            </a:r>
            <a:r>
              <a:rPr lang="en-CA" dirty="0">
                <a:latin typeface="+mj-lt"/>
                <a:hlinkClick r:id="rId3"/>
              </a:rPr>
              <a:t>https://oldwayspt.org/blog/whole-grains-are-part-your-heritage/</a:t>
            </a:r>
            <a:endParaRPr lang="en-CA" dirty="0">
              <a:latin typeface="+mj-lt"/>
            </a:endParaRPr>
          </a:p>
          <a:p>
            <a:r>
              <a:rPr lang="en-CA" dirty="0">
                <a:latin typeface="+mj-lt"/>
              </a:rPr>
              <a:t>Information Retrieved October 25, 2024 from: </a:t>
            </a:r>
            <a:r>
              <a:rPr lang="en-CA" dirty="0">
                <a:latin typeface="+mj-lt"/>
                <a:sym typeface="Cambria"/>
                <a:hlinkClick r:id="rId4"/>
              </a:rPr>
              <a:t>https://pmc.ncbi.nlm.nih.gov/articles/PMC9710409/#:~:text=Legumes%20such%20as%20alfalfa%2C%20green,many%20world%2Dfamous%20diet%20plans</a:t>
            </a:r>
            <a:r>
              <a:rPr lang="en-CA" dirty="0">
                <a:latin typeface="+mj-lt"/>
                <a:sym typeface="Cambria"/>
              </a:rPr>
              <a:t> .</a:t>
            </a:r>
          </a:p>
          <a:p>
            <a:endParaRPr lang="en-CA" dirty="0">
              <a:latin typeface="+mj-lt"/>
              <a:sym typeface="Cambria"/>
            </a:endParaRPr>
          </a:p>
          <a:p>
            <a:r>
              <a:rPr lang="en-CA" dirty="0">
                <a:latin typeface="+mj-lt"/>
                <a:sym typeface="Cambria"/>
              </a:rPr>
              <a:t>Cooking demonstration videos: </a:t>
            </a:r>
            <a:r>
              <a:rPr lang="en-CA" dirty="0">
                <a:latin typeface="+mj-lt"/>
                <a:sym typeface="Cambria"/>
                <a:hlinkClick r:id="rId5"/>
              </a:rPr>
              <a:t>https://oldwayspt.org/blog/video-types/cooking-demos/</a:t>
            </a:r>
            <a:r>
              <a:rPr lang="en-CA" dirty="0">
                <a:latin typeface="+mj-lt"/>
                <a:sym typeface="Cambria"/>
              </a:rPr>
              <a:t>  </a:t>
            </a:r>
          </a:p>
          <a:p>
            <a:endParaRPr lang="en-CA" dirty="0">
              <a:latin typeface="+mj-lt"/>
              <a:sym typeface="Cambria"/>
            </a:endParaRPr>
          </a:p>
          <a:p>
            <a:pPr marL="0" indent="0">
              <a:spcBef>
                <a:spcPts val="360"/>
              </a:spcBef>
              <a:spcAft>
                <a:spcPts val="0"/>
              </a:spcAft>
              <a:buNone/>
            </a:pPr>
            <a:r>
              <a:rPr lang="en-CA" dirty="0">
                <a:latin typeface="+mj-lt"/>
              </a:rPr>
              <a:t>Foods like - Spanish Paella, Lebanese Tabbouleh, Greek Tzatziki, Risotto, falafel, hummus, sh</a:t>
            </a:r>
            <a:r>
              <a:rPr lang="en-CA" b="0" i="0" dirty="0">
                <a:effectLst/>
                <a:latin typeface="+mj-lt"/>
              </a:rPr>
              <a:t>ish kebabs, shawarma and baklava</a:t>
            </a:r>
          </a:p>
          <a:p>
            <a:pPr marL="0" indent="0">
              <a:spcBef>
                <a:spcPts val="360"/>
              </a:spcBef>
              <a:spcAft>
                <a:spcPts val="0"/>
              </a:spcAft>
              <a:buNone/>
            </a:pPr>
            <a:endParaRPr lang="en-CA" dirty="0">
              <a:latin typeface="+mj-lt"/>
            </a:endParaRPr>
          </a:p>
          <a:p>
            <a:pPr marL="0" marR="0" lvl="0" indent="0" algn="l" defTabSz="914400" rtl="0" eaLnBrk="1" fontAlgn="auto" latinLnBrk="0" hangingPunct="1">
              <a:lnSpc>
                <a:spcPct val="100000"/>
              </a:lnSpc>
              <a:spcBef>
                <a:spcPts val="360"/>
              </a:spcBef>
              <a:spcAft>
                <a:spcPts val="0"/>
              </a:spcAft>
              <a:buClrTx/>
              <a:buSzTx/>
              <a:buFontTx/>
              <a:buNone/>
              <a:tabLst/>
              <a:defRPr/>
            </a:pPr>
            <a:r>
              <a:rPr lang="en-CA" b="1" dirty="0">
                <a:latin typeface="+mj-lt"/>
              </a:rPr>
              <a:t>Have students guess the foods in the photos:</a:t>
            </a:r>
          </a:p>
          <a:p>
            <a:pPr marL="171450" marR="0" lvl="0" indent="-171450" algn="l" defTabSz="914400" rtl="0" eaLnBrk="1" fontAlgn="auto" latinLnBrk="0" hangingPunct="1">
              <a:lnSpc>
                <a:spcPct val="100000"/>
              </a:lnSpc>
              <a:spcBef>
                <a:spcPts val="360"/>
              </a:spcBef>
              <a:spcAft>
                <a:spcPts val="0"/>
              </a:spcAft>
              <a:buClrTx/>
              <a:buSzTx/>
              <a:buFont typeface="Arial" panose="020B0604020202020204" pitchFamily="34" charset="0"/>
              <a:buChar char="•"/>
              <a:tabLst/>
              <a:defRPr/>
            </a:pPr>
            <a:r>
              <a:rPr lang="en-CA" b="1" dirty="0">
                <a:latin typeface="+mj-lt"/>
              </a:rPr>
              <a:t>Bulgar</a:t>
            </a:r>
          </a:p>
          <a:p>
            <a:pPr marL="171450" marR="0" lvl="0" indent="-171450" algn="l" defTabSz="914400" rtl="0" eaLnBrk="1" fontAlgn="auto" latinLnBrk="0" hangingPunct="1">
              <a:lnSpc>
                <a:spcPct val="100000"/>
              </a:lnSpc>
              <a:spcBef>
                <a:spcPts val="360"/>
              </a:spcBef>
              <a:spcAft>
                <a:spcPts val="0"/>
              </a:spcAft>
              <a:buClrTx/>
              <a:buSzTx/>
              <a:buFont typeface="Arial" panose="020B0604020202020204" pitchFamily="34" charset="0"/>
              <a:buChar char="•"/>
              <a:tabLst/>
              <a:defRPr/>
            </a:pPr>
            <a:r>
              <a:rPr lang="en-CA" b="1" dirty="0">
                <a:latin typeface="+mj-lt"/>
              </a:rPr>
              <a:t>Risotto</a:t>
            </a:r>
          </a:p>
          <a:p>
            <a:pPr marL="0" indent="0">
              <a:spcBef>
                <a:spcPts val="360"/>
              </a:spcBef>
              <a:spcAft>
                <a:spcPts val="0"/>
              </a:spcAft>
              <a:buNone/>
            </a:pPr>
            <a:endParaRPr lang="en-CA" dirty="0">
              <a:latin typeface="+mj-lt"/>
            </a:endParaRPr>
          </a:p>
          <a:p>
            <a:endParaRPr lang="en-CA" dirty="0">
              <a:latin typeface="+mj-lt"/>
            </a:endParaRPr>
          </a:p>
        </p:txBody>
      </p:sp>
      <p:sp>
        <p:nvSpPr>
          <p:cNvPr id="405" name="Google Shape;405;g30a41a725f4_0_6:notes"/>
          <p:cNvSpPr txBox="1">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Slide Image Placeholder 3">
            <a:extLst>
              <a:ext uri="{FF2B5EF4-FFF2-40B4-BE49-F238E27FC236}">
                <a16:creationId xmlns:a16="http://schemas.microsoft.com/office/drawing/2014/main" id="{E702B94E-ABAE-5FED-A5C5-F6CAF888ACB5}"/>
              </a:ext>
            </a:extLst>
          </p:cNvPr>
          <p:cNvSpPr>
            <a:spLocks noGrp="1" noRot="1" noChangeAspect="1"/>
          </p:cNvSpPr>
          <p:nvPr>
            <p:ph type="sldImg"/>
          </p:nvPr>
        </p:nvSpPr>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Information Retrieved January 16, 2025 from Study.com </a:t>
            </a:r>
            <a:r>
              <a:rPr lang="en-CA" dirty="0">
                <a:hlinkClick r:id="rId3"/>
              </a:rPr>
              <a:t>https://study.com/learn/lesson/africa-countries-regions-map.html#:~:text=Top%2010%20by%20Land%20Area,Mali%2C%20South%20Africa%2C%20Ethiopia</a:t>
            </a:r>
            <a:r>
              <a:rPr lang="en-CA" dirty="0"/>
              <a:t> .</a:t>
            </a:r>
          </a:p>
          <a:p>
            <a:endParaRPr lang="en-CA" dirty="0"/>
          </a:p>
          <a:p>
            <a:r>
              <a:rPr lang="en-CA" dirty="0"/>
              <a:t>Information Retrieved October 25, 2024 from: </a:t>
            </a:r>
            <a:r>
              <a:rPr lang="en-CA" dirty="0">
                <a:hlinkClick r:id="rId4"/>
              </a:rPr>
              <a:t>https://oldwayspt.org/blog/whole-grains-are-part-your-heritage/</a:t>
            </a:r>
            <a:endParaRPr lang="en-CA" dirty="0">
              <a:sym typeface="Arial"/>
            </a:endParaRPr>
          </a:p>
          <a:p>
            <a:endParaRPr lang="en-CA" dirty="0">
              <a:sym typeface="Arial"/>
            </a:endParaRPr>
          </a:p>
          <a:p>
            <a:r>
              <a:rPr lang="en-CA" dirty="0">
                <a:sym typeface="Arial"/>
              </a:rPr>
              <a:t>Information Retrieved October 25, 2024 from: </a:t>
            </a:r>
            <a:r>
              <a:rPr lang="en-CA" dirty="0">
                <a:sym typeface="Arial"/>
                <a:hlinkClick r:id="rId5"/>
              </a:rPr>
              <a:t>https://oldwayspt.org/wp-content/uploads/2023/10/AHH-CommonFoods_0.pdf</a:t>
            </a:r>
            <a:r>
              <a:rPr lang="en-CA" dirty="0">
                <a:sym typeface="Arial"/>
              </a:rPr>
              <a:t> </a:t>
            </a:r>
          </a:p>
          <a:p>
            <a:endParaRPr lang="en-CA" dirty="0">
              <a:sym typeface="Arial"/>
            </a:endParaRPr>
          </a:p>
          <a:p>
            <a:r>
              <a:rPr lang="en-CA" dirty="0">
                <a:sym typeface="Arial"/>
              </a:rPr>
              <a:t>FYI: </a:t>
            </a:r>
            <a:r>
              <a:rPr lang="en-CA" sz="1200" dirty="0"/>
              <a:t>: sorghum, millet, and teff are all crops that grow well in dry climates and in drought conditions. </a:t>
            </a:r>
          </a:p>
          <a:p>
            <a:endParaRPr lang="en-CA" sz="1200" dirty="0">
              <a:sym typeface="Arial"/>
            </a:endParaRPr>
          </a:p>
          <a:p>
            <a:r>
              <a:rPr lang="en-CA" sz="1200" b="1" dirty="0">
                <a:sym typeface="Arial"/>
              </a:rPr>
              <a:t>Have Students guess the foods in the individual pictures: </a:t>
            </a:r>
          </a:p>
          <a:p>
            <a:pPr marL="171450" indent="-171450">
              <a:buFont typeface="Arial" panose="020B0604020202020204" pitchFamily="34" charset="0"/>
              <a:buChar char="•"/>
            </a:pPr>
            <a:r>
              <a:rPr lang="en-CA" sz="1200" b="1" dirty="0">
                <a:sym typeface="Arial"/>
              </a:rPr>
              <a:t>Brazil Nuts</a:t>
            </a:r>
          </a:p>
          <a:p>
            <a:pPr marL="171450" indent="-171450">
              <a:buFont typeface="Arial" panose="020B0604020202020204" pitchFamily="34" charset="0"/>
              <a:buChar char="•"/>
            </a:pPr>
            <a:r>
              <a:rPr lang="en-CA" sz="1200" b="1" dirty="0">
                <a:sym typeface="Arial"/>
              </a:rPr>
              <a:t>Ancient Grain Teff</a:t>
            </a:r>
          </a:p>
        </p:txBody>
      </p:sp>
      <p:sp>
        <p:nvSpPr>
          <p:cNvPr id="4" name="Slide Number Placeholder 3"/>
          <p:cNvSpPr>
            <a:spLocks noGrp="1"/>
          </p:cNvSpPr>
          <p:nvPr>
            <p:ph type="sldNum" sz="quarter" idx="5"/>
          </p:nvPr>
        </p:nvSpPr>
        <p:spPr/>
        <p:txBody>
          <a:bodyPr/>
          <a:lstStyle/>
          <a:p>
            <a:fld id="{178BBB70-1820-4A39-9EE9-A3A8A95D03CA}" type="slidenum">
              <a:rPr lang="en-CA" smtClean="0"/>
              <a:t>11</a:t>
            </a:fld>
            <a:endParaRPr lang="en-CA"/>
          </a:p>
        </p:txBody>
      </p:sp>
    </p:spTree>
    <p:extLst>
      <p:ext uri="{BB962C8B-B14F-4D97-AF65-F5344CB8AC3E}">
        <p14:creationId xmlns:p14="http://schemas.microsoft.com/office/powerpoint/2010/main" val="772810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a:extLst>
            <a:ext uri="{FF2B5EF4-FFF2-40B4-BE49-F238E27FC236}">
              <a16:creationId xmlns:a16="http://schemas.microsoft.com/office/drawing/2014/main" id="{EFEF2BF1-9A10-5BDF-9846-9FAE3216DA07}"/>
            </a:ext>
          </a:extLst>
        </p:cNvPr>
        <p:cNvGrpSpPr/>
        <p:nvPr/>
      </p:nvGrpSpPr>
      <p:grpSpPr>
        <a:xfrm>
          <a:off x="0" y="0"/>
          <a:ext cx="0" cy="0"/>
          <a:chOff x="0" y="0"/>
          <a:chExt cx="0" cy="0"/>
        </a:xfrm>
      </p:grpSpPr>
      <p:sp>
        <p:nvSpPr>
          <p:cNvPr id="404" name="Google Shape;404;g30a41a725f4_0_6:notes">
            <a:extLst>
              <a:ext uri="{FF2B5EF4-FFF2-40B4-BE49-F238E27FC236}">
                <a16:creationId xmlns:a16="http://schemas.microsoft.com/office/drawing/2014/main" id="{6BC5A073-B2E8-B459-AF7F-32FA90F634F2}"/>
              </a:ext>
            </a:extLst>
          </p:cNvPr>
          <p:cNvSpPr txBox="1">
            <a:spLocks noGrp="1"/>
          </p:cNvSpPr>
          <p:nvPr>
            <p:ph type="body" idx="1"/>
          </p:nvPr>
        </p:nvSpPr>
        <p:spPr>
          <a:xfrm>
            <a:off x="701040" y="4444860"/>
            <a:ext cx="5608320" cy="3956190"/>
          </a:xfrm>
        </p:spPr>
        <p:txBody>
          <a:bodyPr/>
          <a:lstStyle/>
          <a:p>
            <a:r>
              <a:rPr lang="en-CA" dirty="0"/>
              <a:t>Information Retrieved October 25, 2024 from: </a:t>
            </a:r>
            <a:r>
              <a:rPr lang="en-CA" dirty="0">
                <a:hlinkClick r:id="rId3"/>
              </a:rPr>
              <a:t>https://oldwayspt.org/blog/whole-grains-are-part-your-heritage/</a:t>
            </a:r>
            <a:endParaRPr lang="en-CA" dirty="0"/>
          </a:p>
          <a:p>
            <a:endParaRPr lang="en-CA" dirty="0"/>
          </a:p>
          <a:p>
            <a:r>
              <a:rPr lang="en-CA" dirty="0"/>
              <a:t>Information Retrieved October 25, 2025 from: </a:t>
            </a:r>
            <a:r>
              <a:rPr lang="en-CA" dirty="0">
                <a:hlinkClick r:id="rId4"/>
              </a:rPr>
              <a:t>https://oldwayspt.org/wp-content/uploads/2023/10/LAH-CommonFoods.pdf</a:t>
            </a:r>
            <a:r>
              <a:rPr lang="en-CA" dirty="0"/>
              <a:t> </a:t>
            </a:r>
          </a:p>
          <a:p>
            <a:endParaRPr lang="en-CA" dirty="0"/>
          </a:p>
          <a:p>
            <a:r>
              <a:rPr lang="en-CA" dirty="0"/>
              <a:t>Looking for more recipes? Check out: The Spruce Eats at </a:t>
            </a:r>
            <a:r>
              <a:rPr lang="en-CA" dirty="0">
                <a:hlinkClick r:id="rId5"/>
              </a:rPr>
              <a:t>https://www.thespruceeats.com/middle-east-main-dishes-4162480</a:t>
            </a:r>
            <a:r>
              <a:rPr lang="en-CA" dirty="0"/>
              <a:t> </a:t>
            </a:r>
          </a:p>
          <a:p>
            <a:endParaRPr lang="en-CA" dirty="0"/>
          </a:p>
          <a:p>
            <a:r>
              <a:rPr lang="en-CA" b="1" dirty="0"/>
              <a:t>Have students identify the nuts, seeds, grains, legumes/pulses from the photos</a:t>
            </a:r>
          </a:p>
          <a:p>
            <a:pPr marL="171450" indent="-171450">
              <a:buFont typeface="Arial" panose="020B0604020202020204" pitchFamily="34" charset="0"/>
              <a:buChar char="•"/>
            </a:pPr>
            <a:r>
              <a:rPr lang="en-CA" b="1" dirty="0"/>
              <a:t>Cashews</a:t>
            </a:r>
          </a:p>
          <a:p>
            <a:pPr marL="171450" indent="-171450">
              <a:buFont typeface="Arial" panose="020B0604020202020204" pitchFamily="34" charset="0"/>
              <a:buChar char="•"/>
            </a:pPr>
            <a:r>
              <a:rPr lang="en-CA" b="1" dirty="0"/>
              <a:t>Almonds</a:t>
            </a:r>
          </a:p>
          <a:p>
            <a:pPr marL="171450" indent="-171450">
              <a:buFont typeface="Arial" panose="020B0604020202020204" pitchFamily="34" charset="0"/>
              <a:buChar char="•"/>
            </a:pPr>
            <a:r>
              <a:rPr lang="en-CA" b="1" dirty="0"/>
              <a:t>Black beans</a:t>
            </a:r>
          </a:p>
          <a:p>
            <a:pPr marL="171450" indent="-171450">
              <a:buFont typeface="Arial" panose="020B0604020202020204" pitchFamily="34" charset="0"/>
              <a:buChar char="•"/>
            </a:pPr>
            <a:r>
              <a:rPr lang="en-CA" b="1" dirty="0"/>
              <a:t>Corn tortillas</a:t>
            </a:r>
          </a:p>
          <a:p>
            <a:pPr marL="171450" indent="-171450">
              <a:buFont typeface="Arial" panose="020B0604020202020204" pitchFamily="34" charset="0"/>
              <a:buChar char="•"/>
            </a:pPr>
            <a:r>
              <a:rPr lang="en-CA" b="1" dirty="0"/>
              <a:t>rice</a:t>
            </a:r>
            <a:endParaRPr lang="en-CA" dirty="0"/>
          </a:p>
          <a:p>
            <a:endParaRPr lang="en-CA" dirty="0">
              <a:sym typeface="Cambria"/>
            </a:endParaRPr>
          </a:p>
        </p:txBody>
      </p:sp>
      <p:sp>
        <p:nvSpPr>
          <p:cNvPr id="405" name="Google Shape;405;g30a41a725f4_0_6:notes">
            <a:extLst>
              <a:ext uri="{FF2B5EF4-FFF2-40B4-BE49-F238E27FC236}">
                <a16:creationId xmlns:a16="http://schemas.microsoft.com/office/drawing/2014/main" id="{9E1C41B0-1142-EB4D-C61A-31E72204D031}"/>
              </a:ext>
            </a:extLst>
          </p:cNvPr>
          <p:cNvSpPr txBox="1">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Slide Image Placeholder 3">
            <a:extLst>
              <a:ext uri="{FF2B5EF4-FFF2-40B4-BE49-F238E27FC236}">
                <a16:creationId xmlns:a16="http://schemas.microsoft.com/office/drawing/2014/main" id="{A769C791-969F-5607-D3C6-FDDEF63701B4}"/>
              </a:ext>
            </a:extLst>
          </p:cNvPr>
          <p:cNvSpPr>
            <a:spLocks noGrp="1" noRot="1" noChangeAspect="1"/>
          </p:cNvSpPr>
          <p:nvPr>
            <p:ph type="sldImg"/>
          </p:nvPr>
        </p:nvSpPr>
        <p:spPr/>
      </p:sp>
    </p:spTree>
    <p:extLst>
      <p:ext uri="{BB962C8B-B14F-4D97-AF65-F5344CB8AC3E}">
        <p14:creationId xmlns:p14="http://schemas.microsoft.com/office/powerpoint/2010/main" val="1968044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5" name="Google Shape;425;g30a41a725f4_0_26:notes"/>
          <p:cNvSpPr txBox="1">
            <a:spLocks noGrp="1"/>
          </p:cNvSpPr>
          <p:nvPr>
            <p:ph type="body" idx="1"/>
          </p:nvPr>
        </p:nvSpPr>
        <p:spPr>
          <a:xfrm>
            <a:off x="685800" y="4400549"/>
            <a:ext cx="5486400" cy="4370918"/>
          </a:xfrm>
        </p:spPr>
        <p:txBody>
          <a:bodyPr/>
          <a:lstStyle/>
          <a:p>
            <a:r>
              <a:rPr lang="en-CA" dirty="0"/>
              <a:t>Information Retrieved October 25, 2024 from: </a:t>
            </a:r>
          </a:p>
          <a:p>
            <a:pPr marL="171450" indent="-171450">
              <a:buFont typeface="Arial" panose="020B0604020202020204" pitchFamily="34" charset="0"/>
              <a:buChar char="•"/>
            </a:pPr>
            <a:r>
              <a:rPr lang="en-CA" dirty="0">
                <a:hlinkClick r:id="rId3"/>
              </a:rPr>
              <a:t>https://oldwayspt.org/blog/whole-grains-are-part-your-heritage/</a:t>
            </a:r>
            <a:r>
              <a:rPr lang="en-CA" dirty="0"/>
              <a:t> </a:t>
            </a:r>
          </a:p>
          <a:p>
            <a:pPr marL="171450" indent="-171450">
              <a:buFont typeface="Arial" panose="020B0604020202020204" pitchFamily="34" charset="0"/>
              <a:buChar char="•"/>
            </a:pPr>
            <a:r>
              <a:rPr lang="en-CA" dirty="0">
                <a:sym typeface="Arial"/>
                <a:hlinkClick r:id="rId4"/>
              </a:rPr>
              <a:t>https://oldwayspt.org/wp-content/uploads/2023/10/ASIAN-CommonFoods.pdf</a:t>
            </a:r>
            <a:endParaRPr lang="en-CA" dirty="0">
              <a:sym typeface="Arial"/>
            </a:endParaRPr>
          </a:p>
          <a:p>
            <a:pPr marL="171450" indent="-171450">
              <a:buFont typeface="Arial" panose="020B0604020202020204" pitchFamily="34" charset="0"/>
              <a:buChar char="•"/>
            </a:pPr>
            <a:r>
              <a:rPr lang="en-CA" dirty="0">
                <a:sym typeface="Arial"/>
                <a:hlinkClick r:id="rId5"/>
              </a:rPr>
              <a:t>https://www.teachersuperstore.com.au/assets/files/uploads/ch9-pages-from-food-for-you-3ed-book-1-4pp-10-web.pdf</a:t>
            </a:r>
            <a:r>
              <a:rPr lang="en-CA" dirty="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Information Retrieved January 16, 2025 from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https://www.worldometers.info/geography/how-many-countries-in-asia/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sym typeface="Arial"/>
              </a:rPr>
              <a:t>https://iheartumami.com/types-of-chinese-noodles-and-wrappers/ </a:t>
            </a:r>
          </a:p>
          <a:p>
            <a:endParaRPr lang="en-CA" dirty="0">
              <a:sym typeface="Arial"/>
            </a:endParaRPr>
          </a:p>
          <a:p>
            <a:r>
              <a:rPr lang="en-CA" dirty="0">
                <a:sym typeface="Arial"/>
              </a:rPr>
              <a:t>Recipe ideas at The Spruce Eats: </a:t>
            </a:r>
            <a:r>
              <a:rPr lang="en-CA" dirty="0">
                <a:sym typeface="Arial"/>
                <a:hlinkClick r:id="rId6"/>
              </a:rPr>
              <a:t>https://www.thespruceeats.com/asian-4162644</a:t>
            </a:r>
            <a:r>
              <a:rPr lang="en-CA" dirty="0">
                <a:sym typeface="Arial"/>
              </a:rPr>
              <a:t> </a:t>
            </a:r>
          </a:p>
          <a:p>
            <a:endParaRPr lang="en-CA" dirty="0">
              <a:sym typeface="Arial"/>
            </a:endParaRPr>
          </a:p>
          <a:p>
            <a:r>
              <a:rPr lang="en-CA" dirty="0">
                <a:sym typeface="Arial"/>
              </a:rPr>
              <a:t>Types of foods: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t>breads (dumplings, chapatis, </a:t>
            </a:r>
            <a:r>
              <a:rPr lang="en-CA" sz="1200" dirty="0" err="1"/>
              <a:t>mantou</a:t>
            </a:r>
            <a:r>
              <a:rPr lang="en-CA" sz="1200" dirty="0"/>
              <a:t>, naan, roti), noodles (</a:t>
            </a:r>
            <a:r>
              <a:rPr lang="en-CA" sz="1200" dirty="0" err="1"/>
              <a:t>somen</a:t>
            </a:r>
            <a:r>
              <a:rPr lang="en-CA" sz="1200" dirty="0"/>
              <a:t>, </a:t>
            </a:r>
            <a:r>
              <a:rPr lang="en-CA" sz="1200" dirty="0" err="1"/>
              <a:t>udon</a:t>
            </a:r>
            <a:r>
              <a:rPr lang="en-CA"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t>Have students guess the ingredients in the photos: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1" dirty="0"/>
              <a:t>Hazel nuts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1" dirty="0"/>
              <a:t>Edamame (soy/legume)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1" dirty="0"/>
              <a:t>Buckwheat soba noodles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1" dirty="0"/>
              <a:t>Roti (wheat)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1" dirty="0"/>
              <a:t>Samosas (wheat)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dirty="0"/>
          </a:p>
          <a:p>
            <a:endParaRPr lang="en-CA" dirty="0"/>
          </a:p>
        </p:txBody>
      </p:sp>
      <p:sp>
        <p:nvSpPr>
          <p:cNvPr id="426" name="Google Shape;426;g30a41a725f4_0_26:notes"/>
          <p:cNvSpPr txBox="1">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Slide Image Placeholder 3">
            <a:extLst>
              <a:ext uri="{FF2B5EF4-FFF2-40B4-BE49-F238E27FC236}">
                <a16:creationId xmlns:a16="http://schemas.microsoft.com/office/drawing/2014/main" id="{5CBF6E7D-0E86-D21D-93F4-F272A2306EB1}"/>
              </a:ext>
            </a:extLst>
          </p:cNvPr>
          <p:cNvSpPr>
            <a:spLocks noGrp="1" noRot="1" noChangeAspect="1"/>
          </p:cNvSpPr>
          <p:nvPr>
            <p:ph type="sldImg"/>
          </p:nvPr>
        </p:nvSpPr>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3" name="Google Shape;433;g30a41a725f4_0_33:notes"/>
          <p:cNvSpPr txBox="1">
            <a:spLocks noGrp="1"/>
          </p:cNvSpPr>
          <p:nvPr>
            <p:ph type="body" idx="1"/>
          </p:nvPr>
        </p:nvSpPr>
        <p:spPr/>
        <p:txBody>
          <a:bodyPr/>
          <a:lstStyle/>
          <a:p>
            <a:r>
              <a:rPr lang="en-CA" dirty="0">
                <a:latin typeface="+mj-lt"/>
              </a:rPr>
              <a:t>Information Retrieved October 25, 2024 from: </a:t>
            </a:r>
            <a:r>
              <a:rPr lang="en-CA" dirty="0">
                <a:latin typeface="+mj-lt"/>
                <a:hlinkClick r:id="rId3"/>
              </a:rPr>
              <a:t>https://oldwayspt.org/blog/whole-grains-are-part-your-heritage/</a:t>
            </a:r>
            <a:endParaRPr lang="en-CA" dirty="0">
              <a:latin typeface="+mj-lt"/>
            </a:endParaRPr>
          </a:p>
          <a:p>
            <a:endParaRPr lang="en-CA" dirty="0">
              <a:latin typeface="+mj-lt"/>
            </a:endParaRPr>
          </a:p>
          <a:p>
            <a:r>
              <a:rPr lang="en-CA" dirty="0">
                <a:latin typeface="+mj-lt"/>
              </a:rPr>
              <a:t>Information Retrieved January 15, 2025 from: USDA Forest Service </a:t>
            </a:r>
            <a:r>
              <a:rPr lang="en-CA" dirty="0">
                <a:latin typeface="+mj-lt"/>
                <a:hlinkClick r:id="rId4"/>
              </a:rPr>
              <a:t>https://www.fs.usda.gov/wildflowers/ethnobotany/food/nuts.shtml#:~:text=In%20botany%20terms%2C%20nuts%20are,definition%20of%20a%20true%20nut</a:t>
            </a:r>
            <a:r>
              <a:rPr lang="en-CA" dirty="0">
                <a:latin typeface="+mj-lt"/>
              </a:rPr>
              <a:t> . </a:t>
            </a:r>
          </a:p>
          <a:p>
            <a:endParaRPr lang="en-CA" dirty="0">
              <a:latin typeface="+mj-lt"/>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latin typeface="+mj-lt"/>
                <a:sym typeface="Arial"/>
              </a:rPr>
              <a:t>D</a:t>
            </a:r>
            <a:r>
              <a:rPr lang="en-CA" sz="1200" dirty="0">
                <a:latin typeface="+mj-lt"/>
              </a:rPr>
              <a:t>o a class word cloud as things pop up and have  a discussion about what grains they use at home and to make what with (see </a:t>
            </a:r>
            <a:r>
              <a:rPr lang="en-CA" sz="1200" u="sng" dirty="0">
                <a:latin typeface="+mj-lt"/>
                <a:ea typeface="Arial"/>
                <a:cs typeface="Arial"/>
                <a:sym typeface="Arial"/>
                <a:hlinkClick r:id="rId5"/>
              </a:rPr>
              <a:t>Create live word clouds for free - </a:t>
            </a:r>
            <a:r>
              <a:rPr lang="en-CA" sz="1200" u="sng" dirty="0" err="1">
                <a:latin typeface="+mj-lt"/>
                <a:ea typeface="Arial"/>
                <a:cs typeface="Arial"/>
                <a:sym typeface="Arial"/>
                <a:hlinkClick r:id="rId5"/>
              </a:rPr>
              <a:t>Slido</a:t>
            </a:r>
            <a:r>
              <a:rPr lang="en-CA" sz="1200" u="sng" dirty="0">
                <a:latin typeface="+mj-lt"/>
                <a:ea typeface="Arial"/>
                <a:cs typeface="Arial"/>
                <a:sym typeface="Arial"/>
                <a:hlinkClick r:id="rId5"/>
              </a:rPr>
              <a:t> | </a:t>
            </a:r>
            <a:r>
              <a:rPr lang="en-CA" sz="1200" u="sng" dirty="0" err="1">
                <a:latin typeface="+mj-lt"/>
                <a:ea typeface="Arial"/>
                <a:cs typeface="Arial"/>
                <a:sym typeface="Arial"/>
                <a:hlinkClick r:id="rId5"/>
              </a:rPr>
              <a:t>Slido</a:t>
            </a:r>
            <a:r>
              <a:rPr lang="en-CA" sz="1200" u="sng" dirty="0">
                <a:latin typeface="+mj-lt"/>
                <a:ea typeface="Arial"/>
                <a:cs typeface="Arial"/>
                <a:sym typeface="Arial"/>
                <a:hlinkClick r:id="rId5"/>
              </a:rPr>
              <a:t> - Audience Interaction Made Easy</a:t>
            </a:r>
            <a:r>
              <a:rPr lang="en-CA" sz="1200" dirty="0">
                <a:latin typeface="+mj-lt"/>
              </a:rPr>
              <a:t> )</a:t>
            </a:r>
          </a:p>
          <a:p>
            <a:endParaRPr lang="en-CA" dirty="0">
              <a:latin typeface="+mj-lt"/>
            </a:endParaRPr>
          </a:p>
        </p:txBody>
      </p:sp>
      <p:sp>
        <p:nvSpPr>
          <p:cNvPr id="434" name="Google Shape;434;g30a41a725f4_0_33:notes"/>
          <p:cNvSpPr txBox="1">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Slide Image Placeholder 3">
            <a:extLst>
              <a:ext uri="{FF2B5EF4-FFF2-40B4-BE49-F238E27FC236}">
                <a16:creationId xmlns:a16="http://schemas.microsoft.com/office/drawing/2014/main" id="{178D5CB1-4B1F-0FF0-3C26-321C0BE1ABB5}"/>
              </a:ext>
            </a:extLst>
          </p:cNvPr>
          <p:cNvSpPr>
            <a:spLocks noGrp="1" noRot="1" noChangeAspect="1"/>
          </p:cNvSpPr>
          <p:nvPr>
            <p:ph type="sldImg"/>
          </p:nvPr>
        </p:nvSpPr>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a:extLst>
            <a:ext uri="{FF2B5EF4-FFF2-40B4-BE49-F238E27FC236}">
              <a16:creationId xmlns:a16="http://schemas.microsoft.com/office/drawing/2014/main" id="{4C7FD10B-406B-C34F-D813-4995DCBCC472}"/>
            </a:ext>
          </a:extLst>
        </p:cNvPr>
        <p:cNvGrpSpPr/>
        <p:nvPr/>
      </p:nvGrpSpPr>
      <p:grpSpPr>
        <a:xfrm>
          <a:off x="0" y="0"/>
          <a:ext cx="0" cy="0"/>
          <a:chOff x="0" y="0"/>
          <a:chExt cx="0" cy="0"/>
        </a:xfrm>
      </p:grpSpPr>
      <p:sp>
        <p:nvSpPr>
          <p:cNvPr id="335" name="Google Shape;335;g2fc4a6b69f7_0_6:notes">
            <a:extLst>
              <a:ext uri="{FF2B5EF4-FFF2-40B4-BE49-F238E27FC236}">
                <a16:creationId xmlns:a16="http://schemas.microsoft.com/office/drawing/2014/main" id="{78D387C0-0DD7-5367-8D1A-7E37050BDB73}"/>
              </a:ext>
            </a:extLst>
          </p:cNvPr>
          <p:cNvSpPr txBox="1">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Slide Image Placeholder 2">
            <a:extLst>
              <a:ext uri="{FF2B5EF4-FFF2-40B4-BE49-F238E27FC236}">
                <a16:creationId xmlns:a16="http://schemas.microsoft.com/office/drawing/2014/main" id="{7707DFFD-8464-AEFF-8A70-85A888301067}"/>
              </a:ext>
            </a:extLst>
          </p:cNvPr>
          <p:cNvSpPr>
            <a:spLocks noGrp="1" noRot="1" noChangeAspect="1"/>
          </p:cNvSpPr>
          <p:nvPr>
            <p:ph type="sldImg"/>
          </p:nvPr>
        </p:nvSpPr>
        <p:spPr/>
      </p:sp>
      <p:sp>
        <p:nvSpPr>
          <p:cNvPr id="4" name="Notes Placeholder 3">
            <a:extLst>
              <a:ext uri="{FF2B5EF4-FFF2-40B4-BE49-F238E27FC236}">
                <a16:creationId xmlns:a16="http://schemas.microsoft.com/office/drawing/2014/main" id="{4DDFD384-1A6D-4F73-62F5-7D152C47432F}"/>
              </a:ext>
            </a:extLst>
          </p:cNvPr>
          <p:cNvSpPr>
            <a:spLocks noGrp="1"/>
          </p:cNvSpPr>
          <p:nvPr>
            <p:ph type="body" idx="1"/>
          </p:nvPr>
        </p:nvSpPr>
        <p:spPr/>
        <p:txBody>
          <a:bodyPr/>
          <a:lstStyle/>
          <a:p>
            <a:r>
              <a:rPr lang="en-CA" b="1" dirty="0"/>
              <a:t>ACTIVITY IDEAS</a:t>
            </a:r>
          </a:p>
          <a:p>
            <a:pPr marL="171450" indent="-171450">
              <a:buFont typeface="Arial" panose="020B0604020202020204" pitchFamily="34" charset="0"/>
              <a:buChar char="•"/>
            </a:pPr>
            <a:r>
              <a:rPr lang="en-CA" dirty="0"/>
              <a:t>With the whole class participating, create a word cloud with the answers from the question: “Which nuts, seeds, grains, legumes, pulses do you use at home?”</a:t>
            </a:r>
          </a:p>
          <a:p>
            <a:pPr marL="0" indent="0">
              <a:buFont typeface="Arial" panose="020B0604020202020204" pitchFamily="34" charset="0"/>
              <a:buNone/>
            </a:pPr>
            <a:endParaRPr lang="en-CA" dirty="0"/>
          </a:p>
          <a:p>
            <a:pPr marL="0" indent="0">
              <a:buFont typeface="Arial" panose="020B0604020202020204" pitchFamily="34" charset="0"/>
              <a:buNone/>
            </a:pPr>
            <a:r>
              <a:rPr lang="en-CA" b="1" dirty="0"/>
              <a:t>If there is more time:</a:t>
            </a:r>
          </a:p>
          <a:p>
            <a:pPr marL="171450" indent="-171450">
              <a:buFont typeface="Arial" panose="020B0604020202020204" pitchFamily="34" charset="0"/>
              <a:buChar char="•"/>
            </a:pPr>
            <a:r>
              <a:rPr lang="en-CA" dirty="0"/>
              <a:t>Divide class into 5 groups and assign a region to each group – have each group produce a list of dishes or recipes that reflect/include the grains/seeds/nuts/legumes from that region.</a:t>
            </a:r>
          </a:p>
        </p:txBody>
      </p:sp>
    </p:spTree>
    <p:extLst>
      <p:ext uri="{BB962C8B-B14F-4D97-AF65-F5344CB8AC3E}">
        <p14:creationId xmlns:p14="http://schemas.microsoft.com/office/powerpoint/2010/main" val="2572952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a:extLst>
            <a:ext uri="{FF2B5EF4-FFF2-40B4-BE49-F238E27FC236}">
              <a16:creationId xmlns:a16="http://schemas.microsoft.com/office/drawing/2014/main" id="{3AFE9D3D-F3C9-4919-A961-24DE88B76A20}"/>
            </a:ext>
          </a:extLst>
        </p:cNvPr>
        <p:cNvGrpSpPr/>
        <p:nvPr/>
      </p:nvGrpSpPr>
      <p:grpSpPr>
        <a:xfrm>
          <a:off x="0" y="0"/>
          <a:ext cx="0" cy="0"/>
          <a:chOff x="0" y="0"/>
          <a:chExt cx="0" cy="0"/>
        </a:xfrm>
      </p:grpSpPr>
      <p:sp>
        <p:nvSpPr>
          <p:cNvPr id="341" name="Google Shape;341;g2fc4a6b69f7_0_12:notes">
            <a:extLst>
              <a:ext uri="{FF2B5EF4-FFF2-40B4-BE49-F238E27FC236}">
                <a16:creationId xmlns:a16="http://schemas.microsoft.com/office/drawing/2014/main" id="{B6229BFF-B0B2-EED9-F875-465B58AD30E8}"/>
              </a:ext>
            </a:extLst>
          </p:cNvPr>
          <p:cNvSpPr txBox="1">
            <a:spLocks noGrp="1"/>
          </p:cNvSpPr>
          <p:nvPr>
            <p:ph type="body" idx="1"/>
          </p:nvPr>
        </p:nvSpPr>
        <p:spPr/>
        <p:txBody>
          <a:bodyPr/>
          <a:lstStyle/>
          <a:p>
            <a:r>
              <a:rPr lang="en-CA" dirty="0"/>
              <a:t>Information supported by: </a:t>
            </a:r>
            <a:r>
              <a:rPr lang="en-CA" dirty="0">
                <a:sym typeface="Arial"/>
                <a:hlinkClick r:id="rId3"/>
              </a:rPr>
              <a:t>ch9-pages-from-food-for-you-3ed-book-1-4pp-10-web.pdf (teachersuperstore.com.au)</a:t>
            </a:r>
            <a:endParaRPr lang="en-CA" dirty="0"/>
          </a:p>
          <a:p>
            <a:r>
              <a:rPr lang="en-CA" dirty="0"/>
              <a:t>Information Retrieved October 17, 2024 from </a:t>
            </a:r>
            <a:r>
              <a:rPr lang="en-CA" dirty="0">
                <a:hlinkClick r:id="rId4"/>
              </a:rPr>
              <a:t>https://oldwayspt.org/blog/whole-grains-are-part-your-heritage/</a:t>
            </a:r>
            <a:endParaRPr lang="en-CA" dirty="0"/>
          </a:p>
          <a:p>
            <a:r>
              <a:rPr lang="en-CA" dirty="0"/>
              <a:t>Information Retrieved October 25, 2024 from </a:t>
            </a:r>
            <a:r>
              <a:rPr lang="en-CA" dirty="0">
                <a:hlinkClick r:id="rId5"/>
              </a:rPr>
              <a:t>https://www.nationalgeographic.com/what-the-world-eats/</a:t>
            </a:r>
            <a:endParaRPr lang="en-CA" dirty="0"/>
          </a:p>
          <a:p>
            <a:endParaRPr lang="en-CA" dirty="0"/>
          </a:p>
        </p:txBody>
      </p:sp>
      <p:sp>
        <p:nvSpPr>
          <p:cNvPr id="342" name="Google Shape;342;g2fc4a6b69f7_0_12:notes">
            <a:extLst>
              <a:ext uri="{FF2B5EF4-FFF2-40B4-BE49-F238E27FC236}">
                <a16:creationId xmlns:a16="http://schemas.microsoft.com/office/drawing/2014/main" id="{3A404C60-80A5-D73E-21C5-D20D45A4D39D}"/>
              </a:ext>
            </a:extLst>
          </p:cNvPr>
          <p:cNvSpPr txBox="1">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Slide Image Placeholder 3">
            <a:extLst>
              <a:ext uri="{FF2B5EF4-FFF2-40B4-BE49-F238E27FC236}">
                <a16:creationId xmlns:a16="http://schemas.microsoft.com/office/drawing/2014/main" id="{CF99DF59-35C4-97C1-8BD8-67A8384B6FAC}"/>
              </a:ext>
            </a:extLst>
          </p:cNvPr>
          <p:cNvSpPr>
            <a:spLocks noGrp="1" noRot="1" noChangeAspect="1"/>
          </p:cNvSpPr>
          <p:nvPr>
            <p:ph type="sldImg"/>
          </p:nvPr>
        </p:nvSpPr>
        <p:spPr/>
      </p:sp>
    </p:spTree>
    <p:extLst>
      <p:ext uri="{BB962C8B-B14F-4D97-AF65-F5344CB8AC3E}">
        <p14:creationId xmlns:p14="http://schemas.microsoft.com/office/powerpoint/2010/main" val="1192035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a:extLst>
            <a:ext uri="{FF2B5EF4-FFF2-40B4-BE49-F238E27FC236}">
              <a16:creationId xmlns:a16="http://schemas.microsoft.com/office/drawing/2014/main" id="{414E518F-6EBA-655A-ED25-A4E603F9E72E}"/>
            </a:ext>
          </a:extLst>
        </p:cNvPr>
        <p:cNvGrpSpPr/>
        <p:nvPr/>
      </p:nvGrpSpPr>
      <p:grpSpPr>
        <a:xfrm>
          <a:off x="0" y="0"/>
          <a:ext cx="0" cy="0"/>
          <a:chOff x="0" y="0"/>
          <a:chExt cx="0" cy="0"/>
        </a:xfrm>
      </p:grpSpPr>
      <p:sp>
        <p:nvSpPr>
          <p:cNvPr id="341" name="Google Shape;341;g2fc4a6b69f7_0_12:notes">
            <a:extLst>
              <a:ext uri="{FF2B5EF4-FFF2-40B4-BE49-F238E27FC236}">
                <a16:creationId xmlns:a16="http://schemas.microsoft.com/office/drawing/2014/main" id="{565B2BB5-6A60-798F-EC50-FCE503970144}"/>
              </a:ext>
            </a:extLst>
          </p:cNvPr>
          <p:cNvSpPr txBox="1">
            <a:spLocks noGrp="1"/>
          </p:cNvSpPr>
          <p:nvPr>
            <p:ph type="body" idx="1"/>
          </p:nvPr>
        </p:nvSpPr>
        <p:spPr/>
        <p:txBody>
          <a:bodyPr/>
          <a:lstStyle/>
          <a:p>
            <a:r>
              <a:rPr lang="en-CA" dirty="0"/>
              <a:t>Information supported by: </a:t>
            </a:r>
            <a:r>
              <a:rPr lang="en-CA" dirty="0">
                <a:sym typeface="Arial"/>
                <a:hlinkClick r:id="rId3"/>
              </a:rPr>
              <a:t>ch9-pages-from-food-for-you-3ed-book-1-4pp-10-web.pdf (teachersuperstore.com.au)</a:t>
            </a:r>
            <a:endParaRPr lang="en-CA" dirty="0"/>
          </a:p>
          <a:p>
            <a:r>
              <a:rPr lang="en-CA" dirty="0"/>
              <a:t>Information Retrieved October 17, 2024 from </a:t>
            </a:r>
            <a:r>
              <a:rPr lang="en-CA" dirty="0">
                <a:hlinkClick r:id="rId4"/>
              </a:rPr>
              <a:t>https://oldwayspt.org/blog/whole-grains-are-part-your-heritage/</a:t>
            </a:r>
            <a:endParaRPr lang="en-CA" dirty="0"/>
          </a:p>
          <a:p>
            <a:endParaRPr lang="en-CA" dirty="0"/>
          </a:p>
        </p:txBody>
      </p:sp>
      <p:sp>
        <p:nvSpPr>
          <p:cNvPr id="342" name="Google Shape;342;g2fc4a6b69f7_0_12:notes">
            <a:extLst>
              <a:ext uri="{FF2B5EF4-FFF2-40B4-BE49-F238E27FC236}">
                <a16:creationId xmlns:a16="http://schemas.microsoft.com/office/drawing/2014/main" id="{BED41D2C-5651-B1A4-9D39-E37F7AA74129}"/>
              </a:ext>
            </a:extLst>
          </p:cNvPr>
          <p:cNvSpPr txBox="1">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Slide Image Placeholder 3">
            <a:extLst>
              <a:ext uri="{FF2B5EF4-FFF2-40B4-BE49-F238E27FC236}">
                <a16:creationId xmlns:a16="http://schemas.microsoft.com/office/drawing/2014/main" id="{656739A6-CFDD-CEDE-107F-BED250EC0D17}"/>
              </a:ext>
            </a:extLst>
          </p:cNvPr>
          <p:cNvSpPr>
            <a:spLocks noGrp="1" noRot="1" noChangeAspect="1"/>
          </p:cNvSpPr>
          <p:nvPr>
            <p:ph type="sldImg"/>
          </p:nvPr>
        </p:nvSpPr>
        <p:spPr/>
      </p:sp>
    </p:spTree>
    <p:extLst>
      <p:ext uri="{BB962C8B-B14F-4D97-AF65-F5344CB8AC3E}">
        <p14:creationId xmlns:p14="http://schemas.microsoft.com/office/powerpoint/2010/main" val="1801672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a:extLst>
            <a:ext uri="{FF2B5EF4-FFF2-40B4-BE49-F238E27FC236}">
              <a16:creationId xmlns:a16="http://schemas.microsoft.com/office/drawing/2014/main" id="{AA5465F7-E97D-2CC9-4A55-E92647C367F0}"/>
            </a:ext>
          </a:extLst>
        </p:cNvPr>
        <p:cNvGrpSpPr/>
        <p:nvPr/>
      </p:nvGrpSpPr>
      <p:grpSpPr>
        <a:xfrm>
          <a:off x="0" y="0"/>
          <a:ext cx="0" cy="0"/>
          <a:chOff x="0" y="0"/>
          <a:chExt cx="0" cy="0"/>
        </a:xfrm>
      </p:grpSpPr>
      <p:sp>
        <p:nvSpPr>
          <p:cNvPr id="341" name="Google Shape;341;g2fc4a6b69f7_0_12:notes">
            <a:extLst>
              <a:ext uri="{FF2B5EF4-FFF2-40B4-BE49-F238E27FC236}">
                <a16:creationId xmlns:a16="http://schemas.microsoft.com/office/drawing/2014/main" id="{1D92788E-2728-895F-0982-F94E3F6EA91F}"/>
              </a:ext>
            </a:extLst>
          </p:cNvPr>
          <p:cNvSpPr txBox="1">
            <a:spLocks noGrp="1"/>
          </p:cNvSpPr>
          <p:nvPr>
            <p:ph type="body" idx="1"/>
          </p:nvPr>
        </p:nvSpPr>
        <p:spPr/>
        <p:txBody>
          <a:bodyPr/>
          <a:lstStyle/>
          <a:p>
            <a:r>
              <a:rPr lang="en-CA" dirty="0">
                <a:latin typeface="+mj-lt"/>
              </a:rPr>
              <a:t>Information supported by: </a:t>
            </a:r>
            <a:r>
              <a:rPr lang="en-CA" dirty="0">
                <a:latin typeface="+mj-lt"/>
                <a:sym typeface="Arial"/>
                <a:hlinkClick r:id="rId3"/>
              </a:rPr>
              <a:t>ch9-pages-from-food-for-you-3ed-book-1-4pp-10-web.pdf (teachersuperstore.com.au)</a:t>
            </a:r>
            <a:endParaRPr lang="en-CA" dirty="0">
              <a:latin typeface="+mj-lt"/>
            </a:endParaRPr>
          </a:p>
          <a:p>
            <a:r>
              <a:rPr lang="en-CA" dirty="0">
                <a:latin typeface="+mj-lt"/>
              </a:rPr>
              <a:t>Information Retrieved October 17, 2024 from </a:t>
            </a:r>
            <a:r>
              <a:rPr lang="en-CA" dirty="0">
                <a:latin typeface="+mj-lt"/>
                <a:hlinkClick r:id="rId4"/>
              </a:rPr>
              <a:t>https://oldwayspt.org/blog/whole-grains-are-part-your-heritage/</a:t>
            </a:r>
            <a:endParaRPr lang="en-CA" dirty="0">
              <a:latin typeface="+mj-lt"/>
            </a:endParaRPr>
          </a:p>
          <a:p>
            <a:endParaRPr lang="en-CA" dirty="0">
              <a:latin typeface="+mj-lt"/>
            </a:endParaRPr>
          </a:p>
          <a:p>
            <a:r>
              <a:rPr lang="en-CA" dirty="0">
                <a:latin typeface="+mj-lt"/>
              </a:rPr>
              <a:t>a. FYI: Water requirements</a:t>
            </a:r>
          </a:p>
          <a:p>
            <a:pPr marL="171450" indent="-171450">
              <a:buFont typeface="Arial" panose="020B0604020202020204" pitchFamily="34" charset="0"/>
              <a:buChar char="•"/>
            </a:pPr>
            <a:r>
              <a:rPr lang="en-CA" b="0" i="0" dirty="0">
                <a:solidFill>
                  <a:srgbClr val="333333"/>
                </a:solidFill>
                <a:effectLst/>
                <a:latin typeface="+mj-lt"/>
              </a:rPr>
              <a:t>Pulses are highly water efficient – to produce 1 kg of lentils farmers need only 1250 litres.</a:t>
            </a:r>
          </a:p>
          <a:p>
            <a:pPr marL="171450" indent="-171450">
              <a:buFont typeface="Arial" panose="020B0604020202020204" pitchFamily="34" charset="0"/>
              <a:buChar char="•"/>
            </a:pPr>
            <a:r>
              <a:rPr lang="en-CA" dirty="0">
                <a:latin typeface="+mj-lt"/>
              </a:rPr>
              <a:t>information retrieved January 16, 2025 from United Nations – World Pulses Day website: </a:t>
            </a:r>
            <a:r>
              <a:rPr lang="en-CA" dirty="0">
                <a:latin typeface="+mj-lt"/>
                <a:hlinkClick r:id="rId5"/>
              </a:rPr>
              <a:t>https://www.un.org/en/observances/world-pulses-day#:~:text=Pulses%20are%20highly%20water%20efficient,of%20beef%20requires%2013%2C000%20liters</a:t>
            </a:r>
            <a:r>
              <a:rPr lang="en-CA" dirty="0">
                <a:latin typeface="+mj-lt"/>
              </a:rPr>
              <a:t>. </a:t>
            </a:r>
          </a:p>
          <a:p>
            <a:endParaRPr lang="en-CA" dirty="0">
              <a:latin typeface="+mj-lt"/>
            </a:endParaRPr>
          </a:p>
          <a:p>
            <a:endParaRPr lang="en-CA" dirty="0">
              <a:latin typeface="+mj-lt"/>
            </a:endParaRPr>
          </a:p>
          <a:p>
            <a:endParaRPr lang="en-CA" dirty="0">
              <a:latin typeface="+mj-lt"/>
            </a:endParaRPr>
          </a:p>
          <a:p>
            <a:endParaRPr lang="en-CA" dirty="0">
              <a:latin typeface="+mj-lt"/>
            </a:endParaRPr>
          </a:p>
          <a:p>
            <a:endParaRPr lang="en-CA" dirty="0">
              <a:latin typeface="+mj-lt"/>
            </a:endParaRPr>
          </a:p>
          <a:p>
            <a:endParaRPr lang="en-CA" dirty="0">
              <a:latin typeface="+mj-lt"/>
            </a:endParaRPr>
          </a:p>
          <a:p>
            <a:endParaRPr lang="en-CA" dirty="0">
              <a:latin typeface="+mj-lt"/>
            </a:endParaRPr>
          </a:p>
        </p:txBody>
      </p:sp>
      <p:sp>
        <p:nvSpPr>
          <p:cNvPr id="342" name="Google Shape;342;g2fc4a6b69f7_0_12:notes">
            <a:extLst>
              <a:ext uri="{FF2B5EF4-FFF2-40B4-BE49-F238E27FC236}">
                <a16:creationId xmlns:a16="http://schemas.microsoft.com/office/drawing/2014/main" id="{44B5F084-53CB-D074-8399-085FF050AB85}"/>
              </a:ext>
            </a:extLst>
          </p:cNvPr>
          <p:cNvSpPr txBox="1">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Slide Image Placeholder 3">
            <a:extLst>
              <a:ext uri="{FF2B5EF4-FFF2-40B4-BE49-F238E27FC236}">
                <a16:creationId xmlns:a16="http://schemas.microsoft.com/office/drawing/2014/main" id="{0ECA483E-A6EA-6214-527A-B659904C168C}"/>
              </a:ext>
            </a:extLst>
          </p:cNvPr>
          <p:cNvSpPr>
            <a:spLocks noGrp="1" noRot="1" noChangeAspect="1"/>
          </p:cNvSpPr>
          <p:nvPr>
            <p:ph type="sldImg"/>
          </p:nvPr>
        </p:nvSpPr>
        <p:spPr/>
      </p:sp>
    </p:spTree>
    <p:extLst>
      <p:ext uri="{BB962C8B-B14F-4D97-AF65-F5344CB8AC3E}">
        <p14:creationId xmlns:p14="http://schemas.microsoft.com/office/powerpoint/2010/main" val="1172423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6" name="Google Shape;366;g31293c1bc5b_0_50:notes"/>
          <p:cNvSpPr txBox="1">
            <a:spLocks noGrp="1"/>
          </p:cNvSpPr>
          <p:nvPr>
            <p:ph type="body" idx="1"/>
          </p:nvPr>
        </p:nvSpPr>
        <p:spPr>
          <a:xfrm>
            <a:off x="685800" y="4003391"/>
            <a:ext cx="5836920" cy="4681822"/>
          </a:xfrm>
        </p:spPr>
        <p:txBody>
          <a:bodyPr/>
          <a:lstStyle/>
          <a:p>
            <a:r>
              <a:rPr lang="en-CA" sz="1100" b="1" dirty="0"/>
              <a:t>Productivity &amp; Environmental Sustainability</a:t>
            </a:r>
          </a:p>
          <a:p>
            <a:r>
              <a:rPr lang="en-CA" sz="1100" dirty="0"/>
              <a:t>Pulse production plays an integral role in sustaining the health of the environment. Incorporation of pulses into a field crop rotation will reduce greenhouse gas emissions, maintain soil health and biodiversity.  </a:t>
            </a:r>
          </a:p>
          <a:p>
            <a:endParaRPr lang="en-CA" sz="800" dirty="0"/>
          </a:p>
          <a:p>
            <a:r>
              <a:rPr lang="en-CA" sz="1100" b="1" dirty="0"/>
              <a:t>They have a low carbon footprint</a:t>
            </a:r>
          </a:p>
          <a:p>
            <a:r>
              <a:rPr lang="en-CA" sz="1100" dirty="0"/>
              <a:t>Greenhouse gas emissions from agriculture largely come from nitrogen fertilizers.  Pulses only require a small amount of fertilizer to grow because they partner with Rhizobium bacteria in the soil. These bacteria infect the pulse root to form root nodules and create a symbiotic relationship. The pulse plant provides the bacteria with energy for respiration and the bacteria convert the nitrogen in the air into a form of nitrogen that the pulse plant can absorb. This relationship that pulses have with soil bacteria reduces the need for nitrogen fertilizers, which means that farmers need to add little to no nitrogen fertilizer to their pulse crop. </a:t>
            </a:r>
          </a:p>
          <a:p>
            <a:endParaRPr lang="en-CA" sz="800" dirty="0"/>
          </a:p>
          <a:p>
            <a:r>
              <a:rPr lang="en-CA" sz="1100" b="1" dirty="0"/>
              <a:t>Water efficient source of protein</a:t>
            </a:r>
          </a:p>
          <a:p>
            <a:pPr lvl="0"/>
            <a:r>
              <a:rPr lang="en-CA" sz="1100" dirty="0"/>
              <a:t>Pulses use 1/2 to 1/10 of the water used by other sources of protein.  Pulses can also help farmers adapt to climate change, because different types of pulses can be grown in almost any farming system and in almost any type of climate – wet or dry, and in cold or hot regions of the world.</a:t>
            </a:r>
          </a:p>
          <a:p>
            <a:endParaRPr lang="en-CA" sz="800" dirty="0"/>
          </a:p>
          <a:p>
            <a:r>
              <a:rPr lang="en-CA" sz="1100" b="1" dirty="0"/>
              <a:t>Enrich the soil where they are grown</a:t>
            </a:r>
          </a:p>
          <a:p>
            <a:pPr lvl="0"/>
            <a:r>
              <a:rPr lang="en-CA" sz="1100" dirty="0"/>
              <a:t>Pulses are full of nutrients that are good for the soil. They produce different compounds that feed microorganisms in the ground. This process improves soil health, which benefits other crops that grow in rotation with pulses. After pulse crops are harvested, they leave behind nitrogen-rich crop residues that provide extra nutrients for the next crop that is grown, so crops like wheat often grow better when they are planted after a pulse crop.</a:t>
            </a:r>
          </a:p>
          <a:p>
            <a:endParaRPr lang="en-CA" sz="1100" dirty="0"/>
          </a:p>
        </p:txBody>
      </p:sp>
      <p:sp>
        <p:nvSpPr>
          <p:cNvPr id="367" name="Google Shape;367;g31293c1bc5b_0_50:notes"/>
          <p:cNvSpPr txBox="1">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Slide Image Placeholder 3">
            <a:extLst>
              <a:ext uri="{FF2B5EF4-FFF2-40B4-BE49-F238E27FC236}">
                <a16:creationId xmlns:a16="http://schemas.microsoft.com/office/drawing/2014/main" id="{D5D6CB5B-B70C-F81D-F6E9-F9F8C9E9AD4A}"/>
              </a:ext>
            </a:extLst>
          </p:cNvPr>
          <p:cNvSpPr>
            <a:spLocks noGrp="1" noRot="1" noChangeAspect="1"/>
          </p:cNvSpPr>
          <p:nvPr>
            <p:ph type="sldImg"/>
          </p:nvPr>
        </p:nvSpPr>
        <p:spPr>
          <a:xfrm>
            <a:off x="685800" y="812800"/>
            <a:ext cx="5486400" cy="3086100"/>
          </a:xfr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a:extLst>
            <a:ext uri="{FF2B5EF4-FFF2-40B4-BE49-F238E27FC236}">
              <a16:creationId xmlns:a16="http://schemas.microsoft.com/office/drawing/2014/main" id="{5EF6A509-5E6A-CC68-030A-1F0B63742EDD}"/>
            </a:ext>
          </a:extLst>
        </p:cNvPr>
        <p:cNvGrpSpPr/>
        <p:nvPr/>
      </p:nvGrpSpPr>
      <p:grpSpPr>
        <a:xfrm>
          <a:off x="0" y="0"/>
          <a:ext cx="0" cy="0"/>
          <a:chOff x="0" y="0"/>
          <a:chExt cx="0" cy="0"/>
        </a:xfrm>
      </p:grpSpPr>
      <p:sp>
        <p:nvSpPr>
          <p:cNvPr id="381" name="Google Shape;381;g2fc4a6b69f7_0_18:notes">
            <a:extLst>
              <a:ext uri="{FF2B5EF4-FFF2-40B4-BE49-F238E27FC236}">
                <a16:creationId xmlns:a16="http://schemas.microsoft.com/office/drawing/2014/main" id="{B79DE5B6-3359-4B41-310C-7F8A5DD9EC71}"/>
              </a:ext>
            </a:extLst>
          </p:cNvPr>
          <p:cNvSpPr txBox="1">
            <a:spLocks noGrp="1"/>
          </p:cNvSpPr>
          <p:nvPr>
            <p:ph type="body" idx="1"/>
          </p:nvPr>
        </p:nvSpPr>
        <p:spPr/>
        <p:txBody>
          <a:bodyPr/>
          <a:lstStyle/>
          <a:p>
            <a:r>
              <a:rPr lang="en-CA" dirty="0"/>
              <a:t>Information supported by: </a:t>
            </a:r>
            <a:r>
              <a:rPr lang="en-CA" dirty="0">
                <a:sym typeface="Arial"/>
                <a:hlinkClick r:id="rId3"/>
              </a:rPr>
              <a:t>ch9-pages-from-food-for-you-3ed-book-1-4pp-10-web.pdf (teachersuperstore.com.au)</a:t>
            </a:r>
            <a:endParaRPr lang="en-CA" dirty="0"/>
          </a:p>
        </p:txBody>
      </p:sp>
      <p:sp>
        <p:nvSpPr>
          <p:cNvPr id="382" name="Google Shape;382;g2fc4a6b69f7_0_18:notes">
            <a:extLst>
              <a:ext uri="{FF2B5EF4-FFF2-40B4-BE49-F238E27FC236}">
                <a16:creationId xmlns:a16="http://schemas.microsoft.com/office/drawing/2014/main" id="{CF4CC247-AE21-C54C-E245-9A7A49028F78}"/>
              </a:ext>
            </a:extLst>
          </p:cNvPr>
          <p:cNvSpPr txBox="1">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Slide Image Placeholder 3">
            <a:extLst>
              <a:ext uri="{FF2B5EF4-FFF2-40B4-BE49-F238E27FC236}">
                <a16:creationId xmlns:a16="http://schemas.microsoft.com/office/drawing/2014/main" id="{1E68300A-13A9-AA1B-9F1D-4872F902EC2D}"/>
              </a:ext>
            </a:extLst>
          </p:cNvPr>
          <p:cNvSpPr>
            <a:spLocks noGrp="1" noRot="1" noChangeAspect="1"/>
          </p:cNvSpPr>
          <p:nvPr>
            <p:ph type="sldImg"/>
          </p:nvPr>
        </p:nvSpPr>
        <p:spPr/>
      </p:sp>
    </p:spTree>
    <p:extLst>
      <p:ext uri="{BB962C8B-B14F-4D97-AF65-F5344CB8AC3E}">
        <p14:creationId xmlns:p14="http://schemas.microsoft.com/office/powerpoint/2010/main" val="797101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9" name="Google Shape;389;g2fc7bdcc3bf_1_7:notes"/>
          <p:cNvSpPr txBox="1">
            <a:spLocks noGrp="1"/>
          </p:cNvSpPr>
          <p:nvPr>
            <p:ph type="body" idx="1"/>
          </p:nvPr>
        </p:nvSpPr>
        <p:spPr/>
        <p:txBody>
          <a:bodyPr/>
          <a:lstStyle/>
          <a:p>
            <a:r>
              <a:rPr lang="en-CA" dirty="0"/>
              <a:t>Information supported by: </a:t>
            </a:r>
            <a:r>
              <a:rPr lang="en-CA" dirty="0">
                <a:sym typeface="Arial"/>
                <a:hlinkClick r:id="rId3"/>
              </a:rPr>
              <a:t>ch9-pages-from-food-for-you-3ed-book-1-4pp-10-web.pdf (teachersuperstore.com.au)</a:t>
            </a:r>
            <a:endParaRPr lang="en-CA" dirty="0">
              <a:sym typeface="Arial"/>
            </a:endParaRPr>
          </a:p>
          <a:p>
            <a:endParaRPr lang="en-CA" dirty="0">
              <a:sym typeface="Arial"/>
            </a:endParaRPr>
          </a:p>
          <a:p>
            <a:r>
              <a:rPr lang="en-CA" b="1" dirty="0"/>
              <a:t>Answer: Major source of protein</a:t>
            </a:r>
          </a:p>
        </p:txBody>
      </p:sp>
      <p:sp>
        <p:nvSpPr>
          <p:cNvPr id="390" name="Google Shape;390;g2fc7bdcc3bf_1_7:notes"/>
          <p:cNvSpPr txBox="1">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Slide Image Placeholder 3">
            <a:extLst>
              <a:ext uri="{FF2B5EF4-FFF2-40B4-BE49-F238E27FC236}">
                <a16:creationId xmlns:a16="http://schemas.microsoft.com/office/drawing/2014/main" id="{C25D67DA-9026-3FFA-A577-4E2B39B9B5FD}"/>
              </a:ext>
            </a:extLst>
          </p:cNvPr>
          <p:cNvSpPr>
            <a:spLocks noGrp="1" noRot="1" noChangeAspect="1"/>
          </p:cNvSpPr>
          <p:nvPr>
            <p:ph type="sldImg"/>
          </p:nvPr>
        </p:nvSpPr>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7" name="Google Shape;397;g310d093a602_0_14:notes"/>
          <p:cNvSpPr txBox="1">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Slide Image Placeholder 2">
            <a:extLst>
              <a:ext uri="{FF2B5EF4-FFF2-40B4-BE49-F238E27FC236}">
                <a16:creationId xmlns:a16="http://schemas.microsoft.com/office/drawing/2014/main" id="{222D207C-7809-69BF-E088-8B99D29ADED4}"/>
              </a:ext>
            </a:extLst>
          </p:cNvPr>
          <p:cNvSpPr>
            <a:spLocks noGrp="1" noRot="1" noChangeAspect="1"/>
          </p:cNvSpPr>
          <p:nvPr>
            <p:ph type="sldImg"/>
          </p:nvPr>
        </p:nvSpPr>
        <p:spPr/>
      </p:sp>
      <p:sp>
        <p:nvSpPr>
          <p:cNvPr id="4" name="Notes Placeholder 3">
            <a:extLst>
              <a:ext uri="{FF2B5EF4-FFF2-40B4-BE49-F238E27FC236}">
                <a16:creationId xmlns:a16="http://schemas.microsoft.com/office/drawing/2014/main" id="{DC3D6B6E-EEA7-C7CF-15E5-D9AF394EB59A}"/>
              </a:ext>
            </a:extLst>
          </p:cNvPr>
          <p:cNvSpPr>
            <a:spLocks noGrp="1"/>
          </p:cNvSpPr>
          <p:nvPr>
            <p:ph type="body" idx="1"/>
          </p:nvPr>
        </p:nvSpPr>
        <p:spPr/>
        <p:txBody>
          <a:bodyPr/>
          <a:lstStyle/>
          <a:p>
            <a:endParaRPr lang="en-C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a:extLst>
            <a:ext uri="{FF2B5EF4-FFF2-40B4-BE49-F238E27FC236}">
              <a16:creationId xmlns:a16="http://schemas.microsoft.com/office/drawing/2014/main" id="{65857533-9A9E-2246-D937-0D112923BC9A}"/>
            </a:ext>
          </a:extLst>
        </p:cNvPr>
        <p:cNvGrpSpPr/>
        <p:nvPr/>
      </p:nvGrpSpPr>
      <p:grpSpPr>
        <a:xfrm>
          <a:off x="0" y="0"/>
          <a:ext cx="0" cy="0"/>
          <a:chOff x="0" y="0"/>
          <a:chExt cx="0" cy="0"/>
        </a:xfrm>
      </p:grpSpPr>
      <p:sp>
        <p:nvSpPr>
          <p:cNvPr id="334" name="Google Shape;334;g2fc4a6b69f7_0_6:notes">
            <a:extLst>
              <a:ext uri="{FF2B5EF4-FFF2-40B4-BE49-F238E27FC236}">
                <a16:creationId xmlns:a16="http://schemas.microsoft.com/office/drawing/2014/main" id="{0C1C8D8E-186C-75C7-7BDD-635E52438B8D}"/>
              </a:ext>
            </a:extLst>
          </p:cNvPr>
          <p:cNvSpPr txBox="1">
            <a:spLocks noGrp="1"/>
          </p:cNvSpPr>
          <p:nvPr>
            <p:ph type="body" idx="1"/>
          </p:nvPr>
        </p:nvSpPr>
        <p:spPr/>
        <p:txBody>
          <a:bodyPr/>
          <a:lstStyle/>
          <a:p>
            <a:r>
              <a:rPr lang="en-CA" dirty="0"/>
              <a:t>Information supported by: </a:t>
            </a:r>
            <a:r>
              <a:rPr lang="en-CA" dirty="0">
                <a:sym typeface="Arial"/>
                <a:hlinkClick r:id="rId3"/>
              </a:rPr>
              <a:t>ch9-pages-from-food-for-you-3ed-book-1-4pp-10-web.pdf (teachersuperstore.com.au)</a:t>
            </a:r>
            <a:endParaRPr lang="en-CA" dirty="0"/>
          </a:p>
          <a:p>
            <a:r>
              <a:rPr lang="en-CA" dirty="0"/>
              <a:t>Information Retrieved October 17, 2024 from </a:t>
            </a:r>
            <a:r>
              <a:rPr lang="en-CA" dirty="0">
                <a:hlinkClick r:id="rId4"/>
              </a:rPr>
              <a:t>https://oldwayspt.org/blog/whole-grains-are-part-your-heritage/</a:t>
            </a:r>
            <a:endParaRPr lang="en-CA" dirty="0"/>
          </a:p>
        </p:txBody>
      </p:sp>
      <p:sp>
        <p:nvSpPr>
          <p:cNvPr id="335" name="Google Shape;335;g2fc4a6b69f7_0_6:notes">
            <a:extLst>
              <a:ext uri="{FF2B5EF4-FFF2-40B4-BE49-F238E27FC236}">
                <a16:creationId xmlns:a16="http://schemas.microsoft.com/office/drawing/2014/main" id="{D08BA299-DEEA-0F87-4FF1-55C1F80C496B}"/>
              </a:ext>
            </a:extLst>
          </p:cNvPr>
          <p:cNvSpPr txBox="1">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Slide Image Placeholder 3">
            <a:extLst>
              <a:ext uri="{FF2B5EF4-FFF2-40B4-BE49-F238E27FC236}">
                <a16:creationId xmlns:a16="http://schemas.microsoft.com/office/drawing/2014/main" id="{79E4706A-2388-9E2D-AF4C-05B949CD3295}"/>
              </a:ext>
            </a:extLst>
          </p:cNvPr>
          <p:cNvSpPr>
            <a:spLocks noGrp="1" noRot="1" noChangeAspect="1"/>
          </p:cNvSpPr>
          <p:nvPr>
            <p:ph type="sldImg"/>
          </p:nvPr>
        </p:nvSpPr>
        <p:spPr/>
      </p:sp>
    </p:spTree>
    <p:extLst>
      <p:ext uri="{BB962C8B-B14F-4D97-AF65-F5344CB8AC3E}">
        <p14:creationId xmlns:p14="http://schemas.microsoft.com/office/powerpoint/2010/main" val="4227524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508A1-E108-BF16-5762-C20D2A94F4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808DE1B4-B143-77F2-29B6-97847CB266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48AE4531-6BFE-6F6E-B253-EC7F0F18D81A}"/>
              </a:ext>
            </a:extLst>
          </p:cNvPr>
          <p:cNvSpPr>
            <a:spLocks noGrp="1"/>
          </p:cNvSpPr>
          <p:nvPr>
            <p:ph type="dt" sz="half" idx="10"/>
          </p:nvPr>
        </p:nvSpPr>
        <p:spPr/>
        <p:txBody>
          <a:bodyPr/>
          <a:lstStyle/>
          <a:p>
            <a:fld id="{E8E1EA74-685E-452F-88DC-3C24DA1420F9}" type="datetimeFigureOut">
              <a:rPr lang="en-CA" smtClean="0"/>
              <a:t>2026-02-18</a:t>
            </a:fld>
            <a:endParaRPr lang="en-CA"/>
          </a:p>
        </p:txBody>
      </p:sp>
      <p:sp>
        <p:nvSpPr>
          <p:cNvPr id="5" name="Footer Placeholder 4">
            <a:extLst>
              <a:ext uri="{FF2B5EF4-FFF2-40B4-BE49-F238E27FC236}">
                <a16:creationId xmlns:a16="http://schemas.microsoft.com/office/drawing/2014/main" id="{E7FF52B2-D619-4756-A633-1D5CC0C80A6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81F4653-869B-2029-A0F3-59060725D6A6}"/>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2955880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DAAA3-440A-DF07-170E-B132A8B4A36E}"/>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C11ECB3-32FA-F093-03B2-FC974922A7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DA19176-63D0-ECC7-A5B9-5C129EC1F964}"/>
              </a:ext>
            </a:extLst>
          </p:cNvPr>
          <p:cNvSpPr>
            <a:spLocks noGrp="1"/>
          </p:cNvSpPr>
          <p:nvPr>
            <p:ph type="dt" sz="half" idx="10"/>
          </p:nvPr>
        </p:nvSpPr>
        <p:spPr/>
        <p:txBody>
          <a:bodyPr/>
          <a:lstStyle/>
          <a:p>
            <a:fld id="{E8E1EA74-685E-452F-88DC-3C24DA1420F9}" type="datetimeFigureOut">
              <a:rPr lang="en-CA" smtClean="0"/>
              <a:t>2026-02-18</a:t>
            </a:fld>
            <a:endParaRPr lang="en-CA"/>
          </a:p>
        </p:txBody>
      </p:sp>
      <p:sp>
        <p:nvSpPr>
          <p:cNvPr id="5" name="Footer Placeholder 4">
            <a:extLst>
              <a:ext uri="{FF2B5EF4-FFF2-40B4-BE49-F238E27FC236}">
                <a16:creationId xmlns:a16="http://schemas.microsoft.com/office/drawing/2014/main" id="{B8129E51-AA9A-69DB-CA78-DD288866FF0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4E92461-0987-5C4C-E900-B57137E1B21D}"/>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843883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835F9B-81F8-F2A0-77B2-379C0BC2B78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11660A9-D3D7-B8BF-B0B4-5B736CDEA6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A41F996-4E1E-5A54-52F2-62374DF206FF}"/>
              </a:ext>
            </a:extLst>
          </p:cNvPr>
          <p:cNvSpPr>
            <a:spLocks noGrp="1"/>
          </p:cNvSpPr>
          <p:nvPr>
            <p:ph type="dt" sz="half" idx="10"/>
          </p:nvPr>
        </p:nvSpPr>
        <p:spPr/>
        <p:txBody>
          <a:bodyPr/>
          <a:lstStyle/>
          <a:p>
            <a:fld id="{E8E1EA74-685E-452F-88DC-3C24DA1420F9}" type="datetimeFigureOut">
              <a:rPr lang="en-CA" smtClean="0"/>
              <a:t>2026-02-18</a:t>
            </a:fld>
            <a:endParaRPr lang="en-CA"/>
          </a:p>
        </p:txBody>
      </p:sp>
      <p:sp>
        <p:nvSpPr>
          <p:cNvPr id="5" name="Footer Placeholder 4">
            <a:extLst>
              <a:ext uri="{FF2B5EF4-FFF2-40B4-BE49-F238E27FC236}">
                <a16:creationId xmlns:a16="http://schemas.microsoft.com/office/drawing/2014/main" id="{3128941C-C65D-D195-4D53-C2CDC59F4CA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BD71D34-3F1C-F766-D79F-F7EA761B2F64}"/>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17616767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508A1-E108-BF16-5762-C20D2A94F4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808DE1B4-B143-77F2-29B6-97847CB266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48AE4531-6BFE-6F6E-B253-EC7F0F18D81A}"/>
              </a:ext>
            </a:extLst>
          </p:cNvPr>
          <p:cNvSpPr>
            <a:spLocks noGrp="1"/>
          </p:cNvSpPr>
          <p:nvPr>
            <p:ph type="dt" sz="half" idx="10"/>
          </p:nvPr>
        </p:nvSpPr>
        <p:spPr/>
        <p:txBody>
          <a:bodyPr/>
          <a:lstStyle/>
          <a:p>
            <a:fld id="{E8E1EA74-685E-452F-88DC-3C24DA1420F9}" type="datetimeFigureOut">
              <a:rPr lang="en-CA" smtClean="0"/>
              <a:t>2026-02-18</a:t>
            </a:fld>
            <a:endParaRPr lang="en-CA"/>
          </a:p>
        </p:txBody>
      </p:sp>
      <p:sp>
        <p:nvSpPr>
          <p:cNvPr id="5" name="Footer Placeholder 4">
            <a:extLst>
              <a:ext uri="{FF2B5EF4-FFF2-40B4-BE49-F238E27FC236}">
                <a16:creationId xmlns:a16="http://schemas.microsoft.com/office/drawing/2014/main" id="{E7FF52B2-D619-4756-A633-1D5CC0C80A6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81F4653-869B-2029-A0F3-59060725D6A6}"/>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3399308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4F9C-35F2-0F2C-EE07-719710739093}"/>
              </a:ext>
            </a:extLst>
          </p:cNvPr>
          <p:cNvSpPr>
            <a:spLocks noGrp="1"/>
          </p:cNvSpPr>
          <p:nvPr>
            <p:ph type="title"/>
          </p:nvPr>
        </p:nvSpPr>
        <p:spPr/>
        <p:txBody>
          <a:body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A8A51F7D-2720-FB74-B877-780AD403AC4A}"/>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B3868425-B9C6-9C59-565A-D02C456C06E4}"/>
              </a:ext>
            </a:extLst>
          </p:cNvPr>
          <p:cNvSpPr>
            <a:spLocks noGrp="1"/>
          </p:cNvSpPr>
          <p:nvPr>
            <p:ph type="dt" sz="half" idx="10"/>
          </p:nvPr>
        </p:nvSpPr>
        <p:spPr/>
        <p:txBody>
          <a:bodyPr/>
          <a:lstStyle/>
          <a:p>
            <a:fld id="{E8E1EA74-685E-452F-88DC-3C24DA1420F9}" type="datetimeFigureOut">
              <a:rPr lang="en-CA" smtClean="0"/>
              <a:t>2026-02-18</a:t>
            </a:fld>
            <a:endParaRPr lang="en-CA" dirty="0"/>
          </a:p>
        </p:txBody>
      </p:sp>
      <p:sp>
        <p:nvSpPr>
          <p:cNvPr id="5" name="Footer Placeholder 4">
            <a:extLst>
              <a:ext uri="{FF2B5EF4-FFF2-40B4-BE49-F238E27FC236}">
                <a16:creationId xmlns:a16="http://schemas.microsoft.com/office/drawing/2014/main" id="{4514AC39-8315-CCB0-437E-AB2B3327020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36F314F-F043-3538-B846-4BD660E3BD89}"/>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5094269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D0664-8543-E0BC-C19A-60BDF040FF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6098941B-2193-BD23-F2B7-C0089999B4F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EA6F8A-C328-0419-9E33-0146E86303A8}"/>
              </a:ext>
            </a:extLst>
          </p:cNvPr>
          <p:cNvSpPr>
            <a:spLocks noGrp="1"/>
          </p:cNvSpPr>
          <p:nvPr>
            <p:ph type="dt" sz="half" idx="10"/>
          </p:nvPr>
        </p:nvSpPr>
        <p:spPr/>
        <p:txBody>
          <a:bodyPr/>
          <a:lstStyle/>
          <a:p>
            <a:fld id="{E8E1EA74-685E-452F-88DC-3C24DA1420F9}" type="datetimeFigureOut">
              <a:rPr lang="en-CA" smtClean="0"/>
              <a:t>2026-02-18</a:t>
            </a:fld>
            <a:endParaRPr lang="en-CA"/>
          </a:p>
        </p:txBody>
      </p:sp>
      <p:sp>
        <p:nvSpPr>
          <p:cNvPr id="5" name="Footer Placeholder 4">
            <a:extLst>
              <a:ext uri="{FF2B5EF4-FFF2-40B4-BE49-F238E27FC236}">
                <a16:creationId xmlns:a16="http://schemas.microsoft.com/office/drawing/2014/main" id="{C0D5CF69-3E42-502A-3F1C-F825EAB0BDA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26965FC-89C6-154A-6779-11A838B442DC}"/>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602720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8A900-B406-2530-8275-9FCD1E692F3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DB30146-075B-22A0-8D3A-5684B9B806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516331F8-24ED-A23D-93F2-AB971CD7A2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A8840433-6070-9B7E-E472-F7E711E186B0}"/>
              </a:ext>
            </a:extLst>
          </p:cNvPr>
          <p:cNvSpPr>
            <a:spLocks noGrp="1"/>
          </p:cNvSpPr>
          <p:nvPr>
            <p:ph type="dt" sz="half" idx="10"/>
          </p:nvPr>
        </p:nvSpPr>
        <p:spPr/>
        <p:txBody>
          <a:bodyPr/>
          <a:lstStyle/>
          <a:p>
            <a:fld id="{E8E1EA74-685E-452F-88DC-3C24DA1420F9}" type="datetimeFigureOut">
              <a:rPr lang="en-CA" smtClean="0"/>
              <a:t>2026-02-18</a:t>
            </a:fld>
            <a:endParaRPr lang="en-CA"/>
          </a:p>
        </p:txBody>
      </p:sp>
      <p:sp>
        <p:nvSpPr>
          <p:cNvPr id="6" name="Footer Placeholder 5">
            <a:extLst>
              <a:ext uri="{FF2B5EF4-FFF2-40B4-BE49-F238E27FC236}">
                <a16:creationId xmlns:a16="http://schemas.microsoft.com/office/drawing/2014/main" id="{8AC4CAB1-01E6-5095-0A40-A85AB3B360F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1EDA8CFD-B4B4-F3A1-41A3-AAA3F1D263B6}"/>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867823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FAB8F-A620-6026-8AB0-F41EADC769A6}"/>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2925027-2490-E32C-63D9-F4F96977F6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49D65A-C56A-9606-F084-B7E439C3BA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F3933649-556C-E54C-8C8E-EB63B58635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F14A91-AF61-9C15-E0D1-45783F71DE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8011D72A-C7B0-FE97-82B4-AAF8E314A1B2}"/>
              </a:ext>
            </a:extLst>
          </p:cNvPr>
          <p:cNvSpPr>
            <a:spLocks noGrp="1"/>
          </p:cNvSpPr>
          <p:nvPr>
            <p:ph type="dt" sz="half" idx="10"/>
          </p:nvPr>
        </p:nvSpPr>
        <p:spPr/>
        <p:txBody>
          <a:bodyPr/>
          <a:lstStyle/>
          <a:p>
            <a:fld id="{E8E1EA74-685E-452F-88DC-3C24DA1420F9}" type="datetimeFigureOut">
              <a:rPr lang="en-CA" smtClean="0"/>
              <a:t>2026-02-18</a:t>
            </a:fld>
            <a:endParaRPr lang="en-CA"/>
          </a:p>
        </p:txBody>
      </p:sp>
      <p:sp>
        <p:nvSpPr>
          <p:cNvPr id="8" name="Footer Placeholder 7">
            <a:extLst>
              <a:ext uri="{FF2B5EF4-FFF2-40B4-BE49-F238E27FC236}">
                <a16:creationId xmlns:a16="http://schemas.microsoft.com/office/drawing/2014/main" id="{A4D05634-0D1A-5A45-045F-A715DF9ABF6C}"/>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42CBBEE0-5532-1427-435B-B90707B273DB}"/>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2063495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8497E-AEFC-15A0-7E2A-DE4E3600A555}"/>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2A7EEBA5-C21C-6A4A-4FCB-232709188F9F}"/>
              </a:ext>
            </a:extLst>
          </p:cNvPr>
          <p:cNvSpPr>
            <a:spLocks noGrp="1"/>
          </p:cNvSpPr>
          <p:nvPr>
            <p:ph type="dt" sz="half" idx="10"/>
          </p:nvPr>
        </p:nvSpPr>
        <p:spPr/>
        <p:txBody>
          <a:bodyPr/>
          <a:lstStyle/>
          <a:p>
            <a:fld id="{E8E1EA74-685E-452F-88DC-3C24DA1420F9}" type="datetimeFigureOut">
              <a:rPr lang="en-CA" smtClean="0"/>
              <a:t>2026-02-18</a:t>
            </a:fld>
            <a:endParaRPr lang="en-CA"/>
          </a:p>
        </p:txBody>
      </p:sp>
      <p:sp>
        <p:nvSpPr>
          <p:cNvPr id="4" name="Footer Placeholder 3">
            <a:extLst>
              <a:ext uri="{FF2B5EF4-FFF2-40B4-BE49-F238E27FC236}">
                <a16:creationId xmlns:a16="http://schemas.microsoft.com/office/drawing/2014/main" id="{904A3BDD-9FB1-4E1C-61C6-E4DB143ADC41}"/>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BE1E362A-479C-6146-42AA-34827E34B7D9}"/>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17739468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8CC3DF-9AEF-95FF-DC89-72FEF512EA4D}"/>
              </a:ext>
            </a:extLst>
          </p:cNvPr>
          <p:cNvSpPr>
            <a:spLocks noGrp="1"/>
          </p:cNvSpPr>
          <p:nvPr>
            <p:ph type="dt" sz="half" idx="10"/>
          </p:nvPr>
        </p:nvSpPr>
        <p:spPr/>
        <p:txBody>
          <a:bodyPr/>
          <a:lstStyle/>
          <a:p>
            <a:fld id="{E8E1EA74-685E-452F-88DC-3C24DA1420F9}" type="datetimeFigureOut">
              <a:rPr lang="en-CA" smtClean="0"/>
              <a:t>2026-02-18</a:t>
            </a:fld>
            <a:endParaRPr lang="en-CA"/>
          </a:p>
        </p:txBody>
      </p:sp>
      <p:sp>
        <p:nvSpPr>
          <p:cNvPr id="3" name="Footer Placeholder 2">
            <a:extLst>
              <a:ext uri="{FF2B5EF4-FFF2-40B4-BE49-F238E27FC236}">
                <a16:creationId xmlns:a16="http://schemas.microsoft.com/office/drawing/2014/main" id="{34D8C9B4-7A93-E668-7279-75A665E7183B}"/>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B8471300-E628-EDED-55FA-EDDAC87409DB}"/>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3827061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90723-781D-917E-3A5C-2E8D2EBB06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0C41B4E0-E97B-582F-32C8-00F7BA6EF4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8C2F7E45-AA0F-D5B7-6AA7-0AE342079B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630426-9671-F167-4954-AD0D4DABBEB8}"/>
              </a:ext>
            </a:extLst>
          </p:cNvPr>
          <p:cNvSpPr>
            <a:spLocks noGrp="1"/>
          </p:cNvSpPr>
          <p:nvPr>
            <p:ph type="dt" sz="half" idx="10"/>
          </p:nvPr>
        </p:nvSpPr>
        <p:spPr/>
        <p:txBody>
          <a:bodyPr/>
          <a:lstStyle/>
          <a:p>
            <a:fld id="{E8E1EA74-685E-452F-88DC-3C24DA1420F9}" type="datetimeFigureOut">
              <a:rPr lang="en-CA" smtClean="0"/>
              <a:t>2026-02-18</a:t>
            </a:fld>
            <a:endParaRPr lang="en-CA"/>
          </a:p>
        </p:txBody>
      </p:sp>
      <p:sp>
        <p:nvSpPr>
          <p:cNvPr id="6" name="Footer Placeholder 5">
            <a:extLst>
              <a:ext uri="{FF2B5EF4-FFF2-40B4-BE49-F238E27FC236}">
                <a16:creationId xmlns:a16="http://schemas.microsoft.com/office/drawing/2014/main" id="{BD466B79-DEB8-8A9B-35D9-336435718DD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37A4D8C-D3A3-3CD4-57A0-BEE12939E574}"/>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3903593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4F9C-35F2-0F2C-EE07-71971073909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8A51F7D-2720-FB74-B877-780AD403AC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3868425-B9C6-9C59-565A-D02C456C06E4}"/>
              </a:ext>
            </a:extLst>
          </p:cNvPr>
          <p:cNvSpPr>
            <a:spLocks noGrp="1"/>
          </p:cNvSpPr>
          <p:nvPr>
            <p:ph type="dt" sz="half" idx="10"/>
          </p:nvPr>
        </p:nvSpPr>
        <p:spPr/>
        <p:txBody>
          <a:bodyPr/>
          <a:lstStyle/>
          <a:p>
            <a:fld id="{E8E1EA74-685E-452F-88DC-3C24DA1420F9}" type="datetimeFigureOut">
              <a:rPr lang="en-CA" smtClean="0"/>
              <a:t>2026-02-18</a:t>
            </a:fld>
            <a:endParaRPr lang="en-CA"/>
          </a:p>
        </p:txBody>
      </p:sp>
      <p:sp>
        <p:nvSpPr>
          <p:cNvPr id="5" name="Footer Placeholder 4">
            <a:extLst>
              <a:ext uri="{FF2B5EF4-FFF2-40B4-BE49-F238E27FC236}">
                <a16:creationId xmlns:a16="http://schemas.microsoft.com/office/drawing/2014/main" id="{4514AC39-8315-CCB0-437E-AB2B3327020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36F314F-F043-3538-B846-4BD660E3BD89}"/>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22365601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3214B-CB89-B61D-A4DE-9142B00484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AD86C3E2-B035-2A68-A312-F6CAAA6884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3411DBE6-4A6E-286B-386E-9A193D2EBB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01F0AE-4245-8BFF-E86F-BF5BA3405676}"/>
              </a:ext>
            </a:extLst>
          </p:cNvPr>
          <p:cNvSpPr>
            <a:spLocks noGrp="1"/>
          </p:cNvSpPr>
          <p:nvPr>
            <p:ph type="dt" sz="half" idx="10"/>
          </p:nvPr>
        </p:nvSpPr>
        <p:spPr/>
        <p:txBody>
          <a:bodyPr/>
          <a:lstStyle/>
          <a:p>
            <a:fld id="{E8E1EA74-685E-452F-88DC-3C24DA1420F9}" type="datetimeFigureOut">
              <a:rPr lang="en-CA" smtClean="0"/>
              <a:t>2026-02-18</a:t>
            </a:fld>
            <a:endParaRPr lang="en-CA"/>
          </a:p>
        </p:txBody>
      </p:sp>
      <p:sp>
        <p:nvSpPr>
          <p:cNvPr id="6" name="Footer Placeholder 5">
            <a:extLst>
              <a:ext uri="{FF2B5EF4-FFF2-40B4-BE49-F238E27FC236}">
                <a16:creationId xmlns:a16="http://schemas.microsoft.com/office/drawing/2014/main" id="{FF7F2BAC-2022-C39B-FB28-EE7458C6A93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B3F60C67-F40F-529F-14C4-21B596916821}"/>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10101524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DAAA3-440A-DF07-170E-B132A8B4A36E}"/>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C11ECB3-32FA-F093-03B2-FC974922A7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DA19176-63D0-ECC7-A5B9-5C129EC1F964}"/>
              </a:ext>
            </a:extLst>
          </p:cNvPr>
          <p:cNvSpPr>
            <a:spLocks noGrp="1"/>
          </p:cNvSpPr>
          <p:nvPr>
            <p:ph type="dt" sz="half" idx="10"/>
          </p:nvPr>
        </p:nvSpPr>
        <p:spPr/>
        <p:txBody>
          <a:bodyPr/>
          <a:lstStyle/>
          <a:p>
            <a:fld id="{E8E1EA74-685E-452F-88DC-3C24DA1420F9}" type="datetimeFigureOut">
              <a:rPr lang="en-CA" smtClean="0"/>
              <a:t>2026-02-18</a:t>
            </a:fld>
            <a:endParaRPr lang="en-CA"/>
          </a:p>
        </p:txBody>
      </p:sp>
      <p:sp>
        <p:nvSpPr>
          <p:cNvPr id="5" name="Footer Placeholder 4">
            <a:extLst>
              <a:ext uri="{FF2B5EF4-FFF2-40B4-BE49-F238E27FC236}">
                <a16:creationId xmlns:a16="http://schemas.microsoft.com/office/drawing/2014/main" id="{B8129E51-AA9A-69DB-CA78-DD288866FF0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4E92461-0987-5C4C-E900-B57137E1B21D}"/>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25402973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835F9B-81F8-F2A0-77B2-379C0BC2B78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11660A9-D3D7-B8BF-B0B4-5B736CDEA6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A41F996-4E1E-5A54-52F2-62374DF206FF}"/>
              </a:ext>
            </a:extLst>
          </p:cNvPr>
          <p:cNvSpPr>
            <a:spLocks noGrp="1"/>
          </p:cNvSpPr>
          <p:nvPr>
            <p:ph type="dt" sz="half" idx="10"/>
          </p:nvPr>
        </p:nvSpPr>
        <p:spPr/>
        <p:txBody>
          <a:bodyPr/>
          <a:lstStyle/>
          <a:p>
            <a:fld id="{E8E1EA74-685E-452F-88DC-3C24DA1420F9}" type="datetimeFigureOut">
              <a:rPr lang="en-CA" smtClean="0"/>
              <a:t>2026-02-18</a:t>
            </a:fld>
            <a:endParaRPr lang="en-CA"/>
          </a:p>
        </p:txBody>
      </p:sp>
      <p:sp>
        <p:nvSpPr>
          <p:cNvPr id="5" name="Footer Placeholder 4">
            <a:extLst>
              <a:ext uri="{FF2B5EF4-FFF2-40B4-BE49-F238E27FC236}">
                <a16:creationId xmlns:a16="http://schemas.microsoft.com/office/drawing/2014/main" id="{3128941C-C65D-D195-4D53-C2CDC59F4CA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BD71D34-3F1C-F766-D79F-F7EA761B2F64}"/>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2876686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D0664-8543-E0BC-C19A-60BDF040FF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6098941B-2193-BD23-F2B7-C0089999B4F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EA6F8A-C328-0419-9E33-0146E86303A8}"/>
              </a:ext>
            </a:extLst>
          </p:cNvPr>
          <p:cNvSpPr>
            <a:spLocks noGrp="1"/>
          </p:cNvSpPr>
          <p:nvPr>
            <p:ph type="dt" sz="half" idx="10"/>
          </p:nvPr>
        </p:nvSpPr>
        <p:spPr/>
        <p:txBody>
          <a:bodyPr/>
          <a:lstStyle/>
          <a:p>
            <a:fld id="{E8E1EA74-685E-452F-88DC-3C24DA1420F9}" type="datetimeFigureOut">
              <a:rPr lang="en-CA" smtClean="0"/>
              <a:t>2026-02-18</a:t>
            </a:fld>
            <a:endParaRPr lang="en-CA"/>
          </a:p>
        </p:txBody>
      </p:sp>
      <p:sp>
        <p:nvSpPr>
          <p:cNvPr id="5" name="Footer Placeholder 4">
            <a:extLst>
              <a:ext uri="{FF2B5EF4-FFF2-40B4-BE49-F238E27FC236}">
                <a16:creationId xmlns:a16="http://schemas.microsoft.com/office/drawing/2014/main" id="{C0D5CF69-3E42-502A-3F1C-F825EAB0BDA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26965FC-89C6-154A-6779-11A838B442DC}"/>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2994507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8A900-B406-2530-8275-9FCD1E692F3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DB30146-075B-22A0-8D3A-5684B9B806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516331F8-24ED-A23D-93F2-AB971CD7A2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A8840433-6070-9B7E-E472-F7E711E186B0}"/>
              </a:ext>
            </a:extLst>
          </p:cNvPr>
          <p:cNvSpPr>
            <a:spLocks noGrp="1"/>
          </p:cNvSpPr>
          <p:nvPr>
            <p:ph type="dt" sz="half" idx="10"/>
          </p:nvPr>
        </p:nvSpPr>
        <p:spPr/>
        <p:txBody>
          <a:bodyPr/>
          <a:lstStyle/>
          <a:p>
            <a:fld id="{E8E1EA74-685E-452F-88DC-3C24DA1420F9}" type="datetimeFigureOut">
              <a:rPr lang="en-CA" smtClean="0"/>
              <a:t>2026-02-18</a:t>
            </a:fld>
            <a:endParaRPr lang="en-CA"/>
          </a:p>
        </p:txBody>
      </p:sp>
      <p:sp>
        <p:nvSpPr>
          <p:cNvPr id="6" name="Footer Placeholder 5">
            <a:extLst>
              <a:ext uri="{FF2B5EF4-FFF2-40B4-BE49-F238E27FC236}">
                <a16:creationId xmlns:a16="http://schemas.microsoft.com/office/drawing/2014/main" id="{8AC4CAB1-01E6-5095-0A40-A85AB3B360F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1EDA8CFD-B4B4-F3A1-41A3-AAA3F1D263B6}"/>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3024134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FAB8F-A620-6026-8AB0-F41EADC769A6}"/>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2925027-2490-E32C-63D9-F4F96977F6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49D65A-C56A-9606-F084-B7E439C3BA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F3933649-556C-E54C-8C8E-EB63B58635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F14A91-AF61-9C15-E0D1-45783F71DE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8011D72A-C7B0-FE97-82B4-AAF8E314A1B2}"/>
              </a:ext>
            </a:extLst>
          </p:cNvPr>
          <p:cNvSpPr>
            <a:spLocks noGrp="1"/>
          </p:cNvSpPr>
          <p:nvPr>
            <p:ph type="dt" sz="half" idx="10"/>
          </p:nvPr>
        </p:nvSpPr>
        <p:spPr/>
        <p:txBody>
          <a:bodyPr/>
          <a:lstStyle/>
          <a:p>
            <a:fld id="{E8E1EA74-685E-452F-88DC-3C24DA1420F9}" type="datetimeFigureOut">
              <a:rPr lang="en-CA" smtClean="0"/>
              <a:t>2026-02-18</a:t>
            </a:fld>
            <a:endParaRPr lang="en-CA"/>
          </a:p>
        </p:txBody>
      </p:sp>
      <p:sp>
        <p:nvSpPr>
          <p:cNvPr id="8" name="Footer Placeholder 7">
            <a:extLst>
              <a:ext uri="{FF2B5EF4-FFF2-40B4-BE49-F238E27FC236}">
                <a16:creationId xmlns:a16="http://schemas.microsoft.com/office/drawing/2014/main" id="{A4D05634-0D1A-5A45-045F-A715DF9ABF6C}"/>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42CBBEE0-5532-1427-435B-B90707B273DB}"/>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3835436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8497E-AEFC-15A0-7E2A-DE4E3600A555}"/>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2A7EEBA5-C21C-6A4A-4FCB-232709188F9F}"/>
              </a:ext>
            </a:extLst>
          </p:cNvPr>
          <p:cNvSpPr>
            <a:spLocks noGrp="1"/>
          </p:cNvSpPr>
          <p:nvPr>
            <p:ph type="dt" sz="half" idx="10"/>
          </p:nvPr>
        </p:nvSpPr>
        <p:spPr/>
        <p:txBody>
          <a:bodyPr/>
          <a:lstStyle/>
          <a:p>
            <a:fld id="{E8E1EA74-685E-452F-88DC-3C24DA1420F9}" type="datetimeFigureOut">
              <a:rPr lang="en-CA" smtClean="0"/>
              <a:t>2026-02-18</a:t>
            </a:fld>
            <a:endParaRPr lang="en-CA"/>
          </a:p>
        </p:txBody>
      </p:sp>
      <p:sp>
        <p:nvSpPr>
          <p:cNvPr id="4" name="Footer Placeholder 3">
            <a:extLst>
              <a:ext uri="{FF2B5EF4-FFF2-40B4-BE49-F238E27FC236}">
                <a16:creationId xmlns:a16="http://schemas.microsoft.com/office/drawing/2014/main" id="{904A3BDD-9FB1-4E1C-61C6-E4DB143ADC41}"/>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BE1E362A-479C-6146-42AA-34827E34B7D9}"/>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1053876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8CC3DF-9AEF-95FF-DC89-72FEF512EA4D}"/>
              </a:ext>
            </a:extLst>
          </p:cNvPr>
          <p:cNvSpPr>
            <a:spLocks noGrp="1"/>
          </p:cNvSpPr>
          <p:nvPr>
            <p:ph type="dt" sz="half" idx="10"/>
          </p:nvPr>
        </p:nvSpPr>
        <p:spPr/>
        <p:txBody>
          <a:bodyPr/>
          <a:lstStyle/>
          <a:p>
            <a:fld id="{E8E1EA74-685E-452F-88DC-3C24DA1420F9}" type="datetimeFigureOut">
              <a:rPr lang="en-CA" smtClean="0"/>
              <a:t>2026-02-18</a:t>
            </a:fld>
            <a:endParaRPr lang="en-CA"/>
          </a:p>
        </p:txBody>
      </p:sp>
      <p:sp>
        <p:nvSpPr>
          <p:cNvPr id="3" name="Footer Placeholder 2">
            <a:extLst>
              <a:ext uri="{FF2B5EF4-FFF2-40B4-BE49-F238E27FC236}">
                <a16:creationId xmlns:a16="http://schemas.microsoft.com/office/drawing/2014/main" id="{34D8C9B4-7A93-E668-7279-75A665E7183B}"/>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B8471300-E628-EDED-55FA-EDDAC87409DB}"/>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941030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90723-781D-917E-3A5C-2E8D2EBB06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0C41B4E0-E97B-582F-32C8-00F7BA6EF4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8C2F7E45-AA0F-D5B7-6AA7-0AE342079B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630426-9671-F167-4954-AD0D4DABBEB8}"/>
              </a:ext>
            </a:extLst>
          </p:cNvPr>
          <p:cNvSpPr>
            <a:spLocks noGrp="1"/>
          </p:cNvSpPr>
          <p:nvPr>
            <p:ph type="dt" sz="half" idx="10"/>
          </p:nvPr>
        </p:nvSpPr>
        <p:spPr/>
        <p:txBody>
          <a:bodyPr/>
          <a:lstStyle/>
          <a:p>
            <a:fld id="{E8E1EA74-685E-452F-88DC-3C24DA1420F9}" type="datetimeFigureOut">
              <a:rPr lang="en-CA" smtClean="0"/>
              <a:t>2026-02-18</a:t>
            </a:fld>
            <a:endParaRPr lang="en-CA"/>
          </a:p>
        </p:txBody>
      </p:sp>
      <p:sp>
        <p:nvSpPr>
          <p:cNvPr id="6" name="Footer Placeholder 5">
            <a:extLst>
              <a:ext uri="{FF2B5EF4-FFF2-40B4-BE49-F238E27FC236}">
                <a16:creationId xmlns:a16="http://schemas.microsoft.com/office/drawing/2014/main" id="{BD466B79-DEB8-8A9B-35D9-336435718DD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37A4D8C-D3A3-3CD4-57A0-BEE12939E574}"/>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105035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3214B-CB89-B61D-A4DE-9142B00484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AD86C3E2-B035-2A68-A312-F6CAAA6884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3411DBE6-4A6E-286B-386E-9A193D2EBB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01F0AE-4245-8BFF-E86F-BF5BA3405676}"/>
              </a:ext>
            </a:extLst>
          </p:cNvPr>
          <p:cNvSpPr>
            <a:spLocks noGrp="1"/>
          </p:cNvSpPr>
          <p:nvPr>
            <p:ph type="dt" sz="half" idx="10"/>
          </p:nvPr>
        </p:nvSpPr>
        <p:spPr/>
        <p:txBody>
          <a:bodyPr/>
          <a:lstStyle/>
          <a:p>
            <a:fld id="{E8E1EA74-685E-452F-88DC-3C24DA1420F9}" type="datetimeFigureOut">
              <a:rPr lang="en-CA" smtClean="0"/>
              <a:t>2026-02-18</a:t>
            </a:fld>
            <a:endParaRPr lang="en-CA"/>
          </a:p>
        </p:txBody>
      </p:sp>
      <p:sp>
        <p:nvSpPr>
          <p:cNvPr id="6" name="Footer Placeholder 5">
            <a:extLst>
              <a:ext uri="{FF2B5EF4-FFF2-40B4-BE49-F238E27FC236}">
                <a16:creationId xmlns:a16="http://schemas.microsoft.com/office/drawing/2014/main" id="{FF7F2BAC-2022-C39B-FB28-EE7458C6A93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B3F60C67-F40F-529F-14C4-21B596916821}"/>
              </a:ext>
            </a:extLst>
          </p:cNvPr>
          <p:cNvSpPr>
            <a:spLocks noGrp="1"/>
          </p:cNvSpPr>
          <p:nvPr>
            <p:ph type="sldNum" sz="quarter" idx="12"/>
          </p:nvPr>
        </p:nvSpPr>
        <p:spPr/>
        <p:txBody>
          <a:bodyPr/>
          <a:lstStyle/>
          <a:p>
            <a:fld id="{C7C3B75C-43A7-45EF-B592-95C2BFFE2D23}" type="slidenum">
              <a:rPr lang="en-CA" smtClean="0"/>
              <a:t>‹#›</a:t>
            </a:fld>
            <a:endParaRPr lang="en-CA"/>
          </a:p>
        </p:txBody>
      </p:sp>
    </p:spTree>
    <p:extLst>
      <p:ext uri="{BB962C8B-B14F-4D97-AF65-F5344CB8AC3E}">
        <p14:creationId xmlns:p14="http://schemas.microsoft.com/office/powerpoint/2010/main" val="705480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E78055-76FC-4AEB-AAD8-1F74C7A2F2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0DF3DA2-C934-87A3-D5F2-8225584BA3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DE92708-9322-8345-5FE8-1E5F6DEFB3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8E1EA74-685E-452F-88DC-3C24DA1420F9}" type="datetimeFigureOut">
              <a:rPr lang="en-CA" smtClean="0"/>
              <a:t>2026-02-18</a:t>
            </a:fld>
            <a:endParaRPr lang="en-CA"/>
          </a:p>
        </p:txBody>
      </p:sp>
      <p:sp>
        <p:nvSpPr>
          <p:cNvPr id="5" name="Footer Placeholder 4">
            <a:extLst>
              <a:ext uri="{FF2B5EF4-FFF2-40B4-BE49-F238E27FC236}">
                <a16:creationId xmlns:a16="http://schemas.microsoft.com/office/drawing/2014/main" id="{23094C6C-8D63-BDA8-1F3B-28C57EACEA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134BB9B6-4086-1BF4-FA4B-E4FCCF74D6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7C3B75C-43A7-45EF-B592-95C2BFFE2D23}" type="slidenum">
              <a:rPr lang="en-CA" smtClean="0"/>
              <a:t>‹#›</a:t>
            </a:fld>
            <a:endParaRPr lang="en-CA"/>
          </a:p>
        </p:txBody>
      </p:sp>
    </p:spTree>
    <p:extLst>
      <p:ext uri="{BB962C8B-B14F-4D97-AF65-F5344CB8AC3E}">
        <p14:creationId xmlns:p14="http://schemas.microsoft.com/office/powerpoint/2010/main" val="35289894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E78055-76FC-4AEB-AAD8-1F74C7A2F2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0DF3DA2-C934-87A3-D5F2-8225584BA3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DE92708-9322-8345-5FE8-1E5F6DEFB3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8E1EA74-685E-452F-88DC-3C24DA1420F9}" type="datetimeFigureOut">
              <a:rPr lang="en-CA" smtClean="0"/>
              <a:t>2026-02-18</a:t>
            </a:fld>
            <a:endParaRPr lang="en-CA"/>
          </a:p>
        </p:txBody>
      </p:sp>
      <p:sp>
        <p:nvSpPr>
          <p:cNvPr id="5" name="Footer Placeholder 4">
            <a:extLst>
              <a:ext uri="{FF2B5EF4-FFF2-40B4-BE49-F238E27FC236}">
                <a16:creationId xmlns:a16="http://schemas.microsoft.com/office/drawing/2014/main" id="{23094C6C-8D63-BDA8-1F3B-28C57EACEA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134BB9B6-4086-1BF4-FA4B-E4FCCF74D6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7C3B75C-43A7-45EF-B592-95C2BFFE2D23}" type="slidenum">
              <a:rPr lang="en-CA" smtClean="0"/>
              <a:t>‹#›</a:t>
            </a:fld>
            <a:endParaRPr lang="en-CA"/>
          </a:p>
        </p:txBody>
      </p:sp>
    </p:spTree>
    <p:extLst>
      <p:ext uri="{BB962C8B-B14F-4D97-AF65-F5344CB8AC3E}">
        <p14:creationId xmlns:p14="http://schemas.microsoft.com/office/powerpoint/2010/main" val="25261856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slido.com/features-word-cloud"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nationalgeographic.com/what-the-world-eat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albertapulse.com/videos/environmental-sustainability/"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albertapulse.com/recipe/bean-burritos/" TargetMode="External"/><Relationship Id="rId5" Type="http://schemas.openxmlformats.org/officeDocument/2006/relationships/hyperlink" Target="https://albertapulse.com/recipe/bean-enchiladas/" TargetMode="Externa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38FBB0-D042-1860-4B41-EFE4BCB74944}"/>
            </a:ext>
          </a:extLst>
        </p:cNvPr>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F7E87348-28CB-97CD-67DD-F7B1A0EBA177}"/>
              </a:ext>
            </a:extLst>
          </p:cNvPr>
          <p:cNvSpPr>
            <a:spLocks noGrp="1"/>
          </p:cNvSpPr>
          <p:nvPr>
            <p:ph type="title"/>
          </p:nvPr>
        </p:nvSpPr>
        <p:spPr>
          <a:xfrm>
            <a:off x="838200" y="365125"/>
            <a:ext cx="10515600" cy="1325563"/>
          </a:xfrm>
        </p:spPr>
        <p:txBody>
          <a:bodyPr>
            <a:normAutofit/>
          </a:bodyPr>
          <a:lstStyle/>
          <a:p>
            <a:r>
              <a:rPr lang="en-CA" dirty="0">
                <a:latin typeface="Arial" panose="020B0604020202020204" pitchFamily="34" charset="0"/>
                <a:cs typeface="Arial" panose="020B0604020202020204" pitchFamily="34" charset="0"/>
              </a:rPr>
              <a:t>Today’s Agenda</a:t>
            </a:r>
          </a:p>
        </p:txBody>
      </p:sp>
      <p:sp>
        <p:nvSpPr>
          <p:cNvPr id="7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Content Placeholder 3">
            <a:extLst>
              <a:ext uri="{FF2B5EF4-FFF2-40B4-BE49-F238E27FC236}">
                <a16:creationId xmlns:a16="http://schemas.microsoft.com/office/drawing/2014/main" id="{1263A960-81A8-09C1-26D7-6285FC47A7FE}"/>
              </a:ext>
            </a:extLst>
          </p:cNvPr>
          <p:cNvSpPr>
            <a:spLocks noGrp="1"/>
          </p:cNvSpPr>
          <p:nvPr>
            <p:ph idx="1"/>
          </p:nvPr>
        </p:nvSpPr>
        <p:spPr>
          <a:xfrm>
            <a:off x="838200" y="1929384"/>
            <a:ext cx="10515600" cy="4251960"/>
          </a:xfrm>
        </p:spPr>
        <p:txBody>
          <a:bodyPr>
            <a:normAutofit/>
          </a:bodyPr>
          <a:lstStyle/>
          <a:p>
            <a:pPr marL="0" indent="0">
              <a:buNone/>
            </a:pPr>
            <a:r>
              <a:rPr lang="en-CA" sz="2200" b="1" dirty="0">
                <a:latin typeface="Arial" panose="020B0604020202020204" pitchFamily="34" charset="0"/>
                <a:cs typeface="Arial" panose="020B0604020202020204" pitchFamily="34" charset="0"/>
              </a:rPr>
              <a:t>Day 3</a:t>
            </a:r>
          </a:p>
          <a:p>
            <a:pPr lvl="0"/>
            <a:r>
              <a:rPr lang="en-CA" sz="2200" dirty="0"/>
              <a:t>Why are grains, legumes, nuts &amp; seeds so popular?</a:t>
            </a:r>
            <a:endParaRPr lang="en-US" sz="2200" dirty="0"/>
          </a:p>
          <a:p>
            <a:pPr lvl="0"/>
            <a:r>
              <a:rPr lang="en-CA" sz="2200" dirty="0"/>
              <a:t>Historical Trivia Time</a:t>
            </a:r>
            <a:endParaRPr lang="en-US" sz="2200" dirty="0"/>
          </a:p>
          <a:p>
            <a:pPr lvl="0"/>
            <a:r>
              <a:rPr lang="en-CA" sz="2200" dirty="0"/>
              <a:t>Let’s Cook! Bean Enchiladas</a:t>
            </a:r>
            <a:endParaRPr lang="en-US" sz="2200" dirty="0"/>
          </a:p>
          <a:p>
            <a:pPr lvl="0"/>
            <a:r>
              <a:rPr lang="en-CA" sz="2200" dirty="0"/>
              <a:t>Cultural use of grains, legumes, nuts and seeds</a:t>
            </a:r>
            <a:endParaRPr lang="en-US" sz="2200" dirty="0"/>
          </a:p>
        </p:txBody>
      </p:sp>
    </p:spTree>
    <p:extLst>
      <p:ext uri="{BB962C8B-B14F-4D97-AF65-F5344CB8AC3E}">
        <p14:creationId xmlns:p14="http://schemas.microsoft.com/office/powerpoint/2010/main" val="3957218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06"/>
        <p:cNvGrpSpPr/>
        <p:nvPr/>
      </p:nvGrpSpPr>
      <p:grpSpPr>
        <a:xfrm>
          <a:off x="0" y="0"/>
          <a:ext cx="0" cy="0"/>
          <a:chOff x="0" y="0"/>
          <a:chExt cx="0" cy="0"/>
        </a:xfrm>
      </p:grpSpPr>
      <p:sp useBgFill="1">
        <p:nvSpPr>
          <p:cNvPr id="477" name="Rectangle 476">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0996" y="381000"/>
            <a:ext cx="6857998" cy="6095997"/>
          </a:xfrm>
          <a:prstGeom prst="rect">
            <a:avLst/>
          </a:prstGeom>
          <a:ln>
            <a:noFill/>
          </a:ln>
          <a:effectLst>
            <a:outerShdw blurRad="317500" dist="127000" sx="97000" sy="970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Google Shape;407;g30a41a725f4_0_6"/>
          <p:cNvSpPr txBox="1">
            <a:spLocks noGrp="1"/>
          </p:cNvSpPr>
          <p:nvPr>
            <p:ph type="title"/>
          </p:nvPr>
        </p:nvSpPr>
        <p:spPr>
          <a:xfrm>
            <a:off x="171180" y="465777"/>
            <a:ext cx="5753645" cy="1811645"/>
          </a:xfrm>
          <a:prstGeom prst="rect">
            <a:avLst/>
          </a:prstGeom>
        </p:spPr>
        <p:txBody>
          <a:bodyPr spcFirstLastPara="1" vert="horz" lIns="91425" tIns="45700" rIns="91425" bIns="45700" rtlCol="0" anchor="ctr" anchorCtr="0">
            <a:normAutofit/>
          </a:bodyPr>
          <a:lstStyle/>
          <a:p>
            <a:pPr>
              <a:spcBef>
                <a:spcPts val="0"/>
              </a:spcBef>
            </a:pPr>
            <a:r>
              <a:rPr lang="en-CA" sz="3600" dirty="0"/>
              <a:t>Mediterranean Sea Region</a:t>
            </a:r>
          </a:p>
        </p:txBody>
      </p:sp>
      <p:pic>
        <p:nvPicPr>
          <p:cNvPr id="4" name="Picture 3">
            <a:extLst>
              <a:ext uri="{FF2B5EF4-FFF2-40B4-BE49-F238E27FC236}">
                <a16:creationId xmlns:a16="http://schemas.microsoft.com/office/drawing/2014/main" id="{266D82F1-6DE4-36DE-3DEA-E9DB3508FB18}"/>
              </a:ext>
            </a:extLst>
          </p:cNvPr>
          <p:cNvPicPr>
            <a:picLocks noChangeAspect="1"/>
          </p:cNvPicPr>
          <p:nvPr/>
        </p:nvPicPr>
        <p:blipFill>
          <a:blip r:embed="rId3">
            <a:extLst>
              <a:ext uri="{28A0092B-C50C-407E-A947-70E740481C1C}">
                <a14:useLocalDpi xmlns:a14="http://schemas.microsoft.com/office/drawing/2010/main" val="0"/>
              </a:ext>
            </a:extLst>
          </a:blip>
          <a:srcRect t="4762" r="1" b="9712"/>
          <a:stretch/>
        </p:blipFill>
        <p:spPr>
          <a:xfrm>
            <a:off x="0" y="2721109"/>
            <a:ext cx="3163331" cy="4114800"/>
          </a:xfrm>
          <a:prstGeom prst="rect">
            <a:avLst/>
          </a:prstGeom>
        </p:spPr>
      </p:pic>
      <p:pic>
        <p:nvPicPr>
          <p:cNvPr id="5" name="Picture 4" descr="A bowl of rice with mushrooms and parsley&#10;&#10;Description automatically generated">
            <a:extLst>
              <a:ext uri="{FF2B5EF4-FFF2-40B4-BE49-F238E27FC236}">
                <a16:creationId xmlns:a16="http://schemas.microsoft.com/office/drawing/2014/main" id="{3CE1A2D7-1F84-65A0-EFFC-93A07C78AAA3}"/>
              </a:ext>
            </a:extLst>
          </p:cNvPr>
          <p:cNvPicPr>
            <a:picLocks noChangeAspect="1"/>
          </p:cNvPicPr>
          <p:nvPr/>
        </p:nvPicPr>
        <p:blipFill>
          <a:blip r:embed="rId4">
            <a:extLst>
              <a:ext uri="{28A0092B-C50C-407E-A947-70E740481C1C}">
                <a14:useLocalDpi xmlns:a14="http://schemas.microsoft.com/office/drawing/2010/main" val="0"/>
              </a:ext>
            </a:extLst>
          </a:blip>
          <a:srcRect l="4807" r="972" b="-4"/>
          <a:stretch/>
        </p:blipFill>
        <p:spPr>
          <a:xfrm>
            <a:off x="3171339" y="2721109"/>
            <a:ext cx="2935555" cy="2079751"/>
          </a:xfrm>
          <a:prstGeom prst="rect">
            <a:avLst/>
          </a:prstGeom>
        </p:spPr>
      </p:pic>
      <p:pic>
        <p:nvPicPr>
          <p:cNvPr id="2" name="Picture 1">
            <a:extLst>
              <a:ext uri="{FF2B5EF4-FFF2-40B4-BE49-F238E27FC236}">
                <a16:creationId xmlns:a16="http://schemas.microsoft.com/office/drawing/2014/main" id="{7529BB1E-2EF9-7758-C318-A0A4868FDADE}"/>
              </a:ext>
            </a:extLst>
          </p:cNvPr>
          <p:cNvPicPr>
            <a:picLocks noChangeAspect="1"/>
          </p:cNvPicPr>
          <p:nvPr/>
        </p:nvPicPr>
        <p:blipFill>
          <a:blip r:embed="rId5">
            <a:extLst>
              <a:ext uri="{28A0092B-C50C-407E-A947-70E740481C1C}">
                <a14:useLocalDpi xmlns:a14="http://schemas.microsoft.com/office/drawing/2010/main" val="0"/>
              </a:ext>
            </a:extLst>
          </a:blip>
          <a:srcRect r="5317" b="5505"/>
          <a:stretch>
            <a:fillRect/>
          </a:stretch>
        </p:blipFill>
        <p:spPr>
          <a:xfrm>
            <a:off x="3171339" y="4822951"/>
            <a:ext cx="2935555" cy="1955609"/>
          </a:xfrm>
          <a:prstGeom prst="rect">
            <a:avLst/>
          </a:prstGeom>
        </p:spPr>
      </p:pic>
      <p:sp>
        <p:nvSpPr>
          <p:cNvPr id="408" name="Google Shape;408;g30a41a725f4_0_6"/>
          <p:cNvSpPr txBox="1">
            <a:spLocks noGrp="1"/>
          </p:cNvSpPr>
          <p:nvPr>
            <p:ph idx="1"/>
          </p:nvPr>
        </p:nvSpPr>
        <p:spPr>
          <a:xfrm>
            <a:off x="6321050" y="691913"/>
            <a:ext cx="5554708" cy="5474173"/>
          </a:xfrm>
          <a:prstGeom prst="rect">
            <a:avLst/>
          </a:prstGeom>
        </p:spPr>
        <p:txBody>
          <a:bodyPr spcFirstLastPara="1" vert="horz" lIns="91425" tIns="45700" rIns="91425" bIns="45700" rtlCol="0" anchor="ctr" anchorCtr="0">
            <a:noAutofit/>
          </a:bodyPr>
          <a:lstStyle/>
          <a:p>
            <a:pPr marL="0" indent="0">
              <a:spcBef>
                <a:spcPts val="360"/>
              </a:spcBef>
              <a:spcAft>
                <a:spcPts val="0"/>
              </a:spcAft>
              <a:buNone/>
            </a:pPr>
            <a:r>
              <a:rPr lang="en-CA" sz="1800" dirty="0">
                <a:latin typeface="+mj-lt"/>
              </a:rPr>
              <a:t>This region includes the 21 countries that share the coastline along with Mediterranean Sea. </a:t>
            </a:r>
          </a:p>
          <a:p>
            <a:pPr marL="0" indent="0">
              <a:spcBef>
                <a:spcPts val="360"/>
              </a:spcBef>
              <a:spcAft>
                <a:spcPts val="0"/>
              </a:spcAft>
              <a:buNone/>
            </a:pPr>
            <a:endParaRPr lang="en-CA" sz="1800" dirty="0">
              <a:latin typeface="+mj-lt"/>
            </a:endParaRPr>
          </a:p>
          <a:p>
            <a:pPr marL="0" indent="0">
              <a:spcBef>
                <a:spcPts val="360"/>
              </a:spcBef>
              <a:spcAft>
                <a:spcPts val="0"/>
              </a:spcAft>
              <a:buNone/>
            </a:pPr>
            <a:r>
              <a:rPr lang="en-CA" sz="1800" dirty="0">
                <a:latin typeface="+mj-lt"/>
              </a:rPr>
              <a:t>The countries are </a:t>
            </a:r>
            <a:r>
              <a:rPr lang="en-CA" sz="1800" b="0" i="0" dirty="0">
                <a:effectLst/>
                <a:latin typeface="+mj-lt"/>
              </a:rPr>
              <a:t>Albania, Algeria, Bosnia and Herzegovina, Croatia, Cyprus, Egypt, France, Greece, Israel, Italy, Lebanon, Libya, Malta, Monaco, Montenegro, Morocco, Slovenia, Spain, Syria, Tunisia, and Turkey</a:t>
            </a:r>
            <a:endParaRPr lang="en-CA" sz="1800" dirty="0">
              <a:latin typeface="+mj-lt"/>
            </a:endParaRPr>
          </a:p>
          <a:p>
            <a:pPr marL="0" indent="0">
              <a:spcBef>
                <a:spcPts val="360"/>
              </a:spcBef>
              <a:spcAft>
                <a:spcPts val="0"/>
              </a:spcAft>
              <a:buNone/>
            </a:pPr>
            <a:endParaRPr lang="en-CA" sz="1800" dirty="0">
              <a:latin typeface="+mj-lt"/>
            </a:endParaRPr>
          </a:p>
          <a:p>
            <a:pPr marL="0" indent="0">
              <a:spcBef>
                <a:spcPts val="360"/>
              </a:spcBef>
              <a:spcAft>
                <a:spcPts val="0"/>
              </a:spcAft>
              <a:buNone/>
            </a:pPr>
            <a:r>
              <a:rPr lang="en-CA" sz="1800" dirty="0">
                <a:latin typeface="+mj-lt"/>
              </a:rPr>
              <a:t>In this region, you will see:</a:t>
            </a:r>
          </a:p>
          <a:p>
            <a:pPr>
              <a:spcBef>
                <a:spcPts val="360"/>
              </a:spcBef>
            </a:pPr>
            <a:r>
              <a:rPr lang="en-CA" sz="1800" b="0" i="0" dirty="0">
                <a:effectLst/>
                <a:latin typeface="+mj-lt"/>
              </a:rPr>
              <a:t>Grains - barley, rye, and ancient wheats like emmer, farro, and spelt, bulgar</a:t>
            </a:r>
          </a:p>
          <a:p>
            <a:pPr>
              <a:spcBef>
                <a:spcPts val="360"/>
              </a:spcBef>
            </a:pPr>
            <a:r>
              <a:rPr lang="en-CA" sz="1800" b="0" i="0" dirty="0">
                <a:effectLst/>
                <a:latin typeface="+mj-lt"/>
              </a:rPr>
              <a:t>Nuts – almonds, cashews, pine nuts, hazelnuts</a:t>
            </a:r>
          </a:p>
          <a:p>
            <a:pPr>
              <a:spcBef>
                <a:spcPts val="360"/>
              </a:spcBef>
            </a:pPr>
            <a:r>
              <a:rPr lang="en-CA" sz="1800" dirty="0">
                <a:latin typeface="+mj-lt"/>
              </a:rPr>
              <a:t>Seeds – sesame seeds, pumpkin seeds</a:t>
            </a:r>
          </a:p>
          <a:p>
            <a:pPr>
              <a:spcBef>
                <a:spcPts val="360"/>
              </a:spcBef>
            </a:pPr>
            <a:r>
              <a:rPr lang="en-CA" sz="1800" b="0" i="0" dirty="0">
                <a:effectLst/>
                <a:latin typeface="+mj-lt"/>
              </a:rPr>
              <a:t>Pulses – cannellini beans, chickpeas, lentils, fava (faba) beans</a:t>
            </a:r>
          </a:p>
          <a:p>
            <a:pPr marL="0" indent="0">
              <a:spcBef>
                <a:spcPts val="360"/>
              </a:spcBef>
              <a:spcAft>
                <a:spcPts val="0"/>
              </a:spcAft>
              <a:buNone/>
            </a:pPr>
            <a:endParaRPr lang="en-CA" sz="1800" dirty="0">
              <a:latin typeface="+mj-lt"/>
            </a:endParaRPr>
          </a:p>
          <a:p>
            <a:pPr marL="0" indent="0">
              <a:spcBef>
                <a:spcPts val="360"/>
              </a:spcBef>
              <a:spcAft>
                <a:spcPts val="0"/>
              </a:spcAft>
              <a:buNone/>
            </a:pPr>
            <a:r>
              <a:rPr lang="en-CA" sz="1800" dirty="0">
                <a:latin typeface="+mj-lt"/>
              </a:rPr>
              <a:t>What foods or recipes do you think of when you think of Mediterranean cuisine?</a:t>
            </a:r>
            <a:endParaRPr lang="en-CA" sz="1800" b="1" dirty="0">
              <a:latin typeface="+mj-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CB4813-4C94-7A19-2816-D14CBD598401}"/>
              </a:ext>
            </a:extLst>
          </p:cNvPr>
          <p:cNvSpPr>
            <a:spLocks noGrp="1"/>
          </p:cNvSpPr>
          <p:nvPr>
            <p:ph type="title"/>
          </p:nvPr>
        </p:nvSpPr>
        <p:spPr>
          <a:xfrm>
            <a:off x="6333588" y="556994"/>
            <a:ext cx="5020211" cy="919109"/>
          </a:xfrm>
        </p:spPr>
        <p:txBody>
          <a:bodyPr vert="horz" lIns="91440" tIns="45720" rIns="91440" bIns="45720" rtlCol="0" anchor="ctr">
            <a:normAutofit/>
          </a:bodyPr>
          <a:lstStyle/>
          <a:p>
            <a:pPr algn="ctr"/>
            <a:r>
              <a:rPr lang="en-US" sz="4000" kern="1200" dirty="0">
                <a:solidFill>
                  <a:schemeClr val="tx1"/>
                </a:solidFill>
                <a:latin typeface="+mj-lt"/>
                <a:ea typeface="+mj-ea"/>
                <a:cs typeface="+mj-cs"/>
              </a:rPr>
              <a:t>Africa</a:t>
            </a:r>
          </a:p>
        </p:txBody>
      </p:sp>
      <p:pic>
        <p:nvPicPr>
          <p:cNvPr id="7" name="Picture 6" descr="A glass jar with brown powder in it&#10;&#10;Description automatically generated">
            <a:extLst>
              <a:ext uri="{FF2B5EF4-FFF2-40B4-BE49-F238E27FC236}">
                <a16:creationId xmlns:a16="http://schemas.microsoft.com/office/drawing/2014/main" id="{9C290670-F97D-34A1-A0B9-9E95163C2ACE}"/>
              </a:ext>
            </a:extLst>
          </p:cNvPr>
          <p:cNvPicPr>
            <a:picLocks noChangeAspect="1"/>
          </p:cNvPicPr>
          <p:nvPr/>
        </p:nvPicPr>
        <p:blipFill>
          <a:blip r:embed="rId3"/>
          <a:srcRect t="1402" r="3" b="3"/>
          <a:stretch/>
        </p:blipFill>
        <p:spPr>
          <a:xfrm>
            <a:off x="-4642" y="10"/>
            <a:ext cx="3006061" cy="3339639"/>
          </a:xfrm>
          <a:prstGeom prst="rect">
            <a:avLst/>
          </a:prstGeom>
        </p:spPr>
      </p:pic>
      <p:pic>
        <p:nvPicPr>
          <p:cNvPr id="5" name="Picture 4">
            <a:extLst>
              <a:ext uri="{FF2B5EF4-FFF2-40B4-BE49-F238E27FC236}">
                <a16:creationId xmlns:a16="http://schemas.microsoft.com/office/drawing/2014/main" id="{DEAE311E-3F90-161E-FAE8-CC16B194D9B1}"/>
              </a:ext>
            </a:extLst>
          </p:cNvPr>
          <p:cNvPicPr>
            <a:picLocks noChangeAspect="1"/>
          </p:cNvPicPr>
          <p:nvPr/>
        </p:nvPicPr>
        <p:blipFill>
          <a:blip r:embed="rId4">
            <a:extLst>
              <a:ext uri="{28A0092B-C50C-407E-A947-70E740481C1C}">
                <a14:useLocalDpi xmlns:a14="http://schemas.microsoft.com/office/drawing/2010/main" val="0"/>
              </a:ext>
            </a:extLst>
          </a:blip>
          <a:srcRect l="12782" r="12782"/>
          <a:stretch/>
        </p:blipFill>
        <p:spPr>
          <a:xfrm>
            <a:off x="3145851" y="396339"/>
            <a:ext cx="3043305" cy="2725674"/>
          </a:xfrm>
          <a:prstGeom prst="rect">
            <a:avLst/>
          </a:prstGeom>
        </p:spPr>
      </p:pic>
      <p:pic>
        <p:nvPicPr>
          <p:cNvPr id="6" name="Picture 5">
            <a:extLst>
              <a:ext uri="{FF2B5EF4-FFF2-40B4-BE49-F238E27FC236}">
                <a16:creationId xmlns:a16="http://schemas.microsoft.com/office/drawing/2014/main" id="{000F8CFA-E3C4-A248-DDD9-E85636EA50D0}"/>
              </a:ext>
            </a:extLst>
          </p:cNvPr>
          <p:cNvPicPr>
            <a:picLocks noChangeAspect="1"/>
          </p:cNvPicPr>
          <p:nvPr/>
        </p:nvPicPr>
        <p:blipFill>
          <a:blip r:embed="rId5">
            <a:extLst>
              <a:ext uri="{28A0092B-C50C-407E-A947-70E740481C1C}">
                <a14:useLocalDpi xmlns:a14="http://schemas.microsoft.com/office/drawing/2010/main" val="0"/>
              </a:ext>
            </a:extLst>
          </a:blip>
          <a:srcRect t="9508" b="9508"/>
          <a:stretch/>
        </p:blipFill>
        <p:spPr>
          <a:xfrm flipH="1">
            <a:off x="-2" y="3518351"/>
            <a:ext cx="6189158" cy="3339649"/>
          </a:xfrm>
          <a:prstGeom prst="rect">
            <a:avLst/>
          </a:prstGeom>
        </p:spPr>
      </p:pic>
      <p:sp>
        <p:nvSpPr>
          <p:cNvPr id="3" name="Content Placeholder 2">
            <a:extLst>
              <a:ext uri="{FF2B5EF4-FFF2-40B4-BE49-F238E27FC236}">
                <a16:creationId xmlns:a16="http://schemas.microsoft.com/office/drawing/2014/main" id="{63EA5823-7B3F-8815-D523-5A915E30A1F8}"/>
              </a:ext>
            </a:extLst>
          </p:cNvPr>
          <p:cNvSpPr>
            <a:spLocks noGrp="1"/>
          </p:cNvSpPr>
          <p:nvPr>
            <p:ph sz="half" idx="1"/>
          </p:nvPr>
        </p:nvSpPr>
        <p:spPr>
          <a:xfrm>
            <a:off x="6333588" y="1476102"/>
            <a:ext cx="5318481" cy="5107577"/>
          </a:xfrm>
        </p:spPr>
        <p:txBody>
          <a:bodyPr vert="horz" lIns="91440" tIns="45720" rIns="91440" bIns="45720" rtlCol="0">
            <a:noAutofit/>
          </a:bodyPr>
          <a:lstStyle/>
          <a:p>
            <a:pPr marL="0" indent="0">
              <a:spcBef>
                <a:spcPts val="360"/>
              </a:spcBef>
              <a:spcAft>
                <a:spcPts val="0"/>
              </a:spcAft>
              <a:buNone/>
            </a:pPr>
            <a:r>
              <a:rPr lang="en-US" sz="1800" dirty="0"/>
              <a:t>This region includes 54 countries with the 10 largest being </a:t>
            </a:r>
            <a:r>
              <a:rPr lang="en-US" sz="1800" b="0" i="0" dirty="0">
                <a:effectLst/>
              </a:rPr>
              <a:t>Algeria, Democratic Republic of the Congo, Sudan, Libya, Chad, Niger, Angola, Mali, South Africa, Ethiopia.</a:t>
            </a:r>
            <a:endParaRPr lang="en-US" sz="1800" dirty="0"/>
          </a:p>
          <a:p>
            <a:pPr marL="0" indent="0">
              <a:spcBef>
                <a:spcPts val="360"/>
              </a:spcBef>
              <a:spcAft>
                <a:spcPts val="0"/>
              </a:spcAft>
              <a:buNone/>
            </a:pPr>
            <a:endParaRPr lang="en-US" sz="800" dirty="0"/>
          </a:p>
          <a:p>
            <a:pPr marL="0" indent="0">
              <a:spcBef>
                <a:spcPts val="360"/>
              </a:spcBef>
              <a:spcAft>
                <a:spcPts val="0"/>
              </a:spcAft>
              <a:buNone/>
            </a:pPr>
            <a:r>
              <a:rPr lang="en-US" sz="1800" dirty="0"/>
              <a:t>In this region, you will see:</a:t>
            </a:r>
          </a:p>
          <a:p>
            <a:pPr>
              <a:spcBef>
                <a:spcPts val="360"/>
              </a:spcBef>
            </a:pPr>
            <a:r>
              <a:rPr lang="en-US" sz="1800" dirty="0"/>
              <a:t>Grains – sorghum, millet, teff, amaranth, barley, couscous, </a:t>
            </a:r>
            <a:r>
              <a:rPr lang="en-US" sz="1800" dirty="0" err="1"/>
              <a:t>fonio</a:t>
            </a:r>
            <a:r>
              <a:rPr lang="en-US" sz="1800" dirty="0"/>
              <a:t>, injera, Kamut, maize/corn, millet (pearl, finger), rice, wild rice</a:t>
            </a:r>
          </a:p>
          <a:p>
            <a:pPr>
              <a:spcBef>
                <a:spcPts val="360"/>
              </a:spcBef>
            </a:pPr>
            <a:r>
              <a:rPr lang="en-US" sz="1800" dirty="0"/>
              <a:t>Nuts - Brazil nuts, cashews, coconuts, dika nuts, groundnuts, pecans</a:t>
            </a:r>
          </a:p>
          <a:p>
            <a:pPr>
              <a:spcBef>
                <a:spcPts val="360"/>
              </a:spcBef>
            </a:pPr>
            <a:r>
              <a:rPr lang="en-US" sz="1800" dirty="0"/>
              <a:t>Seeds – benne seeds, pumpkin seeds, sunflower seeds</a:t>
            </a:r>
          </a:p>
          <a:p>
            <a:pPr>
              <a:spcBef>
                <a:spcPts val="360"/>
              </a:spcBef>
            </a:pPr>
            <a:r>
              <a:rPr lang="en-US" sz="1800" dirty="0"/>
              <a:t>Pulses &amp; Legumes – peanuts, black-eyed peas, broad beans, butter beans, chickpeas, cowpeas, kidney beans, lentils, lima beans, pigeon peas </a:t>
            </a:r>
          </a:p>
          <a:p>
            <a:pPr marL="0" indent="0">
              <a:spcBef>
                <a:spcPts val="360"/>
              </a:spcBef>
              <a:spcAft>
                <a:spcPts val="0"/>
              </a:spcAft>
              <a:buNone/>
            </a:pPr>
            <a:endParaRPr lang="en-US" sz="800" dirty="0"/>
          </a:p>
          <a:p>
            <a:pPr marL="0" indent="0">
              <a:spcBef>
                <a:spcPts val="360"/>
              </a:spcBef>
              <a:spcAft>
                <a:spcPts val="0"/>
              </a:spcAft>
              <a:buNone/>
            </a:pPr>
            <a:r>
              <a:rPr lang="en-US" sz="1800" dirty="0"/>
              <a:t>What foods/recipes do you think of when you think of African cuisine?</a:t>
            </a:r>
          </a:p>
        </p:txBody>
      </p:sp>
    </p:spTree>
    <p:extLst>
      <p:ext uri="{BB962C8B-B14F-4D97-AF65-F5344CB8AC3E}">
        <p14:creationId xmlns:p14="http://schemas.microsoft.com/office/powerpoint/2010/main" val="1955504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06">
          <a:extLst>
            <a:ext uri="{FF2B5EF4-FFF2-40B4-BE49-F238E27FC236}">
              <a16:creationId xmlns:a16="http://schemas.microsoft.com/office/drawing/2014/main" id="{4292B9C0-0551-D68E-FC31-D53E917CBF56}"/>
            </a:ext>
          </a:extLst>
        </p:cNvPr>
        <p:cNvGrpSpPr/>
        <p:nvPr/>
      </p:nvGrpSpPr>
      <p:grpSpPr>
        <a:xfrm>
          <a:off x="0" y="0"/>
          <a:ext cx="0" cy="0"/>
          <a:chOff x="0" y="0"/>
          <a:chExt cx="0" cy="0"/>
        </a:xfrm>
      </p:grpSpPr>
      <p:sp useBgFill="1">
        <p:nvSpPr>
          <p:cNvPr id="450" name="Rectangle 449">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Google Shape;407;g30a41a725f4_0_6">
            <a:extLst>
              <a:ext uri="{FF2B5EF4-FFF2-40B4-BE49-F238E27FC236}">
                <a16:creationId xmlns:a16="http://schemas.microsoft.com/office/drawing/2014/main" id="{2691F689-0893-16DB-A39C-C587754DCB42}"/>
              </a:ext>
            </a:extLst>
          </p:cNvPr>
          <p:cNvSpPr txBox="1">
            <a:spLocks noGrp="1"/>
          </p:cNvSpPr>
          <p:nvPr>
            <p:ph type="title"/>
          </p:nvPr>
        </p:nvSpPr>
        <p:spPr>
          <a:xfrm>
            <a:off x="6600264" y="556995"/>
            <a:ext cx="4753535" cy="1206492"/>
          </a:xfrm>
          <a:prstGeom prst="rect">
            <a:avLst/>
          </a:prstGeom>
        </p:spPr>
        <p:txBody>
          <a:bodyPr spcFirstLastPara="1" vert="horz" lIns="91425" tIns="45700" rIns="91425" bIns="45700" rtlCol="0" anchorCtr="0">
            <a:normAutofit/>
          </a:bodyPr>
          <a:lstStyle/>
          <a:p>
            <a:pPr>
              <a:spcBef>
                <a:spcPts val="0"/>
              </a:spcBef>
            </a:pPr>
            <a:r>
              <a:rPr lang="en-CA" sz="4000" dirty="0"/>
              <a:t>Latin America</a:t>
            </a:r>
          </a:p>
        </p:txBody>
      </p:sp>
      <p:pic>
        <p:nvPicPr>
          <p:cNvPr id="5" name="Picture 4" descr="Bowl of nuts">
            <a:extLst>
              <a:ext uri="{FF2B5EF4-FFF2-40B4-BE49-F238E27FC236}">
                <a16:creationId xmlns:a16="http://schemas.microsoft.com/office/drawing/2014/main" id="{CD18AC86-918D-FC04-41DE-F23CB606D54C}"/>
              </a:ext>
            </a:extLst>
          </p:cNvPr>
          <p:cNvPicPr>
            <a:picLocks noChangeAspect="1"/>
          </p:cNvPicPr>
          <p:nvPr/>
        </p:nvPicPr>
        <p:blipFill>
          <a:blip r:embed="rId3">
            <a:extLst>
              <a:ext uri="{28A0092B-C50C-407E-A947-70E740481C1C}">
                <a14:useLocalDpi xmlns:a14="http://schemas.microsoft.com/office/drawing/2010/main" val="0"/>
              </a:ext>
            </a:extLst>
          </a:blip>
          <a:srcRect l="12912" t="1892" r="25525"/>
          <a:stretch/>
        </p:blipFill>
        <p:spPr>
          <a:xfrm>
            <a:off x="0" y="-1"/>
            <a:ext cx="3138704" cy="3339649"/>
          </a:xfrm>
          <a:prstGeom prst="rect">
            <a:avLst/>
          </a:prstGeom>
        </p:spPr>
      </p:pic>
      <p:pic>
        <p:nvPicPr>
          <p:cNvPr id="3" name="Picture 2">
            <a:extLst>
              <a:ext uri="{FF2B5EF4-FFF2-40B4-BE49-F238E27FC236}">
                <a16:creationId xmlns:a16="http://schemas.microsoft.com/office/drawing/2014/main" id="{C9B065F2-439A-7535-FDF1-F3F16BCD6FF7}"/>
              </a:ext>
            </a:extLst>
          </p:cNvPr>
          <p:cNvPicPr>
            <a:picLocks noChangeAspect="1"/>
          </p:cNvPicPr>
          <p:nvPr/>
        </p:nvPicPr>
        <p:blipFill>
          <a:blip r:embed="rId4"/>
          <a:srcRect t="2522" r="4" b="22952"/>
          <a:stretch/>
        </p:blipFill>
        <p:spPr>
          <a:xfrm>
            <a:off x="3198068" y="10"/>
            <a:ext cx="2991088" cy="3339639"/>
          </a:xfrm>
          <a:prstGeom prst="rect">
            <a:avLst/>
          </a:prstGeom>
        </p:spPr>
      </p:pic>
      <p:pic>
        <p:nvPicPr>
          <p:cNvPr id="9" name="Picture 8" descr="Hands of person eating taco">
            <a:extLst>
              <a:ext uri="{FF2B5EF4-FFF2-40B4-BE49-F238E27FC236}">
                <a16:creationId xmlns:a16="http://schemas.microsoft.com/office/drawing/2014/main" id="{E958280C-9A8F-0C1C-B7D6-5520F18A88C6}"/>
              </a:ext>
            </a:extLst>
          </p:cNvPr>
          <p:cNvPicPr>
            <a:picLocks noChangeAspect="1"/>
          </p:cNvPicPr>
          <p:nvPr/>
        </p:nvPicPr>
        <p:blipFill>
          <a:blip r:embed="rId5">
            <a:extLst>
              <a:ext uri="{28A0092B-C50C-407E-A947-70E740481C1C}">
                <a14:useLocalDpi xmlns:a14="http://schemas.microsoft.com/office/drawing/2010/main" val="0"/>
              </a:ext>
            </a:extLst>
          </a:blip>
          <a:srcRect t="9601" b="9601"/>
          <a:stretch/>
        </p:blipFill>
        <p:spPr>
          <a:xfrm>
            <a:off x="-2" y="3518351"/>
            <a:ext cx="6189158" cy="3339649"/>
          </a:xfrm>
          <a:prstGeom prst="rect">
            <a:avLst/>
          </a:prstGeom>
        </p:spPr>
      </p:pic>
      <p:sp>
        <p:nvSpPr>
          <p:cNvPr id="408" name="Google Shape;408;g30a41a725f4_0_6">
            <a:extLst>
              <a:ext uri="{FF2B5EF4-FFF2-40B4-BE49-F238E27FC236}">
                <a16:creationId xmlns:a16="http://schemas.microsoft.com/office/drawing/2014/main" id="{B0528D85-115D-74CE-80B9-10A1CA2923CE}"/>
              </a:ext>
            </a:extLst>
          </p:cNvPr>
          <p:cNvSpPr txBox="1">
            <a:spLocks noGrp="1"/>
          </p:cNvSpPr>
          <p:nvPr>
            <p:ph idx="1"/>
          </p:nvPr>
        </p:nvSpPr>
        <p:spPr>
          <a:xfrm>
            <a:off x="6600265" y="1763487"/>
            <a:ext cx="4753534" cy="4344892"/>
          </a:xfrm>
          <a:prstGeom prst="rect">
            <a:avLst/>
          </a:prstGeom>
        </p:spPr>
        <p:txBody>
          <a:bodyPr spcFirstLastPara="1" vert="horz" lIns="91425" tIns="45700" rIns="91425" bIns="45700" rtlCol="0" anchorCtr="0">
            <a:normAutofit/>
          </a:bodyPr>
          <a:lstStyle/>
          <a:p>
            <a:pPr marL="0" indent="0">
              <a:spcBef>
                <a:spcPts val="360"/>
              </a:spcBef>
              <a:spcAft>
                <a:spcPts val="0"/>
              </a:spcAft>
              <a:buNone/>
            </a:pPr>
            <a:r>
              <a:rPr lang="en-CA" sz="1800" dirty="0">
                <a:latin typeface="+mj-lt"/>
              </a:rPr>
              <a:t>This region includes 33 countries in North, Central and South America and the Caribbean. </a:t>
            </a:r>
          </a:p>
          <a:p>
            <a:pPr marL="0" indent="0">
              <a:spcBef>
                <a:spcPts val="360"/>
              </a:spcBef>
              <a:spcAft>
                <a:spcPts val="0"/>
              </a:spcAft>
              <a:buNone/>
            </a:pPr>
            <a:endParaRPr lang="en-CA" sz="1800" dirty="0">
              <a:latin typeface="+mj-lt"/>
            </a:endParaRPr>
          </a:p>
          <a:p>
            <a:pPr marL="0" indent="0">
              <a:spcBef>
                <a:spcPts val="360"/>
              </a:spcBef>
              <a:spcAft>
                <a:spcPts val="0"/>
              </a:spcAft>
              <a:buNone/>
            </a:pPr>
            <a:r>
              <a:rPr lang="en-CA" sz="1800" dirty="0">
                <a:latin typeface="+mj-lt"/>
              </a:rPr>
              <a:t>In this region, you will see:</a:t>
            </a:r>
          </a:p>
          <a:p>
            <a:pPr>
              <a:spcBef>
                <a:spcPts val="360"/>
              </a:spcBef>
            </a:pPr>
            <a:r>
              <a:rPr lang="en-CA" sz="1800" b="0" i="0" dirty="0">
                <a:effectLst/>
                <a:latin typeface="+mj-lt"/>
              </a:rPr>
              <a:t>Grains – corn, amaranth, rice, quinoa</a:t>
            </a:r>
          </a:p>
          <a:p>
            <a:pPr>
              <a:spcBef>
                <a:spcPts val="360"/>
              </a:spcBef>
            </a:pPr>
            <a:r>
              <a:rPr lang="en-CA" sz="1800" b="0" i="0" dirty="0">
                <a:effectLst/>
                <a:latin typeface="+mj-lt"/>
              </a:rPr>
              <a:t>Nuts – almonds, Brazil nuts, cashews, pine </a:t>
            </a:r>
            <a:r>
              <a:rPr kumimoji="0" lang="en-CA" sz="1800" b="0" i="0" u="none" strike="noStrike" kern="1200" cap="none" spc="0" normalizeH="0" baseline="0" noProof="0" dirty="0">
                <a:ln>
                  <a:noFill/>
                </a:ln>
                <a:effectLst/>
                <a:uLnTx/>
                <a:uFillTx/>
                <a:latin typeface="+mj-lt"/>
                <a:ea typeface="+mn-ea"/>
                <a:cs typeface="+mn-cs"/>
              </a:rPr>
              <a:t>(piñon)</a:t>
            </a:r>
            <a:r>
              <a:rPr lang="en-CA" sz="1800" b="0" i="0" dirty="0">
                <a:effectLst/>
                <a:latin typeface="+mj-lt"/>
              </a:rPr>
              <a:t> nuts, pecans</a:t>
            </a:r>
          </a:p>
          <a:p>
            <a:pPr>
              <a:spcBef>
                <a:spcPts val="360"/>
              </a:spcBef>
            </a:pPr>
            <a:r>
              <a:rPr lang="en-CA" sz="1800" dirty="0">
                <a:latin typeface="+mj-lt"/>
              </a:rPr>
              <a:t>Seeds – pumpkin seeds (pepitas)</a:t>
            </a:r>
          </a:p>
          <a:p>
            <a:pPr>
              <a:spcBef>
                <a:spcPts val="360"/>
              </a:spcBef>
            </a:pPr>
            <a:r>
              <a:rPr lang="en-CA" sz="1800" b="0" i="0" dirty="0">
                <a:effectLst/>
                <a:latin typeface="+mj-lt"/>
              </a:rPr>
              <a:t>Pulses – black, pinto, kidney beans, chickpeas</a:t>
            </a:r>
          </a:p>
          <a:p>
            <a:pPr marL="0" indent="0">
              <a:spcBef>
                <a:spcPts val="360"/>
              </a:spcBef>
              <a:spcAft>
                <a:spcPts val="0"/>
              </a:spcAft>
              <a:buNone/>
            </a:pPr>
            <a:endParaRPr lang="en-CA" sz="1800" dirty="0">
              <a:latin typeface="+mj-lt"/>
            </a:endParaRPr>
          </a:p>
          <a:p>
            <a:pPr marL="0" indent="0">
              <a:spcBef>
                <a:spcPts val="360"/>
              </a:spcBef>
              <a:spcAft>
                <a:spcPts val="0"/>
              </a:spcAft>
              <a:buNone/>
            </a:pPr>
            <a:r>
              <a:rPr lang="en-CA" sz="1800" dirty="0">
                <a:latin typeface="+mj-lt"/>
              </a:rPr>
              <a:t>What foods/recipes do you think of when you think of Latin American cuisine?</a:t>
            </a:r>
          </a:p>
        </p:txBody>
      </p:sp>
    </p:spTree>
    <p:extLst>
      <p:ext uri="{BB962C8B-B14F-4D97-AF65-F5344CB8AC3E}">
        <p14:creationId xmlns:p14="http://schemas.microsoft.com/office/powerpoint/2010/main" val="3956302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27"/>
        <p:cNvGrpSpPr/>
        <p:nvPr/>
      </p:nvGrpSpPr>
      <p:grpSpPr>
        <a:xfrm>
          <a:off x="0" y="0"/>
          <a:ext cx="0" cy="0"/>
          <a:chOff x="0" y="0"/>
          <a:chExt cx="0" cy="0"/>
        </a:xfrm>
      </p:grpSpPr>
      <p:sp useBgFill="1">
        <p:nvSpPr>
          <p:cNvPr id="469" name="Rectangle 468">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Google Shape;428;g30a41a725f4_0_26"/>
          <p:cNvSpPr txBox="1">
            <a:spLocks noGrp="1"/>
          </p:cNvSpPr>
          <p:nvPr>
            <p:ph type="title"/>
          </p:nvPr>
        </p:nvSpPr>
        <p:spPr>
          <a:xfrm>
            <a:off x="6096000" y="244346"/>
            <a:ext cx="5072744" cy="1010549"/>
          </a:xfrm>
          <a:prstGeom prst="rect">
            <a:avLst/>
          </a:prstGeom>
        </p:spPr>
        <p:txBody>
          <a:bodyPr spcFirstLastPara="1" vert="horz" lIns="91425" tIns="45700" rIns="91425" bIns="45700" rtlCol="0" anchorCtr="0">
            <a:normAutofit/>
          </a:bodyPr>
          <a:lstStyle/>
          <a:p>
            <a:pPr algn="ctr">
              <a:spcBef>
                <a:spcPts val="0"/>
              </a:spcBef>
            </a:pPr>
            <a:r>
              <a:rPr lang="en-CA" sz="4000" dirty="0"/>
              <a:t>Asia</a:t>
            </a:r>
          </a:p>
        </p:txBody>
      </p:sp>
      <p:pic>
        <p:nvPicPr>
          <p:cNvPr id="3" name="Picture 2">
            <a:extLst>
              <a:ext uri="{FF2B5EF4-FFF2-40B4-BE49-F238E27FC236}">
                <a16:creationId xmlns:a16="http://schemas.microsoft.com/office/drawing/2014/main" id="{0C76578D-EB7F-7549-E654-D0314547024A}"/>
              </a:ext>
            </a:extLst>
          </p:cNvPr>
          <p:cNvPicPr>
            <a:picLocks noChangeAspect="1"/>
          </p:cNvPicPr>
          <p:nvPr/>
        </p:nvPicPr>
        <p:blipFill>
          <a:blip r:embed="rId3">
            <a:extLst>
              <a:ext uri="{28A0092B-C50C-407E-A947-70E740481C1C}">
                <a14:useLocalDpi xmlns:a14="http://schemas.microsoft.com/office/drawing/2010/main" val="0"/>
              </a:ext>
            </a:extLst>
          </a:blip>
          <a:srcRect l="7807" r="7807"/>
          <a:stretch/>
        </p:blipFill>
        <p:spPr>
          <a:xfrm>
            <a:off x="168734" y="87079"/>
            <a:ext cx="3062771" cy="2791925"/>
          </a:xfrm>
          <a:prstGeom prst="rect">
            <a:avLst/>
          </a:prstGeom>
        </p:spPr>
      </p:pic>
      <p:pic>
        <p:nvPicPr>
          <p:cNvPr id="4" name="Picture 3" descr="Ramen soup with boiled eggs">
            <a:extLst>
              <a:ext uri="{FF2B5EF4-FFF2-40B4-BE49-F238E27FC236}">
                <a16:creationId xmlns:a16="http://schemas.microsoft.com/office/drawing/2014/main" id="{3236E820-B8D5-9A74-C9B5-36AABDF7300C}"/>
              </a:ext>
            </a:extLst>
          </p:cNvPr>
          <p:cNvPicPr>
            <a:picLocks noChangeAspect="1"/>
          </p:cNvPicPr>
          <p:nvPr/>
        </p:nvPicPr>
        <p:blipFill>
          <a:blip r:embed="rId4">
            <a:extLst>
              <a:ext uri="{28A0092B-C50C-407E-A947-70E740481C1C}">
                <a14:useLocalDpi xmlns:a14="http://schemas.microsoft.com/office/drawing/2010/main" val="0"/>
              </a:ext>
            </a:extLst>
          </a:blip>
          <a:srcRect t="23458" r="4" b="2016"/>
          <a:stretch/>
        </p:blipFill>
        <p:spPr>
          <a:xfrm>
            <a:off x="3264574" y="87079"/>
            <a:ext cx="2500538" cy="2791925"/>
          </a:xfrm>
          <a:prstGeom prst="rect">
            <a:avLst/>
          </a:prstGeom>
        </p:spPr>
      </p:pic>
      <p:sp>
        <p:nvSpPr>
          <p:cNvPr id="429" name="Google Shape;429;g30a41a725f4_0_26"/>
          <p:cNvSpPr txBox="1">
            <a:spLocks noGrp="1"/>
          </p:cNvSpPr>
          <p:nvPr>
            <p:ph idx="1"/>
          </p:nvPr>
        </p:nvSpPr>
        <p:spPr>
          <a:xfrm>
            <a:off x="6096000" y="1254895"/>
            <a:ext cx="5439807" cy="5158968"/>
          </a:xfrm>
          <a:prstGeom prst="rect">
            <a:avLst/>
          </a:prstGeom>
        </p:spPr>
        <p:txBody>
          <a:bodyPr spcFirstLastPara="1" vert="horz" lIns="91425" tIns="45700" rIns="91425" bIns="45700" rtlCol="0" anchorCtr="0">
            <a:noAutofit/>
          </a:bodyPr>
          <a:lstStyle/>
          <a:p>
            <a:pPr marL="0" indent="0">
              <a:spcBef>
                <a:spcPts val="360"/>
              </a:spcBef>
              <a:spcAft>
                <a:spcPts val="0"/>
              </a:spcAft>
              <a:buNone/>
            </a:pPr>
            <a:r>
              <a:rPr lang="en-CA" sz="1800" dirty="0"/>
              <a:t>This region includes 48 countries ranging from Japan,  China, South Korea, North Korea in the east; Turkey, Saudi Arabia, Israel, Syria, State of Palestine in the west; India, Pakistan, Sri Lanka, Bangladesh, Afghanistan in the south; and Indonesia, Philippines, Thailand, Singapore, Vietnam in southeast Asia</a:t>
            </a:r>
          </a:p>
          <a:p>
            <a:pPr marL="0" indent="0">
              <a:spcBef>
                <a:spcPts val="360"/>
              </a:spcBef>
              <a:spcAft>
                <a:spcPts val="0"/>
              </a:spcAft>
              <a:buNone/>
            </a:pPr>
            <a:endParaRPr lang="en-CA" sz="800" dirty="0"/>
          </a:p>
          <a:p>
            <a:pPr marL="0" indent="0">
              <a:spcBef>
                <a:spcPts val="360"/>
              </a:spcBef>
              <a:spcAft>
                <a:spcPts val="0"/>
              </a:spcAft>
              <a:buNone/>
            </a:pPr>
            <a:r>
              <a:rPr lang="en-CA" sz="1800" dirty="0"/>
              <a:t>In this region, you will see:</a:t>
            </a:r>
          </a:p>
          <a:p>
            <a:pPr>
              <a:spcBef>
                <a:spcPts val="360"/>
              </a:spcBef>
            </a:pPr>
            <a:r>
              <a:rPr lang="en-CA" sz="1800" dirty="0"/>
              <a:t>Grains – millet, buckwheat noodles (soba), barley porridges, brown, black and red rice</a:t>
            </a:r>
          </a:p>
          <a:p>
            <a:pPr>
              <a:spcBef>
                <a:spcPts val="360"/>
              </a:spcBef>
            </a:pPr>
            <a:r>
              <a:rPr lang="en-CA" sz="1800" dirty="0"/>
              <a:t>Nuts – almonds, cashews, hazelnuts, </a:t>
            </a:r>
          </a:p>
          <a:p>
            <a:pPr>
              <a:spcBef>
                <a:spcPts val="360"/>
              </a:spcBef>
            </a:pPr>
            <a:r>
              <a:rPr lang="en-CA" sz="1800" dirty="0"/>
              <a:t>Seeds – sesame seeds, </a:t>
            </a:r>
          </a:p>
          <a:p>
            <a:pPr>
              <a:spcBef>
                <a:spcPts val="360"/>
              </a:spcBef>
            </a:pPr>
            <a:r>
              <a:rPr lang="en-CA" sz="1800" dirty="0"/>
              <a:t>Pulses &amp; Legumes – peanuts, soy (beans, miso, tempeh, tofu, edamame), adzuki beans, mung beans, lentils </a:t>
            </a:r>
          </a:p>
          <a:p>
            <a:pPr marL="0" indent="0">
              <a:spcBef>
                <a:spcPts val="360"/>
              </a:spcBef>
              <a:spcAft>
                <a:spcPts val="0"/>
              </a:spcAft>
              <a:buNone/>
            </a:pPr>
            <a:endParaRPr lang="en-CA" sz="800" dirty="0"/>
          </a:p>
          <a:p>
            <a:pPr marL="0" indent="0">
              <a:spcBef>
                <a:spcPts val="360"/>
              </a:spcBef>
              <a:spcAft>
                <a:spcPts val="0"/>
              </a:spcAft>
              <a:buNone/>
            </a:pPr>
            <a:r>
              <a:rPr lang="en-CA" sz="1800" dirty="0"/>
              <a:t>What foods/recipes do you think of when you think of Asian cuisine?</a:t>
            </a:r>
          </a:p>
        </p:txBody>
      </p:sp>
      <p:pic>
        <p:nvPicPr>
          <p:cNvPr id="9" name="Picture 8" descr="Curry with side dishes">
            <a:extLst>
              <a:ext uri="{FF2B5EF4-FFF2-40B4-BE49-F238E27FC236}">
                <a16:creationId xmlns:a16="http://schemas.microsoft.com/office/drawing/2014/main" id="{29A8AD25-F364-6AF1-5AD8-8F1BB9ADAE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101464" y="2058573"/>
            <a:ext cx="3730919" cy="559637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35"/>
        <p:cNvGrpSpPr/>
        <p:nvPr/>
      </p:nvGrpSpPr>
      <p:grpSpPr>
        <a:xfrm>
          <a:off x="0" y="0"/>
          <a:ext cx="0" cy="0"/>
          <a:chOff x="0" y="0"/>
          <a:chExt cx="0" cy="0"/>
        </a:xfrm>
      </p:grpSpPr>
      <p:sp useBgFill="1">
        <p:nvSpPr>
          <p:cNvPr id="442" name="Rectangle 44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36" name="Google Shape;436;g30a41a725f4_0_33"/>
          <p:cNvSpPr txBox="1">
            <a:spLocks noGrp="1"/>
          </p:cNvSpPr>
          <p:nvPr>
            <p:ph type="title"/>
          </p:nvPr>
        </p:nvSpPr>
        <p:spPr>
          <a:xfrm>
            <a:off x="669036" y="365125"/>
            <a:ext cx="10684764" cy="1325563"/>
          </a:xfrm>
          <a:prstGeom prst="rect">
            <a:avLst/>
          </a:prstGeom>
        </p:spPr>
        <p:txBody>
          <a:bodyPr spcFirstLastPara="1" vert="horz" lIns="91425" tIns="45700" rIns="91425" bIns="45700" rtlCol="0" anchor="ctr" anchorCtr="0">
            <a:normAutofit/>
          </a:bodyPr>
          <a:lstStyle/>
          <a:p>
            <a:pPr>
              <a:spcBef>
                <a:spcPts val="0"/>
              </a:spcBef>
            </a:pPr>
            <a:r>
              <a:rPr lang="en-CA" sz="4000" dirty="0"/>
              <a:t>North America</a:t>
            </a:r>
          </a:p>
        </p:txBody>
      </p:sp>
      <p:sp>
        <p:nvSpPr>
          <p:cNvPr id="44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37" name="Google Shape;437;g30a41a725f4_0_33"/>
          <p:cNvSpPr txBox="1">
            <a:spLocks noGrp="1"/>
          </p:cNvSpPr>
          <p:nvPr>
            <p:ph idx="1"/>
          </p:nvPr>
        </p:nvSpPr>
        <p:spPr>
          <a:xfrm>
            <a:off x="669036" y="1929384"/>
            <a:ext cx="5000245" cy="3820886"/>
          </a:xfrm>
          <a:prstGeom prst="rect">
            <a:avLst/>
          </a:prstGeom>
        </p:spPr>
        <p:txBody>
          <a:bodyPr spcFirstLastPara="1" vert="horz" lIns="91425" tIns="45700" rIns="91425" bIns="45700" rtlCol="0" anchorCtr="0">
            <a:normAutofit/>
          </a:bodyPr>
          <a:lstStyle/>
          <a:p>
            <a:pPr marL="0" indent="0">
              <a:spcBef>
                <a:spcPts val="360"/>
              </a:spcBef>
              <a:spcAft>
                <a:spcPts val="0"/>
              </a:spcAft>
              <a:buNone/>
            </a:pPr>
            <a:r>
              <a:rPr lang="en-CA" sz="2200" dirty="0"/>
              <a:t>In this region, you will see:</a:t>
            </a:r>
          </a:p>
          <a:p>
            <a:pPr>
              <a:spcBef>
                <a:spcPts val="360"/>
              </a:spcBef>
            </a:pPr>
            <a:r>
              <a:rPr lang="en-CA" sz="2200" dirty="0"/>
              <a:t>Grains – wheat, barley, oats, corn</a:t>
            </a:r>
          </a:p>
          <a:p>
            <a:pPr>
              <a:spcBef>
                <a:spcPts val="360"/>
              </a:spcBef>
            </a:pPr>
            <a:r>
              <a:rPr lang="en-CA" sz="2200" dirty="0"/>
              <a:t>Nuts – walnuts, pecans, pine nuts</a:t>
            </a:r>
          </a:p>
          <a:p>
            <a:pPr>
              <a:spcBef>
                <a:spcPts val="360"/>
              </a:spcBef>
            </a:pPr>
            <a:r>
              <a:rPr lang="en-CA" sz="2200" dirty="0"/>
              <a:t>Seeds – hemp seeds, flax seeds, pumpkin seeds</a:t>
            </a:r>
          </a:p>
          <a:p>
            <a:pPr>
              <a:spcBef>
                <a:spcPts val="360"/>
              </a:spcBef>
            </a:pPr>
            <a:r>
              <a:rPr lang="en-CA" sz="2200" dirty="0"/>
              <a:t>Pulses &amp; Legumes – dry beans, dry peas, lentils, chickpeas, soybeans</a:t>
            </a:r>
          </a:p>
          <a:p>
            <a:pPr marL="0" indent="0">
              <a:spcBef>
                <a:spcPts val="360"/>
              </a:spcBef>
              <a:buNone/>
            </a:pPr>
            <a:r>
              <a:rPr lang="en-CA" sz="2200" dirty="0"/>
              <a:t> </a:t>
            </a:r>
          </a:p>
          <a:p>
            <a:pPr marL="0" indent="0">
              <a:spcBef>
                <a:spcPts val="360"/>
              </a:spcBef>
              <a:buNone/>
            </a:pPr>
            <a:r>
              <a:rPr lang="en-CA" sz="2200" dirty="0"/>
              <a:t>What foods/recipes do you think of when you think of North American cuisine?</a:t>
            </a:r>
          </a:p>
          <a:p>
            <a:pPr marL="0" indent="0">
              <a:spcBef>
                <a:spcPts val="360"/>
              </a:spcBef>
              <a:spcAft>
                <a:spcPts val="0"/>
              </a:spcAft>
              <a:buNone/>
            </a:pPr>
            <a:endParaRPr lang="en-CA" sz="2200" dirty="0"/>
          </a:p>
        </p:txBody>
      </p:sp>
      <p:pic>
        <p:nvPicPr>
          <p:cNvPr id="3" name="Picture 2" descr="Hand pointing to globe">
            <a:extLst>
              <a:ext uri="{FF2B5EF4-FFF2-40B4-BE49-F238E27FC236}">
                <a16:creationId xmlns:a16="http://schemas.microsoft.com/office/drawing/2014/main" id="{F887C4A4-2E99-C0A2-24B6-3957698F64C0}"/>
              </a:ext>
            </a:extLst>
          </p:cNvPr>
          <p:cNvPicPr>
            <a:picLocks noChangeAspect="1"/>
          </p:cNvPicPr>
          <p:nvPr/>
        </p:nvPicPr>
        <p:blipFill>
          <a:blip r:embed="rId3">
            <a:extLst>
              <a:ext uri="{28A0092B-C50C-407E-A947-70E740481C1C}">
                <a14:useLocalDpi xmlns:a14="http://schemas.microsoft.com/office/drawing/2010/main" val="0"/>
              </a:ext>
            </a:extLst>
          </a:blip>
          <a:srcRect r="24786"/>
          <a:stretch/>
        </p:blipFill>
        <p:spPr>
          <a:xfrm>
            <a:off x="6309360" y="2039380"/>
            <a:ext cx="5448211" cy="403196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36">
          <a:extLst>
            <a:ext uri="{FF2B5EF4-FFF2-40B4-BE49-F238E27FC236}">
              <a16:creationId xmlns:a16="http://schemas.microsoft.com/office/drawing/2014/main" id="{3E0FDF7F-B8BF-CD1D-54CB-99F8D79517B3}"/>
            </a:ext>
          </a:extLst>
        </p:cNvPr>
        <p:cNvGrpSpPr/>
        <p:nvPr/>
      </p:nvGrpSpPr>
      <p:grpSpPr>
        <a:xfrm>
          <a:off x="0" y="0"/>
          <a:ext cx="0" cy="0"/>
          <a:chOff x="0" y="0"/>
          <a:chExt cx="0" cy="0"/>
        </a:xfrm>
      </p:grpSpPr>
      <p:sp useBgFill="1">
        <p:nvSpPr>
          <p:cNvPr id="342" name="Rectangle 341">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44"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10784" y="0"/>
            <a:ext cx="9570431" cy="6858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7" name="Google Shape;337;g2fc4a6b69f7_0_6">
            <a:extLst>
              <a:ext uri="{FF2B5EF4-FFF2-40B4-BE49-F238E27FC236}">
                <a16:creationId xmlns:a16="http://schemas.microsoft.com/office/drawing/2014/main" id="{937F4C72-69C4-9187-D036-3B6927FC1339}"/>
              </a:ext>
            </a:extLst>
          </p:cNvPr>
          <p:cNvSpPr txBox="1">
            <a:spLocks noGrp="1"/>
          </p:cNvSpPr>
          <p:nvPr>
            <p:ph type="title"/>
          </p:nvPr>
        </p:nvSpPr>
        <p:spPr>
          <a:xfrm>
            <a:off x="2558716" y="955309"/>
            <a:ext cx="7074568" cy="2898975"/>
          </a:xfrm>
          <a:prstGeom prst="rect">
            <a:avLst/>
          </a:prstGeom>
        </p:spPr>
        <p:txBody>
          <a:bodyPr spcFirstLastPara="1" vert="horz" lIns="91440" tIns="45720" rIns="91440" bIns="45720" rtlCol="0" anchor="b" anchorCtr="0">
            <a:normAutofit fontScale="90000"/>
          </a:bodyPr>
          <a:lstStyle/>
          <a:p>
            <a:pPr algn="ctr"/>
            <a:r>
              <a:rPr lang="en-US" sz="5600" kern="1200" dirty="0">
                <a:solidFill>
                  <a:srgbClr val="FFFFFF"/>
                </a:solidFill>
                <a:latin typeface="+mj-lt"/>
                <a:ea typeface="+mj-ea"/>
                <a:cs typeface="+mj-cs"/>
              </a:rPr>
              <a:t>Which nuts seeds, grains, legumes, pulses do you use at home?</a:t>
            </a:r>
          </a:p>
        </p:txBody>
      </p:sp>
      <p:sp>
        <p:nvSpPr>
          <p:cNvPr id="3" name="Content Placeholder 2">
            <a:extLst>
              <a:ext uri="{FF2B5EF4-FFF2-40B4-BE49-F238E27FC236}">
                <a16:creationId xmlns:a16="http://schemas.microsoft.com/office/drawing/2014/main" id="{569C3D54-0AD0-AC67-B5CD-C887D2C8B752}"/>
              </a:ext>
            </a:extLst>
          </p:cNvPr>
          <p:cNvSpPr>
            <a:spLocks noGrp="1"/>
          </p:cNvSpPr>
          <p:nvPr>
            <p:ph idx="1"/>
          </p:nvPr>
        </p:nvSpPr>
        <p:spPr>
          <a:xfrm>
            <a:off x="2634916" y="4533813"/>
            <a:ext cx="6930189" cy="1350590"/>
          </a:xfrm>
        </p:spPr>
        <p:txBody>
          <a:bodyPr vert="horz" lIns="91440" tIns="45720" rIns="91440" bIns="45720" rtlCol="0">
            <a:noAutofit/>
          </a:bodyPr>
          <a:lstStyle/>
          <a:p>
            <a:pPr marL="0" indent="0" algn="ctr">
              <a:buNone/>
            </a:pPr>
            <a:r>
              <a:rPr lang="en-US" sz="2400" kern="1200" dirty="0">
                <a:solidFill>
                  <a:srgbClr val="FFFFFF"/>
                </a:solidFill>
                <a:latin typeface="+mj-lt"/>
              </a:rPr>
              <a:t>Create a word cloud with the answers!</a:t>
            </a:r>
          </a:p>
          <a:p>
            <a:pPr marL="0" indent="0" algn="ctr">
              <a:buNone/>
            </a:pPr>
            <a:r>
              <a:rPr lang="en-CA" sz="2200" u="sng" dirty="0">
                <a:latin typeface="+mj-lt"/>
                <a:ea typeface="Arial"/>
                <a:cs typeface="Arial"/>
                <a:sym typeface="Arial"/>
                <a:hlinkClick r:id="rId3"/>
              </a:rPr>
              <a:t>Create live word clouds for free - </a:t>
            </a:r>
            <a:r>
              <a:rPr lang="en-CA" sz="2200" u="sng" dirty="0" err="1">
                <a:latin typeface="+mj-lt"/>
                <a:ea typeface="Arial"/>
                <a:cs typeface="Arial"/>
                <a:sym typeface="Arial"/>
                <a:hlinkClick r:id="rId3"/>
              </a:rPr>
              <a:t>Slido</a:t>
            </a:r>
            <a:r>
              <a:rPr lang="en-CA" sz="2200" u="sng" dirty="0">
                <a:latin typeface="+mj-lt"/>
                <a:ea typeface="Arial"/>
                <a:cs typeface="Arial"/>
                <a:sym typeface="Arial"/>
                <a:hlinkClick r:id="rId3"/>
              </a:rPr>
              <a:t> | </a:t>
            </a:r>
            <a:r>
              <a:rPr lang="en-CA" sz="2200" u="sng" dirty="0" err="1">
                <a:latin typeface="+mj-lt"/>
                <a:ea typeface="Arial"/>
                <a:cs typeface="Arial"/>
                <a:sym typeface="Arial"/>
                <a:hlinkClick r:id="rId3"/>
              </a:rPr>
              <a:t>Slido</a:t>
            </a:r>
            <a:r>
              <a:rPr lang="en-CA" sz="2200" u="sng" dirty="0">
                <a:latin typeface="+mj-lt"/>
                <a:ea typeface="Arial"/>
                <a:cs typeface="Arial"/>
                <a:sym typeface="Arial"/>
                <a:hlinkClick r:id="rId3"/>
              </a:rPr>
              <a:t> - Audience Interaction Made Easy</a:t>
            </a:r>
            <a:r>
              <a:rPr lang="en-CA" sz="2200" dirty="0">
                <a:latin typeface="+mj-lt"/>
              </a:rPr>
              <a:t> )</a:t>
            </a:r>
            <a:endParaRPr lang="en-US" sz="2200" kern="1200" dirty="0">
              <a:solidFill>
                <a:srgbClr val="FFFFFF"/>
              </a:solidFill>
              <a:latin typeface="+mj-lt"/>
            </a:endParaRPr>
          </a:p>
        </p:txBody>
      </p:sp>
      <p:sp>
        <p:nvSpPr>
          <p:cNvPr id="346"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469671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43">
          <a:extLst>
            <a:ext uri="{FF2B5EF4-FFF2-40B4-BE49-F238E27FC236}">
              <a16:creationId xmlns:a16="http://schemas.microsoft.com/office/drawing/2014/main" id="{6A079ACE-664E-A235-3C6E-378332A86D0D}"/>
            </a:ext>
          </a:extLst>
        </p:cNvPr>
        <p:cNvGrpSpPr/>
        <p:nvPr/>
      </p:nvGrpSpPr>
      <p:grpSpPr>
        <a:xfrm>
          <a:off x="0" y="0"/>
          <a:ext cx="0" cy="0"/>
          <a:chOff x="0" y="0"/>
          <a:chExt cx="0" cy="0"/>
        </a:xfrm>
      </p:grpSpPr>
      <p:sp useBgFill="1">
        <p:nvSpPr>
          <p:cNvPr id="383" name="Rectangle 38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80C2BF7D-8C88-9724-995F-AAECE22F1695}"/>
              </a:ext>
            </a:extLst>
          </p:cNvPr>
          <p:cNvSpPr>
            <a:spLocks noGrp="1"/>
          </p:cNvSpPr>
          <p:nvPr>
            <p:ph type="title"/>
          </p:nvPr>
        </p:nvSpPr>
        <p:spPr>
          <a:xfrm>
            <a:off x="4654296" y="329184"/>
            <a:ext cx="6894576" cy="1783080"/>
          </a:xfrm>
        </p:spPr>
        <p:txBody>
          <a:bodyPr anchor="b">
            <a:normAutofit fontScale="90000"/>
          </a:bodyPr>
          <a:lstStyle/>
          <a:p>
            <a:r>
              <a:rPr lang="en-CA" dirty="0"/>
              <a:t>Why are Grains, Legumes, Nuts and Seeds so Popular?</a:t>
            </a:r>
          </a:p>
        </p:txBody>
      </p:sp>
      <p:pic>
        <p:nvPicPr>
          <p:cNvPr id="4" name="Picture 3" descr="Coins in jar illustration">
            <a:extLst>
              <a:ext uri="{FF2B5EF4-FFF2-40B4-BE49-F238E27FC236}">
                <a16:creationId xmlns:a16="http://schemas.microsoft.com/office/drawing/2014/main" id="{165F34E6-C6F2-E137-8CC9-37DF60EF5100}"/>
              </a:ext>
            </a:extLst>
          </p:cNvPr>
          <p:cNvPicPr>
            <a:picLocks noChangeAspect="1"/>
          </p:cNvPicPr>
          <p:nvPr/>
        </p:nvPicPr>
        <p:blipFill>
          <a:blip r:embed="rId3">
            <a:extLst>
              <a:ext uri="{28A0092B-C50C-407E-A947-70E740481C1C}">
                <a14:useLocalDpi xmlns:a14="http://schemas.microsoft.com/office/drawing/2010/main" val="0"/>
              </a:ext>
            </a:extLst>
          </a:blip>
          <a:srcRect l="10522" r="7690"/>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384"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44" name="Google Shape;344;g2fc4a6b69f7_0_12">
            <a:extLst>
              <a:ext uri="{FF2B5EF4-FFF2-40B4-BE49-F238E27FC236}">
                <a16:creationId xmlns:a16="http://schemas.microsoft.com/office/drawing/2014/main" id="{DA2B7943-EF6B-D718-E256-8F02D8823D37}"/>
              </a:ext>
            </a:extLst>
          </p:cNvPr>
          <p:cNvSpPr txBox="1">
            <a:spLocks noGrp="1"/>
          </p:cNvSpPr>
          <p:nvPr>
            <p:ph idx="1"/>
          </p:nvPr>
        </p:nvSpPr>
        <p:spPr>
          <a:xfrm>
            <a:off x="4654296" y="2706624"/>
            <a:ext cx="6894576" cy="3483864"/>
          </a:xfrm>
          <a:prstGeom prst="rect">
            <a:avLst/>
          </a:prstGeom>
        </p:spPr>
        <p:txBody>
          <a:bodyPr spcFirstLastPara="1" vert="horz" lIns="91425" tIns="45700" rIns="91425" bIns="45700" rtlCol="0" anchorCtr="0">
            <a:normAutofit/>
          </a:bodyPr>
          <a:lstStyle/>
          <a:p>
            <a:pPr marL="122873" indent="0">
              <a:spcBef>
                <a:spcPts val="360"/>
              </a:spcBef>
              <a:spcAft>
                <a:spcPts val="0"/>
              </a:spcAft>
              <a:buSzPct val="81818"/>
              <a:buNone/>
            </a:pPr>
            <a:r>
              <a:rPr lang="en-CA" sz="2200" b="1" dirty="0"/>
              <a:t>Economical and Available!</a:t>
            </a:r>
          </a:p>
          <a:p>
            <a:pPr marL="465773" indent="-342900">
              <a:spcBef>
                <a:spcPts val="360"/>
              </a:spcBef>
              <a:spcAft>
                <a:spcPts val="0"/>
              </a:spcAft>
              <a:buSzPct val="81818"/>
              <a:buFont typeface="Wingdings" panose="05000000000000000000" pitchFamily="2" charset="2"/>
              <a:buChar char="ü"/>
            </a:pPr>
            <a:r>
              <a:rPr lang="en-CA" sz="2200" dirty="0"/>
              <a:t>Economical to produce</a:t>
            </a:r>
          </a:p>
          <a:p>
            <a:pPr marL="465773" indent="-342900">
              <a:spcBef>
                <a:spcPts val="0"/>
              </a:spcBef>
              <a:spcAft>
                <a:spcPts val="0"/>
              </a:spcAft>
              <a:buSzPct val="81818"/>
              <a:buFont typeface="Wingdings" panose="05000000000000000000" pitchFamily="2" charset="2"/>
              <a:buChar char="ü"/>
            </a:pPr>
            <a:r>
              <a:rPr lang="en-CA" sz="2200" dirty="0"/>
              <a:t>Affordable to purchase</a:t>
            </a:r>
          </a:p>
          <a:p>
            <a:pPr marL="465773" indent="-342900">
              <a:spcBef>
                <a:spcPts val="0"/>
              </a:spcBef>
              <a:spcAft>
                <a:spcPts val="0"/>
              </a:spcAft>
              <a:buSzPct val="81818"/>
              <a:buFont typeface="Wingdings" panose="05000000000000000000" pitchFamily="2" charset="2"/>
              <a:buChar char="ü"/>
            </a:pPr>
            <a:r>
              <a:rPr lang="en-CA" sz="2200" dirty="0"/>
              <a:t>Considered staple foods and available globally</a:t>
            </a:r>
          </a:p>
          <a:p>
            <a:pPr marL="749808" lvl="1" indent="-334327">
              <a:spcBef>
                <a:spcPts val="0"/>
              </a:spcBef>
              <a:spcAft>
                <a:spcPts val="0"/>
              </a:spcAft>
              <a:buSzPct val="81818"/>
              <a:buChar char="•"/>
            </a:pPr>
            <a:r>
              <a:rPr lang="en-CA" sz="2000" dirty="0"/>
              <a:t>grains are a staple carbohydrate</a:t>
            </a:r>
          </a:p>
          <a:p>
            <a:pPr marL="749808" lvl="1" indent="-334327">
              <a:spcBef>
                <a:spcPts val="0"/>
              </a:spcBef>
              <a:spcAft>
                <a:spcPts val="0"/>
              </a:spcAft>
              <a:buSzPct val="81818"/>
              <a:buChar char="•"/>
            </a:pPr>
            <a:r>
              <a:rPr lang="en-CA" sz="2000" dirty="0"/>
              <a:t>legumes, nuts, and seeds are the main source of protein in third world countries</a:t>
            </a:r>
          </a:p>
          <a:p>
            <a:pPr marL="749808" lvl="1" indent="-334327">
              <a:spcBef>
                <a:spcPts val="0"/>
              </a:spcBef>
              <a:buSzPct val="81818"/>
            </a:pPr>
            <a:r>
              <a:rPr lang="en-CA" sz="2000" dirty="0"/>
              <a:t>Check out: </a:t>
            </a:r>
            <a:r>
              <a:rPr lang="en-CA" sz="2000" dirty="0">
                <a:hlinkClick r:id="rId4"/>
              </a:rPr>
              <a:t>https://www.nationalgeographic.com/what-the-world-eats/</a:t>
            </a:r>
            <a:r>
              <a:rPr lang="en-CA" sz="2000" dirty="0"/>
              <a:t>  to see  how grains are part of the everyday diet compared to other macronutrients. </a:t>
            </a:r>
          </a:p>
        </p:txBody>
      </p:sp>
    </p:spTree>
    <p:extLst>
      <p:ext uri="{BB962C8B-B14F-4D97-AF65-F5344CB8AC3E}">
        <p14:creationId xmlns:p14="http://schemas.microsoft.com/office/powerpoint/2010/main" val="679074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43">
          <a:extLst>
            <a:ext uri="{FF2B5EF4-FFF2-40B4-BE49-F238E27FC236}">
              <a16:creationId xmlns:a16="http://schemas.microsoft.com/office/drawing/2014/main" id="{FA89E85F-6861-8340-6AED-FD98D2A01D94}"/>
            </a:ext>
          </a:extLst>
        </p:cNvPr>
        <p:cNvGrpSpPr/>
        <p:nvPr/>
      </p:nvGrpSpPr>
      <p:grpSpPr>
        <a:xfrm>
          <a:off x="0" y="0"/>
          <a:ext cx="0" cy="0"/>
          <a:chOff x="0" y="0"/>
          <a:chExt cx="0" cy="0"/>
        </a:xfrm>
      </p:grpSpPr>
      <p:pic>
        <p:nvPicPr>
          <p:cNvPr id="3" name="Picture 2" descr="Pantry shelves with jars and dishes">
            <a:extLst>
              <a:ext uri="{FF2B5EF4-FFF2-40B4-BE49-F238E27FC236}">
                <a16:creationId xmlns:a16="http://schemas.microsoft.com/office/drawing/2014/main" id="{E4971DC5-A389-834A-66A7-7EC586CFAF5C}"/>
              </a:ext>
            </a:extLst>
          </p:cNvPr>
          <p:cNvPicPr>
            <a:picLocks noChangeAspect="1"/>
          </p:cNvPicPr>
          <p:nvPr/>
        </p:nvPicPr>
        <p:blipFill>
          <a:blip r:embed="rId3">
            <a:extLst>
              <a:ext uri="{28A0092B-C50C-407E-A947-70E740481C1C}">
                <a14:useLocalDpi xmlns:a14="http://schemas.microsoft.com/office/drawing/2010/main" val="0"/>
              </a:ext>
            </a:extLst>
          </a:blip>
          <a:srcRect t="10594" b="5136"/>
          <a:stretch/>
        </p:blipFill>
        <p:spPr>
          <a:xfrm>
            <a:off x="20" y="10"/>
            <a:ext cx="12191979" cy="6857990"/>
          </a:xfrm>
          <a:prstGeom prst="rect">
            <a:avLst/>
          </a:prstGeom>
        </p:spPr>
      </p:pic>
      <p:sp useBgFill="1">
        <p:nvSpPr>
          <p:cNvPr id="363" name="Rectangle 362">
            <a:extLst>
              <a:ext uri="{FF2B5EF4-FFF2-40B4-BE49-F238E27FC236}">
                <a16:creationId xmlns:a16="http://schemas.microsoft.com/office/drawing/2014/main" id="{8EB2B82E-9519-13BE-F662-21976E2C7A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43" y="1170650"/>
            <a:ext cx="9873914" cy="45283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itle 1">
            <a:extLst>
              <a:ext uri="{FF2B5EF4-FFF2-40B4-BE49-F238E27FC236}">
                <a16:creationId xmlns:a16="http://schemas.microsoft.com/office/drawing/2014/main" id="{6AB844B4-E55A-AF9C-60A2-E3FE448D52AC}"/>
              </a:ext>
            </a:extLst>
          </p:cNvPr>
          <p:cNvSpPr>
            <a:spLocks noGrp="1"/>
          </p:cNvSpPr>
          <p:nvPr>
            <p:ph type="title"/>
          </p:nvPr>
        </p:nvSpPr>
        <p:spPr>
          <a:xfrm>
            <a:off x="1293224" y="1235934"/>
            <a:ext cx="9640388" cy="634067"/>
          </a:xfrm>
          <a:solidFill>
            <a:schemeClr val="bg1"/>
          </a:solidFill>
        </p:spPr>
        <p:txBody>
          <a:bodyPr anchor="t">
            <a:normAutofit fontScale="90000"/>
          </a:bodyPr>
          <a:lstStyle/>
          <a:p>
            <a:pPr algn="ctr"/>
            <a:r>
              <a:rPr lang="en-CA" sz="3200" dirty="0"/>
              <a:t>Why are Grains, Legumes, Nuts and Seeds so Popular?</a:t>
            </a:r>
          </a:p>
        </p:txBody>
      </p:sp>
      <p:cxnSp>
        <p:nvCxnSpPr>
          <p:cNvPr id="365" name="Straight Connector 364">
            <a:extLst>
              <a:ext uri="{FF2B5EF4-FFF2-40B4-BE49-F238E27FC236}">
                <a16:creationId xmlns:a16="http://schemas.microsoft.com/office/drawing/2014/main" id="{58111A9F-5A83-81E0-CD78-A5959435DC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47465" y="1762828"/>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44" name="Google Shape;344;g2fc4a6b69f7_0_12">
            <a:extLst>
              <a:ext uri="{FF2B5EF4-FFF2-40B4-BE49-F238E27FC236}">
                <a16:creationId xmlns:a16="http://schemas.microsoft.com/office/drawing/2014/main" id="{7308CD4C-BAC7-2574-2F98-890DA6DA73E5}"/>
              </a:ext>
            </a:extLst>
          </p:cNvPr>
          <p:cNvSpPr txBox="1">
            <a:spLocks noGrp="1"/>
          </p:cNvSpPr>
          <p:nvPr>
            <p:ph idx="1"/>
          </p:nvPr>
        </p:nvSpPr>
        <p:spPr>
          <a:xfrm>
            <a:off x="1526062" y="1935285"/>
            <a:ext cx="9139875" cy="3511926"/>
          </a:xfrm>
          <a:prstGeom prst="rect">
            <a:avLst/>
          </a:prstGeom>
        </p:spPr>
        <p:txBody>
          <a:bodyPr spcFirstLastPara="1" vert="horz" lIns="91425" tIns="45700" rIns="91425" bIns="45700" rtlCol="0" anchorCtr="0">
            <a:normAutofit/>
          </a:bodyPr>
          <a:lstStyle/>
          <a:p>
            <a:pPr marL="122873" indent="0">
              <a:spcBef>
                <a:spcPts val="0"/>
              </a:spcBef>
              <a:spcAft>
                <a:spcPts val="600"/>
              </a:spcAft>
              <a:buSzPct val="81818"/>
              <a:buNone/>
            </a:pPr>
            <a:r>
              <a:rPr lang="en-CA" sz="2000" b="1" dirty="0"/>
              <a:t>Easy to Prepare and Store and Very Versatile!</a:t>
            </a:r>
          </a:p>
          <a:p>
            <a:pPr marL="465773" indent="-342900">
              <a:spcBef>
                <a:spcPts val="0"/>
              </a:spcBef>
              <a:spcAft>
                <a:spcPts val="600"/>
              </a:spcAft>
              <a:buSzPct val="81818"/>
              <a:buFont typeface="Wingdings" panose="05000000000000000000" pitchFamily="2" charset="2"/>
              <a:buChar char="ü"/>
            </a:pPr>
            <a:r>
              <a:rPr lang="en-CA" sz="2000" dirty="0"/>
              <a:t>Easy to prepare and can be used in a variety of recipes and meals.</a:t>
            </a:r>
          </a:p>
          <a:p>
            <a:pPr marL="465773" indent="-342900">
              <a:spcBef>
                <a:spcPts val="0"/>
              </a:spcBef>
              <a:spcAft>
                <a:spcPts val="600"/>
              </a:spcAft>
              <a:buSzPct val="81818"/>
              <a:buFont typeface="Wingdings" panose="05000000000000000000" pitchFamily="2" charset="2"/>
              <a:buChar char="ü"/>
            </a:pPr>
            <a:r>
              <a:rPr lang="en-CA" sz="2000" dirty="0"/>
              <a:t>Easy to store and have long shelf life!</a:t>
            </a:r>
          </a:p>
          <a:p>
            <a:pPr marL="465773" indent="-342900">
              <a:spcBef>
                <a:spcPts val="0"/>
              </a:spcBef>
              <a:spcAft>
                <a:spcPts val="600"/>
              </a:spcAft>
              <a:buSzPct val="81818"/>
              <a:buFont typeface="Wingdings" panose="05000000000000000000" pitchFamily="2" charset="2"/>
              <a:buChar char="ü"/>
            </a:pPr>
            <a:r>
              <a:rPr lang="en-CA" sz="2000" dirty="0"/>
              <a:t>Both dry legumes and dry grains can be stored at room temperature for months.</a:t>
            </a:r>
          </a:p>
          <a:p>
            <a:pPr marL="914400" lvl="1" indent="-334327">
              <a:spcBef>
                <a:spcPts val="0"/>
              </a:spcBef>
              <a:spcAft>
                <a:spcPts val="600"/>
              </a:spcAft>
              <a:buSzPct val="81818"/>
            </a:pPr>
            <a:r>
              <a:rPr lang="en-CA" sz="1800" dirty="0"/>
              <a:t>Store in an airtight container in a dark place.</a:t>
            </a:r>
          </a:p>
          <a:p>
            <a:pPr marL="914400" lvl="1" indent="-334327">
              <a:spcBef>
                <a:spcPts val="0"/>
              </a:spcBef>
              <a:spcAft>
                <a:spcPts val="600"/>
              </a:spcAft>
              <a:buSzPct val="81818"/>
            </a:pPr>
            <a:r>
              <a:rPr lang="en-CA" sz="1800" dirty="0"/>
              <a:t>If whole grain, store container in the fridge to prevent rancidity.</a:t>
            </a:r>
          </a:p>
          <a:p>
            <a:pPr marL="914400" lvl="1" indent="-334327">
              <a:spcBef>
                <a:spcPts val="0"/>
              </a:spcBef>
              <a:spcAft>
                <a:spcPts val="600"/>
              </a:spcAft>
              <a:buSzPct val="81818"/>
            </a:pPr>
            <a:r>
              <a:rPr lang="en-CA" sz="1800" dirty="0"/>
              <a:t>Unopened, canned legumes do not need refrigeration until opened.</a:t>
            </a:r>
          </a:p>
          <a:p>
            <a:pPr marL="465773" indent="-342900">
              <a:spcBef>
                <a:spcPts val="0"/>
              </a:spcBef>
              <a:spcAft>
                <a:spcPts val="600"/>
              </a:spcAft>
              <a:buSzPct val="81818"/>
              <a:buFont typeface="Wingdings" panose="05000000000000000000" pitchFamily="2" charset="2"/>
              <a:buChar char="ü"/>
            </a:pPr>
            <a:r>
              <a:rPr lang="en-CA" sz="2000" dirty="0"/>
              <a:t>Nuts are easy to store but have a shorter shelf life due to their fat content.</a:t>
            </a:r>
          </a:p>
          <a:p>
            <a:pPr marL="914400" lvl="1" indent="-334327">
              <a:spcBef>
                <a:spcPts val="0"/>
              </a:spcBef>
              <a:spcAft>
                <a:spcPts val="600"/>
              </a:spcAft>
              <a:buSzPct val="81818"/>
            </a:pPr>
            <a:r>
              <a:rPr lang="en-CA" sz="1800" dirty="0"/>
              <a:t>Store in an airtight container in a cool place or refrigerator to prevent rancidity.</a:t>
            </a:r>
          </a:p>
          <a:p>
            <a:pPr marL="914400" lvl="1" indent="-334327">
              <a:spcBef>
                <a:spcPts val="0"/>
              </a:spcBef>
              <a:spcAft>
                <a:spcPts val="600"/>
              </a:spcAft>
              <a:buSzPct val="81818"/>
            </a:pPr>
            <a:endParaRPr lang="en-CA" sz="1300" dirty="0"/>
          </a:p>
        </p:txBody>
      </p:sp>
    </p:spTree>
    <p:extLst>
      <p:ext uri="{BB962C8B-B14F-4D97-AF65-F5344CB8AC3E}">
        <p14:creationId xmlns:p14="http://schemas.microsoft.com/office/powerpoint/2010/main" val="86703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43">
          <a:extLst>
            <a:ext uri="{FF2B5EF4-FFF2-40B4-BE49-F238E27FC236}">
              <a16:creationId xmlns:a16="http://schemas.microsoft.com/office/drawing/2014/main" id="{E0986136-55DD-A576-A22D-BD99A1EE2877}"/>
            </a:ext>
          </a:extLst>
        </p:cNvPr>
        <p:cNvGrpSpPr/>
        <p:nvPr/>
      </p:nvGrpSpPr>
      <p:grpSpPr>
        <a:xfrm>
          <a:off x="0" y="0"/>
          <a:ext cx="0" cy="0"/>
          <a:chOff x="0" y="0"/>
          <a:chExt cx="0" cy="0"/>
        </a:xfrm>
      </p:grpSpPr>
      <p:sp useBgFill="1">
        <p:nvSpPr>
          <p:cNvPr id="376" name="Rectangle 375">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rson in field">
            <a:extLst>
              <a:ext uri="{FF2B5EF4-FFF2-40B4-BE49-F238E27FC236}">
                <a16:creationId xmlns:a16="http://schemas.microsoft.com/office/drawing/2014/main" id="{16C5E454-0354-CC3D-391D-A6FCE449598B}"/>
              </a:ext>
            </a:extLst>
          </p:cNvPr>
          <p:cNvPicPr>
            <a:picLocks noChangeAspect="1"/>
          </p:cNvPicPr>
          <p:nvPr/>
        </p:nvPicPr>
        <p:blipFill>
          <a:blip r:embed="rId3">
            <a:extLst>
              <a:ext uri="{28A0092B-C50C-407E-A947-70E740481C1C}">
                <a14:useLocalDpi xmlns:a14="http://schemas.microsoft.com/office/drawing/2010/main" val="0"/>
              </a:ext>
            </a:extLst>
          </a:blip>
          <a:srcRect l="17850" r="19233" b="2"/>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344" name="Google Shape;344;g2fc4a6b69f7_0_12">
            <a:extLst>
              <a:ext uri="{FF2B5EF4-FFF2-40B4-BE49-F238E27FC236}">
                <a16:creationId xmlns:a16="http://schemas.microsoft.com/office/drawing/2014/main" id="{42A8A889-9570-3850-A145-47C3D1699A94}"/>
              </a:ext>
            </a:extLst>
          </p:cNvPr>
          <p:cNvSpPr txBox="1">
            <a:spLocks noGrp="1"/>
          </p:cNvSpPr>
          <p:nvPr>
            <p:ph idx="1"/>
          </p:nvPr>
        </p:nvSpPr>
        <p:spPr>
          <a:xfrm>
            <a:off x="4905955" y="2071316"/>
            <a:ext cx="6713552" cy="4114800"/>
          </a:xfrm>
          <a:prstGeom prst="rect">
            <a:avLst/>
          </a:prstGeom>
        </p:spPr>
        <p:txBody>
          <a:bodyPr spcFirstLastPara="1" vert="horz" lIns="91425" tIns="45700" rIns="91425" bIns="45700" rtlCol="0" anchor="t" anchorCtr="0">
            <a:normAutofit/>
          </a:bodyPr>
          <a:lstStyle/>
          <a:p>
            <a:pPr marL="122873" indent="0">
              <a:spcBef>
                <a:spcPts val="0"/>
              </a:spcBef>
              <a:spcAft>
                <a:spcPts val="600"/>
              </a:spcAft>
              <a:buSzPct val="81818"/>
              <a:buNone/>
            </a:pPr>
            <a:r>
              <a:rPr lang="en-CA" sz="2200" b="1" dirty="0"/>
              <a:t>Good for the environment!</a:t>
            </a:r>
          </a:p>
          <a:p>
            <a:pPr marL="465773" indent="-342900">
              <a:spcBef>
                <a:spcPts val="0"/>
              </a:spcBef>
              <a:spcAft>
                <a:spcPts val="600"/>
              </a:spcAft>
              <a:buSzPct val="81818"/>
              <a:buFont typeface="Wingdings" panose="05000000000000000000" pitchFamily="2" charset="2"/>
              <a:buChar char="ü"/>
            </a:pPr>
            <a:r>
              <a:rPr lang="en-CA" sz="2200" dirty="0"/>
              <a:t>Can use recyclable materials for packaging</a:t>
            </a:r>
          </a:p>
          <a:p>
            <a:pPr marL="465773" indent="-342900">
              <a:spcBef>
                <a:spcPts val="0"/>
              </a:spcBef>
              <a:spcAft>
                <a:spcPts val="600"/>
              </a:spcAft>
              <a:buSzPct val="81818"/>
              <a:buFont typeface="Wingdings" panose="05000000000000000000" pitchFamily="2" charset="2"/>
              <a:buChar char="ü"/>
            </a:pPr>
            <a:r>
              <a:rPr lang="en-CA" sz="2200" dirty="0"/>
              <a:t>Sustainably produced through farming practices like crop rotation, zero till cultivation and precision agriculture.</a:t>
            </a:r>
          </a:p>
          <a:p>
            <a:pPr marL="465773" indent="-342900">
              <a:spcBef>
                <a:spcPts val="0"/>
              </a:spcBef>
              <a:spcAft>
                <a:spcPts val="600"/>
              </a:spcAft>
              <a:buSzPct val="81818"/>
              <a:buFont typeface="Wingdings" panose="05000000000000000000" pitchFamily="2" charset="2"/>
              <a:buChar char="ü"/>
            </a:pPr>
            <a:r>
              <a:rPr lang="en-CA" sz="2200" dirty="0"/>
              <a:t>Whole grains use a lower amount of water when growing and are considered environmentally friendly.  </a:t>
            </a:r>
          </a:p>
        </p:txBody>
      </p:sp>
      <p:sp>
        <p:nvSpPr>
          <p:cNvPr id="4" name="Title 1">
            <a:extLst>
              <a:ext uri="{FF2B5EF4-FFF2-40B4-BE49-F238E27FC236}">
                <a16:creationId xmlns:a16="http://schemas.microsoft.com/office/drawing/2014/main" id="{79810A79-B97C-CECC-A94B-CAA1CF29CE24}"/>
              </a:ext>
            </a:extLst>
          </p:cNvPr>
          <p:cNvSpPr>
            <a:spLocks noGrp="1"/>
          </p:cNvSpPr>
          <p:nvPr>
            <p:ph type="title"/>
          </p:nvPr>
        </p:nvSpPr>
        <p:spPr>
          <a:xfrm>
            <a:off x="391886" y="238539"/>
            <a:ext cx="11403873" cy="1434415"/>
          </a:xfrm>
        </p:spPr>
        <p:txBody>
          <a:bodyPr vert="horz" lIns="91440" tIns="45720" rIns="91440" bIns="45720" rtlCol="0" anchor="ctr">
            <a:normAutofit/>
          </a:bodyPr>
          <a:lstStyle/>
          <a:p>
            <a:r>
              <a:rPr lang="en-US" sz="3500" dirty="0"/>
              <a:t>Why are Grains, Legumes, Nuts and Seeds so Popular?</a:t>
            </a:r>
          </a:p>
        </p:txBody>
      </p:sp>
      <p:sp>
        <p:nvSpPr>
          <p:cNvPr id="6" name="TextBox 5">
            <a:extLst>
              <a:ext uri="{FF2B5EF4-FFF2-40B4-BE49-F238E27FC236}">
                <a16:creationId xmlns:a16="http://schemas.microsoft.com/office/drawing/2014/main" id="{DA29D387-FA53-D68C-26E4-3CF3B6074ADC}"/>
              </a:ext>
            </a:extLst>
          </p:cNvPr>
          <p:cNvSpPr txBox="1"/>
          <p:nvPr/>
        </p:nvSpPr>
        <p:spPr>
          <a:xfrm>
            <a:off x="5421087" y="5212080"/>
            <a:ext cx="5068388" cy="646331"/>
          </a:xfrm>
          <a:prstGeom prst="rect">
            <a:avLst/>
          </a:prstGeom>
          <a:solidFill>
            <a:schemeClr val="accent2">
              <a:lumMod val="40000"/>
              <a:lumOff val="60000"/>
            </a:schemeClr>
          </a:solidFill>
        </p:spPr>
        <p:txBody>
          <a:bodyPr wrap="square" rtlCol="0">
            <a:spAutoFit/>
          </a:bodyPr>
          <a:lstStyle/>
          <a:p>
            <a:r>
              <a:rPr lang="en-CA" b="1" i="1" dirty="0"/>
              <a:t>Did you know? </a:t>
            </a:r>
            <a:r>
              <a:rPr lang="en-CA" i="1" dirty="0"/>
              <a:t>Farmers need only 1,250 litres to produce 1 kilogram of lentils! </a:t>
            </a:r>
            <a:r>
              <a:rPr lang="en-CA" i="1"/>
              <a:t>(a)</a:t>
            </a:r>
            <a:endParaRPr lang="en-CA" b="1" i="1" dirty="0"/>
          </a:p>
        </p:txBody>
      </p:sp>
    </p:spTree>
    <p:extLst>
      <p:ext uri="{BB962C8B-B14F-4D97-AF65-F5344CB8AC3E}">
        <p14:creationId xmlns:p14="http://schemas.microsoft.com/office/powerpoint/2010/main" val="2786019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8"/>
        <p:cNvGrpSpPr/>
        <p:nvPr/>
      </p:nvGrpSpPr>
      <p:grpSpPr>
        <a:xfrm>
          <a:off x="0" y="0"/>
          <a:ext cx="0" cy="0"/>
          <a:chOff x="0" y="0"/>
          <a:chExt cx="0" cy="0"/>
        </a:xfrm>
      </p:grpSpPr>
      <p:sp useBgFill="1">
        <p:nvSpPr>
          <p:cNvPr id="376" name="Rectangle 37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5900C152-7B41-7178-A099-549EDE405EFB}"/>
              </a:ext>
            </a:extLst>
          </p:cNvPr>
          <p:cNvSpPr>
            <a:spLocks noGrp="1"/>
          </p:cNvSpPr>
          <p:nvPr>
            <p:ph type="title"/>
          </p:nvPr>
        </p:nvSpPr>
        <p:spPr>
          <a:xfrm>
            <a:off x="391886" y="238539"/>
            <a:ext cx="11403873" cy="1434415"/>
          </a:xfrm>
        </p:spPr>
        <p:txBody>
          <a:bodyPr vert="horz" lIns="91440" tIns="45720" rIns="91440" bIns="45720" rtlCol="0" anchor="ctr">
            <a:normAutofit/>
          </a:bodyPr>
          <a:lstStyle/>
          <a:p>
            <a:r>
              <a:rPr lang="en-US" sz="3500" dirty="0"/>
              <a:t>Why are Grains, Legumes, Nuts and Seeds so Popular?</a:t>
            </a:r>
          </a:p>
        </p:txBody>
      </p:sp>
      <p:sp>
        <p:nvSpPr>
          <p:cNvPr id="37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69" name="Google Shape;369;g31293c1bc5b_0_50"/>
          <p:cNvSpPr txBox="1">
            <a:spLocks noGrp="1"/>
          </p:cNvSpPr>
          <p:nvPr>
            <p:ph sz="half" idx="1"/>
          </p:nvPr>
        </p:nvSpPr>
        <p:spPr>
          <a:xfrm>
            <a:off x="572493" y="2071316"/>
            <a:ext cx="6781896" cy="4119172"/>
          </a:xfrm>
          <a:prstGeom prst="rect">
            <a:avLst/>
          </a:prstGeom>
        </p:spPr>
        <p:txBody>
          <a:bodyPr spcFirstLastPara="1" vert="horz" lIns="91440" tIns="45720" rIns="91440" bIns="45720" rtlCol="0" anchor="t" anchorCtr="0">
            <a:normAutofit/>
          </a:bodyPr>
          <a:lstStyle/>
          <a:p>
            <a:pPr marL="0" indent="0">
              <a:spcBef>
                <a:spcPts val="360"/>
              </a:spcBef>
              <a:buNone/>
            </a:pPr>
            <a:r>
              <a:rPr lang="en-US" sz="2200" b="1" dirty="0"/>
              <a:t>Legumes and pulses are environmentally sustainable crops.</a:t>
            </a:r>
          </a:p>
          <a:p>
            <a:pPr marL="457200">
              <a:spcBef>
                <a:spcPts val="0"/>
              </a:spcBef>
              <a:spcAft>
                <a:spcPts val="0"/>
              </a:spcAft>
              <a:buSzPct val="81818"/>
            </a:pPr>
            <a:r>
              <a:rPr lang="en-US" sz="2000" dirty="0"/>
              <a:t>They develop nodules on their roots to partner with soil bacteria to take atmospheric nitrogen and convert it into a form of nitrogen that enriches the soil and helps the plant grow.</a:t>
            </a:r>
          </a:p>
          <a:p>
            <a:pPr marL="457200">
              <a:spcBef>
                <a:spcPts val="0"/>
              </a:spcBef>
              <a:spcAft>
                <a:spcPts val="0"/>
              </a:spcAft>
              <a:buSzPct val="81818"/>
            </a:pPr>
            <a:r>
              <a:rPr lang="en-US" sz="2000" dirty="0"/>
              <a:t>Less to zero synthetic nitrogen fertilizer is then used on a pulse/legume crop with this process.</a:t>
            </a:r>
          </a:p>
          <a:p>
            <a:pPr marL="0" indent="0">
              <a:spcBef>
                <a:spcPts val="360"/>
              </a:spcBef>
              <a:buNone/>
            </a:pPr>
            <a:endParaRPr lang="en-US" sz="2200" dirty="0"/>
          </a:p>
          <a:p>
            <a:pPr marL="0" indent="0">
              <a:spcBef>
                <a:spcPts val="360"/>
              </a:spcBef>
              <a:buNone/>
            </a:pPr>
            <a:r>
              <a:rPr lang="en-US" sz="2000" dirty="0"/>
              <a:t>Check out this short video from Alberta Pulse Growers on Environmental Sustainability </a:t>
            </a:r>
            <a:r>
              <a:rPr lang="en-CA" sz="2000" u="sng" dirty="0">
                <a:hlinkClick r:id="rId3"/>
              </a:rPr>
              <a:t>https://albertapulse.com/videos/environmental-sustainability/</a:t>
            </a:r>
            <a:endParaRPr lang="en-US" sz="2000" dirty="0">
              <a:highlight>
                <a:srgbClr val="FFFF00"/>
              </a:highlight>
            </a:endParaRPr>
          </a:p>
        </p:txBody>
      </p:sp>
      <p:pic>
        <p:nvPicPr>
          <p:cNvPr id="371" name="Google Shape;371;g31293c1bc5b_0_50"/>
          <p:cNvPicPr preferRelativeResize="0">
            <a:picLocks noChangeAspect="1"/>
          </p:cNvPicPr>
          <p:nvPr/>
        </p:nvPicPr>
        <p:blipFill>
          <a:blip r:embed="rId4"/>
          <a:srcRect l="322" t="1" r="-797" b="3"/>
          <a:stretch/>
        </p:blipFill>
        <p:spPr>
          <a:xfrm>
            <a:off x="7235686" y="2123611"/>
            <a:ext cx="4663290" cy="4014582"/>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83">
          <a:extLst>
            <a:ext uri="{FF2B5EF4-FFF2-40B4-BE49-F238E27FC236}">
              <a16:creationId xmlns:a16="http://schemas.microsoft.com/office/drawing/2014/main" id="{90297F21-189B-B213-A2A1-D900F747E44D}"/>
            </a:ext>
          </a:extLst>
        </p:cNvPr>
        <p:cNvGrpSpPr/>
        <p:nvPr/>
      </p:nvGrpSpPr>
      <p:grpSpPr>
        <a:xfrm>
          <a:off x="0" y="0"/>
          <a:ext cx="0" cy="0"/>
          <a:chOff x="0" y="0"/>
          <a:chExt cx="0" cy="0"/>
        </a:xfrm>
      </p:grpSpPr>
      <p:sp useBgFill="1">
        <p:nvSpPr>
          <p:cNvPr id="400" name="Rectangle 399">
            <a:extLst>
              <a:ext uri="{FF2B5EF4-FFF2-40B4-BE49-F238E27FC236}">
                <a16:creationId xmlns:a16="http://schemas.microsoft.com/office/drawing/2014/main" id="{12F11D66-65C2-49CA-569C-13CE415DA1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02" name="Rectangle 401">
            <a:extLst>
              <a:ext uri="{FF2B5EF4-FFF2-40B4-BE49-F238E27FC236}">
                <a16:creationId xmlns:a16="http://schemas.microsoft.com/office/drawing/2014/main" id="{76F52D4B-A371-C439-D1A7-031690F5AC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03" name="Rectangle 402">
            <a:extLst>
              <a:ext uri="{FF2B5EF4-FFF2-40B4-BE49-F238E27FC236}">
                <a16:creationId xmlns:a16="http://schemas.microsoft.com/office/drawing/2014/main" id="{05A556D5-AE4B-76CD-6FF4-FA939ECD9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04" name="Rectangle 403">
            <a:extLst>
              <a:ext uri="{FF2B5EF4-FFF2-40B4-BE49-F238E27FC236}">
                <a16:creationId xmlns:a16="http://schemas.microsoft.com/office/drawing/2014/main" id="{BDD47883-F21F-901A-1176-05E6080D68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99" name="Freeform: Shape 398">
            <a:extLst>
              <a:ext uri="{FF2B5EF4-FFF2-40B4-BE49-F238E27FC236}">
                <a16:creationId xmlns:a16="http://schemas.microsoft.com/office/drawing/2014/main" id="{235218E5-193F-3D38-1CC0-86F8CA690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01" name="Rectangle 400">
            <a:extLst>
              <a:ext uri="{FF2B5EF4-FFF2-40B4-BE49-F238E27FC236}">
                <a16:creationId xmlns:a16="http://schemas.microsoft.com/office/drawing/2014/main" id="{39DF39B6-DD96-BE97-6ABA-C2F30B21A7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84" name="Google Shape;384;g2fc4a6b69f7_0_18">
            <a:extLst>
              <a:ext uri="{FF2B5EF4-FFF2-40B4-BE49-F238E27FC236}">
                <a16:creationId xmlns:a16="http://schemas.microsoft.com/office/drawing/2014/main" id="{93F82EB1-3A20-9494-3E75-246865D0CE76}"/>
              </a:ext>
            </a:extLst>
          </p:cNvPr>
          <p:cNvSpPr txBox="1">
            <a:spLocks noGrp="1"/>
          </p:cNvSpPr>
          <p:nvPr>
            <p:ph type="title"/>
          </p:nvPr>
        </p:nvSpPr>
        <p:spPr>
          <a:xfrm>
            <a:off x="586478" y="1683756"/>
            <a:ext cx="3115265" cy="2396359"/>
          </a:xfrm>
          <a:prstGeom prst="rect">
            <a:avLst/>
          </a:prstGeom>
        </p:spPr>
        <p:txBody>
          <a:bodyPr spcFirstLastPara="1" vert="horz" lIns="91425" tIns="45700" rIns="91425" bIns="45700" rtlCol="0" anchor="b" anchorCtr="0">
            <a:normAutofit/>
          </a:bodyPr>
          <a:lstStyle/>
          <a:p>
            <a:pPr algn="r">
              <a:spcBef>
                <a:spcPts val="0"/>
              </a:spcBef>
            </a:pPr>
            <a:r>
              <a:rPr lang="en-US" sz="4000" dirty="0">
                <a:solidFill>
                  <a:srgbClr val="FFFFFF"/>
                </a:solidFill>
              </a:rPr>
              <a:t>Historical Trivia </a:t>
            </a:r>
          </a:p>
        </p:txBody>
      </p:sp>
      <p:sp>
        <p:nvSpPr>
          <p:cNvPr id="2" name="Rectangle: Rounded Corners 1">
            <a:extLst>
              <a:ext uri="{FF2B5EF4-FFF2-40B4-BE49-F238E27FC236}">
                <a16:creationId xmlns:a16="http://schemas.microsoft.com/office/drawing/2014/main" id="{D847E13E-F309-98E5-E916-C14596AAEBC9}"/>
              </a:ext>
            </a:extLst>
          </p:cNvPr>
          <p:cNvSpPr/>
          <p:nvPr/>
        </p:nvSpPr>
        <p:spPr>
          <a:xfrm>
            <a:off x="4624302" y="758569"/>
            <a:ext cx="6731675" cy="1069802"/>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CA" sz="2600" dirty="0">
                <a:solidFill>
                  <a:schemeClr val="bg1"/>
                </a:solidFill>
              </a:rPr>
              <a:t>Lentils believed to be the first food grown and harvested by humans</a:t>
            </a:r>
          </a:p>
        </p:txBody>
      </p:sp>
      <p:sp>
        <p:nvSpPr>
          <p:cNvPr id="3" name="Rectangle: Rounded Corners 2">
            <a:extLst>
              <a:ext uri="{FF2B5EF4-FFF2-40B4-BE49-F238E27FC236}">
                <a16:creationId xmlns:a16="http://schemas.microsoft.com/office/drawing/2014/main" id="{27C990AD-60AD-5FA1-D0A3-76BD9C9E94DD}"/>
              </a:ext>
            </a:extLst>
          </p:cNvPr>
          <p:cNvSpPr/>
          <p:nvPr/>
        </p:nvSpPr>
        <p:spPr>
          <a:xfrm>
            <a:off x="4624302" y="2009558"/>
            <a:ext cx="6731675" cy="1069802"/>
          </a:xfrm>
          <a:prstGeom prst="roundRect">
            <a:avLst/>
          </a:prstGeom>
          <a:solidFill>
            <a:srgbClr val="CCCC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CA" sz="2600" dirty="0">
                <a:solidFill>
                  <a:schemeClr val="bg1"/>
                </a:solidFill>
              </a:rPr>
              <a:t>Mexico cultivated first kidney, pinto and black beans.</a:t>
            </a:r>
          </a:p>
        </p:txBody>
      </p:sp>
      <p:sp>
        <p:nvSpPr>
          <p:cNvPr id="4" name="Rectangle: Rounded Corners 3">
            <a:extLst>
              <a:ext uri="{FF2B5EF4-FFF2-40B4-BE49-F238E27FC236}">
                <a16:creationId xmlns:a16="http://schemas.microsoft.com/office/drawing/2014/main" id="{9462C944-CB1B-AB17-BCB5-8E0E308E79E2}"/>
              </a:ext>
            </a:extLst>
          </p:cNvPr>
          <p:cNvSpPr/>
          <p:nvPr/>
        </p:nvSpPr>
        <p:spPr>
          <a:xfrm>
            <a:off x="4624302" y="3286214"/>
            <a:ext cx="6756319" cy="1069802"/>
          </a:xfrm>
          <a:prstGeom prst="roundRect">
            <a:avLst/>
          </a:prstGeom>
          <a:solidFill>
            <a:schemeClr val="accent6"/>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CA" sz="2600" dirty="0">
                <a:solidFill>
                  <a:schemeClr val="bg1"/>
                </a:solidFill>
              </a:rPr>
              <a:t>China is famous for soy and adzuki beans.</a:t>
            </a:r>
          </a:p>
        </p:txBody>
      </p:sp>
      <p:sp>
        <p:nvSpPr>
          <p:cNvPr id="5" name="Rectangle: Rounded Corners 4">
            <a:extLst>
              <a:ext uri="{FF2B5EF4-FFF2-40B4-BE49-F238E27FC236}">
                <a16:creationId xmlns:a16="http://schemas.microsoft.com/office/drawing/2014/main" id="{C7CA9E45-B733-BDF2-6994-84303A9321AD}"/>
              </a:ext>
            </a:extLst>
          </p:cNvPr>
          <p:cNvSpPr/>
          <p:nvPr/>
        </p:nvSpPr>
        <p:spPr>
          <a:xfrm>
            <a:off x="4611189" y="4537203"/>
            <a:ext cx="6744788" cy="1069802"/>
          </a:xfrm>
          <a:prstGeom prst="roundRect">
            <a:avLst/>
          </a:prstGeom>
          <a:solidFill>
            <a:schemeClr val="accent6">
              <a:lumMod val="75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CA" sz="2600" dirty="0">
                <a:solidFill>
                  <a:schemeClr val="bg1"/>
                </a:solidFill>
              </a:rPr>
              <a:t>Lentils have been found in tombs of Egyptian Pharaohs to eat in the next world.</a:t>
            </a:r>
          </a:p>
        </p:txBody>
      </p:sp>
    </p:spTree>
    <p:extLst>
      <p:ext uri="{BB962C8B-B14F-4D97-AF65-F5344CB8AC3E}">
        <p14:creationId xmlns:p14="http://schemas.microsoft.com/office/powerpoint/2010/main" val="497905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91"/>
        <p:cNvGrpSpPr/>
        <p:nvPr/>
      </p:nvGrpSpPr>
      <p:grpSpPr>
        <a:xfrm>
          <a:off x="0" y="0"/>
          <a:ext cx="0" cy="0"/>
          <a:chOff x="0" y="0"/>
          <a:chExt cx="0" cy="0"/>
        </a:xfrm>
      </p:grpSpPr>
      <p:sp useBgFill="1">
        <p:nvSpPr>
          <p:cNvPr id="408" name="Rectangle 407">
            <a:extLst>
              <a:ext uri="{FF2B5EF4-FFF2-40B4-BE49-F238E27FC236}">
                <a16:creationId xmlns:a16="http://schemas.microsoft.com/office/drawing/2014/main" id="{8380AD67-C5CA-4918-B4BB-C359BB03E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Google Shape;392;g2fc7bdcc3bf_1_7"/>
          <p:cNvSpPr txBox="1">
            <a:spLocks noGrp="1"/>
          </p:cNvSpPr>
          <p:nvPr>
            <p:ph type="title"/>
          </p:nvPr>
        </p:nvSpPr>
        <p:spPr>
          <a:xfrm>
            <a:off x="5080216" y="1076324"/>
            <a:ext cx="6272784" cy="1535051"/>
          </a:xfrm>
          <a:prstGeom prst="rect">
            <a:avLst/>
          </a:prstGeom>
        </p:spPr>
        <p:txBody>
          <a:bodyPr spcFirstLastPara="1" vert="horz" lIns="91440" tIns="45720" rIns="91440" bIns="45720" rtlCol="0" anchor="b" anchorCtr="0">
            <a:normAutofit/>
          </a:bodyPr>
          <a:lstStyle/>
          <a:p>
            <a:r>
              <a:rPr lang="en-US" sz="5200" dirty="0"/>
              <a:t>Historical Trivia </a:t>
            </a:r>
          </a:p>
        </p:txBody>
      </p:sp>
      <p:pic>
        <p:nvPicPr>
          <p:cNvPr id="7" name="Picture 6" descr="A pile of different types of nuts&#10;&#10;Description automatically generated">
            <a:extLst>
              <a:ext uri="{FF2B5EF4-FFF2-40B4-BE49-F238E27FC236}">
                <a16:creationId xmlns:a16="http://schemas.microsoft.com/office/drawing/2014/main" id="{AA0CDFF7-8E6C-8317-F053-54BFE1369235}"/>
              </a:ext>
            </a:extLst>
          </p:cNvPr>
          <p:cNvPicPr>
            <a:picLocks noChangeAspect="1"/>
          </p:cNvPicPr>
          <p:nvPr/>
        </p:nvPicPr>
        <p:blipFill>
          <a:blip r:embed="rId3">
            <a:extLst>
              <a:ext uri="{28A0092B-C50C-407E-A947-70E740481C1C}">
                <a14:useLocalDpi xmlns:a14="http://schemas.microsoft.com/office/drawing/2010/main" val="0"/>
              </a:ext>
            </a:extLst>
          </a:blip>
          <a:srcRect t="1581"/>
          <a:stretch/>
        </p:blipFill>
        <p:spPr>
          <a:xfrm rot="5400000">
            <a:off x="-1176337" y="1176337"/>
            <a:ext cx="6858000" cy="4505325"/>
          </a:xfrm>
          <a:prstGeom prst="rect">
            <a:avLst/>
          </a:prstGeom>
        </p:spPr>
      </p:pic>
      <p:sp>
        <p:nvSpPr>
          <p:cNvPr id="407" name="!!accent">
            <a:extLst>
              <a:ext uri="{FF2B5EF4-FFF2-40B4-BE49-F238E27FC236}">
                <a16:creationId xmlns:a16="http://schemas.microsoft.com/office/drawing/2014/main" id="{EABAD4DA-87BA-4F70-9EF0-45C6BCF17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17960"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9" name="Rectangle 408">
            <a:extLst>
              <a:ext uri="{FF2B5EF4-FFF2-40B4-BE49-F238E27FC236}">
                <a16:creationId xmlns:a16="http://schemas.microsoft.com/office/drawing/2014/main" id="{915128D9-2797-47FA-B6FE-EC24E6B84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926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93" name="Google Shape;393;g2fc7bdcc3bf_1_7"/>
          <p:cNvSpPr txBox="1">
            <a:spLocks noGrp="1"/>
          </p:cNvSpPr>
          <p:nvPr>
            <p:ph sz="half" idx="1"/>
          </p:nvPr>
        </p:nvSpPr>
        <p:spPr>
          <a:xfrm>
            <a:off x="5080216" y="3351276"/>
            <a:ext cx="6272784" cy="2825686"/>
          </a:xfrm>
          <a:prstGeom prst="rect">
            <a:avLst/>
          </a:prstGeom>
        </p:spPr>
        <p:txBody>
          <a:bodyPr spcFirstLastPara="1" vert="horz" lIns="91440" tIns="45720" rIns="91440" bIns="45720" rtlCol="0" anchorCtr="0">
            <a:normAutofit/>
          </a:bodyPr>
          <a:lstStyle/>
          <a:p>
            <a:pPr marL="0" indent="0">
              <a:spcBef>
                <a:spcPts val="360"/>
              </a:spcBef>
              <a:spcAft>
                <a:spcPts val="0"/>
              </a:spcAft>
              <a:buSzPts val="1800"/>
              <a:buNone/>
            </a:pPr>
            <a:r>
              <a:rPr lang="en-US" sz="2200" dirty="0"/>
              <a:t>Nuts were original snack food for humans!</a:t>
            </a:r>
          </a:p>
          <a:p>
            <a:pPr marL="457200" marR="0" lvl="0" fontAlgn="auto">
              <a:spcBef>
                <a:spcPts val="360"/>
              </a:spcBef>
              <a:spcAft>
                <a:spcPts val="0"/>
              </a:spcAft>
              <a:buClr>
                <a:srgbClr val="99CB38"/>
              </a:buClr>
              <a:buSzPts val="1800"/>
              <a:tabLst/>
              <a:defRPr/>
            </a:pPr>
            <a:r>
              <a:rPr kumimoji="0" lang="en-US" sz="2200" b="0" i="0" u="none" strike="noStrike" cap="none" spc="0" normalizeH="0" baseline="0" noProof="0" dirty="0">
                <a:ln>
                  <a:noFill/>
                </a:ln>
                <a:effectLst/>
                <a:uLnTx/>
                <a:uFillTx/>
              </a:rPr>
              <a:t>Humans hunted and gathered food</a:t>
            </a:r>
          </a:p>
          <a:p>
            <a:pPr marL="457200" marR="0" lvl="0" fontAlgn="auto">
              <a:spcBef>
                <a:spcPts val="360"/>
              </a:spcBef>
              <a:spcAft>
                <a:spcPts val="0"/>
              </a:spcAft>
              <a:buClr>
                <a:srgbClr val="99CB38"/>
              </a:buClr>
              <a:buSzPts val="1800"/>
              <a:tabLst/>
              <a:defRPr/>
            </a:pPr>
            <a:r>
              <a:rPr lang="en-US" sz="2200" dirty="0"/>
              <a:t>Nuts are easy to access, store, are nutritious and tasty</a:t>
            </a:r>
          </a:p>
        </p:txBody>
      </p:sp>
      <p:sp>
        <p:nvSpPr>
          <p:cNvPr id="8" name="Google Shape;386;g2fc4a6b69f7_0_18">
            <a:extLst>
              <a:ext uri="{FF2B5EF4-FFF2-40B4-BE49-F238E27FC236}">
                <a16:creationId xmlns:a16="http://schemas.microsoft.com/office/drawing/2014/main" id="{E5B75620-7983-5FA1-EEEE-DCC6ADD3D161}"/>
              </a:ext>
            </a:extLst>
          </p:cNvPr>
          <p:cNvSpPr txBox="1"/>
          <p:nvPr/>
        </p:nvSpPr>
        <p:spPr>
          <a:xfrm>
            <a:off x="4993884" y="5587632"/>
            <a:ext cx="6709557" cy="929849"/>
          </a:xfrm>
          <a:prstGeom prst="rect">
            <a:avLst/>
          </a:prstGeom>
          <a:solidFill>
            <a:schemeClr val="accent2">
              <a:lumMod val="60000"/>
              <a:lumOff val="40000"/>
            </a:schemeClr>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1" u="none" strike="noStrike" kern="1200" cap="none" spc="0" normalizeH="0" baseline="0" noProof="0" dirty="0">
                <a:ln>
                  <a:noFill/>
                </a:ln>
                <a:solidFill>
                  <a:prstClr val="black"/>
                </a:solidFill>
                <a:effectLst/>
                <a:uLnTx/>
                <a:uFillTx/>
                <a:latin typeface="+mj-lt"/>
                <a:ea typeface="Calibri"/>
                <a:cs typeface="Calibri" panose="020F0502020204030204" pitchFamily="34" charset="0"/>
                <a:sym typeface="Calibri"/>
              </a:rPr>
              <a:t>Food For Thought… </a:t>
            </a:r>
            <a:endParaRPr kumimoji="0" b="1" i="1" u="none" strike="noStrike" kern="1200" cap="none" spc="0" normalizeH="0" baseline="0" noProof="0" dirty="0">
              <a:ln>
                <a:noFill/>
              </a:ln>
              <a:solidFill>
                <a:prstClr val="black"/>
              </a:solidFill>
              <a:effectLst/>
              <a:uLnTx/>
              <a:uFillTx/>
              <a:latin typeface="+mj-lt"/>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360"/>
              </a:spcBef>
              <a:spcAft>
                <a:spcPts val="0"/>
              </a:spcAft>
              <a:buClrTx/>
              <a:buSzTx/>
              <a:buFontTx/>
              <a:buNone/>
              <a:tabLst/>
              <a:defRPr/>
            </a:pPr>
            <a:r>
              <a:rPr kumimoji="0" lang="en-US" b="0" i="1" u="none" strike="noStrike" kern="1200" cap="none" spc="0" normalizeH="0" baseline="0" noProof="0" dirty="0">
                <a:ln>
                  <a:noFill/>
                </a:ln>
                <a:solidFill>
                  <a:prstClr val="black"/>
                </a:solidFill>
                <a:effectLst/>
                <a:uLnTx/>
                <a:uFillTx/>
                <a:latin typeface="+mj-lt"/>
                <a:ea typeface="Calibri"/>
                <a:cs typeface="Calibri" panose="020F0502020204030204" pitchFamily="34" charset="0"/>
                <a:sym typeface="Calibri"/>
              </a:rPr>
              <a:t>Why are legumes, nuts and seeds common in a vegetarian diet?</a:t>
            </a:r>
            <a:endParaRPr kumimoji="0" b="0" i="1" u="none" strike="noStrike" kern="1200" cap="none" spc="0" normalizeH="0" baseline="0" noProof="0" dirty="0">
              <a:ln>
                <a:noFill/>
              </a:ln>
              <a:solidFill>
                <a:prstClr val="black"/>
              </a:solidFill>
              <a:effectLst/>
              <a:uLnTx/>
              <a:uFillTx/>
              <a:latin typeface="+mj-lt"/>
              <a:ea typeface="Calibri"/>
              <a:cs typeface="Calibri" panose="020F0502020204030204" pitchFamily="34" charset="0"/>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98"/>
        <p:cNvGrpSpPr/>
        <p:nvPr/>
      </p:nvGrpSpPr>
      <p:grpSpPr>
        <a:xfrm>
          <a:off x="0" y="0"/>
          <a:ext cx="0" cy="0"/>
          <a:chOff x="0" y="0"/>
          <a:chExt cx="0" cy="0"/>
        </a:xfrm>
      </p:grpSpPr>
      <p:sp useBgFill="1">
        <p:nvSpPr>
          <p:cNvPr id="416" name="Rectangle 415">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14" name="Rectangle 413">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20" name="Rectangle 419">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9" name="Google Shape;399;g310d093a602_0_14"/>
          <p:cNvSpPr txBox="1">
            <a:spLocks noGrp="1"/>
          </p:cNvSpPr>
          <p:nvPr>
            <p:ph type="title"/>
          </p:nvPr>
        </p:nvSpPr>
        <p:spPr>
          <a:xfrm>
            <a:off x="1115568" y="548640"/>
            <a:ext cx="10168128" cy="1179576"/>
          </a:xfrm>
          <a:prstGeom prst="rect">
            <a:avLst/>
          </a:prstGeom>
        </p:spPr>
        <p:txBody>
          <a:bodyPr spcFirstLastPara="1" vert="horz" lIns="91425" tIns="45700" rIns="91425" bIns="45700" rtlCol="0" anchorCtr="0">
            <a:normAutofit/>
          </a:bodyPr>
          <a:lstStyle/>
          <a:p>
            <a:pPr>
              <a:spcBef>
                <a:spcPts val="0"/>
              </a:spcBef>
            </a:pPr>
            <a:r>
              <a:rPr lang="en-US" sz="4000"/>
              <a:t>Let’s Cook Some Enchiladas!</a:t>
            </a:r>
          </a:p>
        </p:txBody>
      </p:sp>
      <p:sp>
        <p:nvSpPr>
          <p:cNvPr id="422" name="Rectangle 421">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1" name="Google Shape;401;g310d093a602_0_14"/>
          <p:cNvPicPr preferRelativeResize="0"/>
          <p:nvPr/>
        </p:nvPicPr>
        <p:blipFill rotWithShape="1">
          <a:blip r:embed="rId3">
            <a:extLst>
              <a:ext uri="{BEBA8EAE-BF5A-486C-A8C5-ECC9F3942E4B}">
                <a14:imgProps xmlns:a14="http://schemas.microsoft.com/office/drawing/2010/main">
                  <a14:imgLayer r:embed="rId4">
                    <a14:imgEffect>
                      <a14:saturation sat="300000"/>
                    </a14:imgEffect>
                  </a14:imgLayer>
                </a14:imgProps>
              </a:ext>
            </a:extLst>
          </a:blip>
          <a:srcRect r="2" b="7914"/>
          <a:stretch/>
        </p:blipFill>
        <p:spPr>
          <a:xfrm>
            <a:off x="908304" y="2478024"/>
            <a:ext cx="6009855" cy="3694176"/>
          </a:xfrm>
          <a:prstGeom prst="rect">
            <a:avLst/>
          </a:prstGeom>
          <a:noFill/>
        </p:spPr>
      </p:pic>
      <p:sp>
        <p:nvSpPr>
          <p:cNvPr id="400" name="Google Shape;400;g310d093a602_0_14"/>
          <p:cNvSpPr txBox="1">
            <a:spLocks noGrp="1"/>
          </p:cNvSpPr>
          <p:nvPr>
            <p:ph idx="1"/>
          </p:nvPr>
        </p:nvSpPr>
        <p:spPr>
          <a:xfrm>
            <a:off x="7027817" y="2478024"/>
            <a:ext cx="4694791" cy="3694176"/>
          </a:xfrm>
          <a:prstGeom prst="rect">
            <a:avLst/>
          </a:prstGeom>
        </p:spPr>
        <p:txBody>
          <a:bodyPr spcFirstLastPara="1" vert="horz" lIns="91425" tIns="45700" rIns="91425" bIns="45700" rtlCol="0" anchor="ctr" anchorCtr="0">
            <a:normAutofit/>
          </a:bodyPr>
          <a:lstStyle/>
          <a:p>
            <a:pPr marL="0" indent="0">
              <a:spcBef>
                <a:spcPts val="360"/>
              </a:spcBef>
              <a:spcAft>
                <a:spcPts val="0"/>
              </a:spcAft>
              <a:buNone/>
            </a:pPr>
            <a:r>
              <a:rPr lang="en-CA" sz="1800" dirty="0"/>
              <a:t>Check out this fun </a:t>
            </a:r>
            <a:r>
              <a:rPr lang="en-CA" sz="1800" u="sng" dirty="0">
                <a:hlinkClick r:id="rId5"/>
              </a:rPr>
              <a:t>Bean Enchiladas</a:t>
            </a:r>
            <a:r>
              <a:rPr lang="en-CA" sz="1800" dirty="0"/>
              <a:t> recipe from Alberta Pulse Growers!</a:t>
            </a:r>
          </a:p>
          <a:p>
            <a:pPr marL="457200" indent="-342900">
              <a:spcBef>
                <a:spcPts val="360"/>
              </a:spcBef>
              <a:spcAft>
                <a:spcPts val="0"/>
              </a:spcAft>
              <a:buSzPts val="1800"/>
              <a:buChar char="•"/>
            </a:pPr>
            <a:r>
              <a:rPr lang="en-CA" sz="1800" dirty="0"/>
              <a:t>The bean &amp; rice filling is very versatile - use it to make the Bean Enchiladas or </a:t>
            </a:r>
            <a:r>
              <a:rPr lang="en-CA" sz="1800" u="sng" dirty="0">
                <a:hlinkClick r:id="rId6"/>
              </a:rPr>
              <a:t>Bean Burritos</a:t>
            </a:r>
            <a:endParaRPr lang="en-CA" sz="1800" u="sng" dirty="0"/>
          </a:p>
          <a:p>
            <a:pPr marL="114300" indent="0">
              <a:spcBef>
                <a:spcPts val="360"/>
              </a:spcBef>
              <a:spcAft>
                <a:spcPts val="0"/>
              </a:spcAft>
              <a:buSzPts val="1800"/>
              <a:buNone/>
            </a:pPr>
            <a:endParaRPr lang="en-CA" sz="1800" u="sng" dirty="0"/>
          </a:p>
          <a:p>
            <a:pPr marL="114300" indent="0">
              <a:spcBef>
                <a:spcPts val="360"/>
              </a:spcBef>
              <a:spcAft>
                <a:spcPts val="0"/>
              </a:spcAft>
              <a:buSzPts val="1800"/>
              <a:buNone/>
            </a:pPr>
            <a:r>
              <a:rPr lang="en-US" sz="1800" dirty="0">
                <a:latin typeface="Arial" panose="020B0604020202020204" pitchFamily="34" charset="0"/>
                <a:cs typeface="Arial" panose="020B0604020202020204" pitchFamily="34" charset="0"/>
              </a:rPr>
              <a:t>After making the enchiladas, complete the Recipe Reflections evaluation</a:t>
            </a:r>
            <a:endParaRPr lang="en-CA" sz="1800" dirty="0"/>
          </a:p>
          <a:p>
            <a:pPr marL="0" indent="0">
              <a:spcBef>
                <a:spcPts val="360"/>
              </a:spcBef>
              <a:spcAft>
                <a:spcPts val="0"/>
              </a:spcAft>
              <a:buNone/>
            </a:pPr>
            <a:endParaRPr lang="en-CA" sz="1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36">
          <a:extLst>
            <a:ext uri="{FF2B5EF4-FFF2-40B4-BE49-F238E27FC236}">
              <a16:creationId xmlns:a16="http://schemas.microsoft.com/office/drawing/2014/main" id="{B287E47A-EDE1-2B82-3BA5-5435BBD749A8}"/>
            </a:ext>
          </a:extLst>
        </p:cNvPr>
        <p:cNvGrpSpPr/>
        <p:nvPr/>
      </p:nvGrpSpPr>
      <p:grpSpPr>
        <a:xfrm>
          <a:off x="0" y="0"/>
          <a:ext cx="0" cy="0"/>
          <a:chOff x="0" y="0"/>
          <a:chExt cx="0" cy="0"/>
        </a:xfrm>
      </p:grpSpPr>
      <p:sp useBgFill="1">
        <p:nvSpPr>
          <p:cNvPr id="375" name="Rectangle 374">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37" name="Google Shape;337;g2fc4a6b69f7_0_6">
            <a:extLst>
              <a:ext uri="{FF2B5EF4-FFF2-40B4-BE49-F238E27FC236}">
                <a16:creationId xmlns:a16="http://schemas.microsoft.com/office/drawing/2014/main" id="{14C135AE-EA11-16DF-E379-F86F4AD411FE}"/>
              </a:ext>
            </a:extLst>
          </p:cNvPr>
          <p:cNvSpPr txBox="1">
            <a:spLocks noGrp="1"/>
          </p:cNvSpPr>
          <p:nvPr>
            <p:ph type="title"/>
          </p:nvPr>
        </p:nvSpPr>
        <p:spPr>
          <a:xfrm>
            <a:off x="612648" y="1078992"/>
            <a:ext cx="6268770" cy="1536192"/>
          </a:xfrm>
          <a:prstGeom prst="rect">
            <a:avLst/>
          </a:prstGeom>
        </p:spPr>
        <p:txBody>
          <a:bodyPr spcFirstLastPara="1" vert="horz" lIns="91440" tIns="45720" rIns="91440" bIns="45720" rtlCol="0" anchor="b" anchorCtr="0">
            <a:normAutofit fontScale="90000"/>
          </a:bodyPr>
          <a:lstStyle/>
          <a:p>
            <a:r>
              <a:rPr lang="en-US" sz="3600" dirty="0"/>
              <a:t>Grains, Nuts, Legumes, Pulses, Seeds Used in Various Cultures</a:t>
            </a:r>
          </a:p>
        </p:txBody>
      </p:sp>
      <p:sp>
        <p:nvSpPr>
          <p:cNvPr id="376" name="!!accent">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7" name="Rectangle 376">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8" name="Google Shape;338;g2fc4a6b69f7_0_6">
            <a:extLst>
              <a:ext uri="{FF2B5EF4-FFF2-40B4-BE49-F238E27FC236}">
                <a16:creationId xmlns:a16="http://schemas.microsoft.com/office/drawing/2014/main" id="{501CB3ED-F573-97AA-D9B7-F124A9473516}"/>
              </a:ext>
            </a:extLst>
          </p:cNvPr>
          <p:cNvSpPr txBox="1">
            <a:spLocks noGrp="1"/>
          </p:cNvSpPr>
          <p:nvPr>
            <p:ph type="body" sz="half" idx="2"/>
          </p:nvPr>
        </p:nvSpPr>
        <p:spPr>
          <a:xfrm>
            <a:off x="615458" y="3355848"/>
            <a:ext cx="6268770" cy="2825496"/>
          </a:xfrm>
          <a:prstGeom prst="rect">
            <a:avLst/>
          </a:prstGeom>
        </p:spPr>
        <p:txBody>
          <a:bodyPr spcFirstLastPara="1" vert="horz" lIns="91440" tIns="45720" rIns="91440" bIns="45720" rtlCol="0" anchorCtr="0">
            <a:normAutofit/>
          </a:bodyPr>
          <a:lstStyle/>
          <a:p>
            <a:pPr>
              <a:spcBef>
                <a:spcPts val="360"/>
              </a:spcBef>
              <a:spcAft>
                <a:spcPts val="0"/>
              </a:spcAft>
            </a:pPr>
            <a:r>
              <a:rPr lang="en-US" sz="2200" dirty="0"/>
              <a:t>Before modern technology, people primarily consumed whole foods that were readily available.</a:t>
            </a:r>
          </a:p>
          <a:p>
            <a:pPr marL="0" indent="-228600">
              <a:spcBef>
                <a:spcPts val="360"/>
              </a:spcBef>
              <a:spcAft>
                <a:spcPts val="0"/>
              </a:spcAft>
              <a:buFont typeface="Arial" panose="020B0604020202020204" pitchFamily="34" charset="0"/>
              <a:buChar char="•"/>
            </a:pPr>
            <a:endParaRPr lang="en-US" sz="2200" dirty="0"/>
          </a:p>
          <a:p>
            <a:pPr>
              <a:spcBef>
                <a:spcPts val="360"/>
              </a:spcBef>
              <a:spcAft>
                <a:spcPts val="0"/>
              </a:spcAft>
            </a:pPr>
            <a:r>
              <a:rPr lang="en-US" sz="2200" dirty="0"/>
              <a:t>Whole grains, nuts and seeds were also the backbone of early culinary cuisine and what was produced and consumed, was affected by our heritage and geographical area.</a:t>
            </a:r>
          </a:p>
        </p:txBody>
      </p:sp>
      <p:pic>
        <p:nvPicPr>
          <p:cNvPr id="5" name="Picture 4" descr="White bowls containing variety of food">
            <a:extLst>
              <a:ext uri="{FF2B5EF4-FFF2-40B4-BE49-F238E27FC236}">
                <a16:creationId xmlns:a16="http://schemas.microsoft.com/office/drawing/2014/main" id="{3C4FDE23-E8C7-BDA8-4C5B-41BC8A26288F}"/>
              </a:ext>
            </a:extLst>
          </p:cNvPr>
          <p:cNvPicPr>
            <a:picLocks noChangeAspect="1"/>
          </p:cNvPicPr>
          <p:nvPr/>
        </p:nvPicPr>
        <p:blipFill>
          <a:blip r:embed="rId3">
            <a:extLst>
              <a:ext uri="{28A0092B-C50C-407E-A947-70E740481C1C}">
                <a14:useLocalDpi xmlns:a14="http://schemas.microsoft.com/office/drawing/2010/main" val="0"/>
              </a:ext>
            </a:extLst>
          </a:blip>
          <a:srcRect t="5033" b="3671"/>
          <a:stretch/>
        </p:blipFill>
        <p:spPr>
          <a:xfrm rot="5400000">
            <a:off x="6509002" y="1175003"/>
            <a:ext cx="6858000" cy="4507993"/>
          </a:xfrm>
          <a:prstGeom prst="rect">
            <a:avLst/>
          </a:prstGeom>
        </p:spPr>
      </p:pic>
    </p:spTree>
    <p:extLst>
      <p:ext uri="{BB962C8B-B14F-4D97-AF65-F5344CB8AC3E}">
        <p14:creationId xmlns:p14="http://schemas.microsoft.com/office/powerpoint/2010/main" val="84502058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0F118FE9AD402408C4A8C4278CD80EF" ma:contentTypeVersion="16" ma:contentTypeDescription="Create a new document." ma:contentTypeScope="" ma:versionID="2bd2dfb834e2760936937f96203f8167">
  <xsd:schema xmlns:xsd="http://www.w3.org/2001/XMLSchema" xmlns:xs="http://www.w3.org/2001/XMLSchema" xmlns:p="http://schemas.microsoft.com/office/2006/metadata/properties" xmlns:ns2="a4fde93f-4d4a-46d0-bf77-a4dbbe87727e" xmlns:ns3="765d9c0b-36d3-4412-83aa-8a115f974939" targetNamespace="http://schemas.microsoft.com/office/2006/metadata/properties" ma:root="true" ma:fieldsID="284aeeed0b3c9fbb0092a54f3cd5ac82" ns2:_="" ns3:_="">
    <xsd:import namespace="a4fde93f-4d4a-46d0-bf77-a4dbbe87727e"/>
    <xsd:import namespace="765d9c0b-36d3-4412-83aa-8a115f97493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de93f-4d4a-46d0-bf77-a4dbbe8772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426d297-0863-4abf-add0-854d43e7595a"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descrip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65d9c0b-36d3-4412-83aa-8a115f974939"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5a403425-7177-49dd-9075-6ab95156aa24}" ma:internalName="TaxCatchAll" ma:showField="CatchAllData" ma:web="765d9c0b-36d3-4412-83aa-8a115f974939">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65d9c0b-36d3-4412-83aa-8a115f974939" xsi:nil="true"/>
    <lcf76f155ced4ddcb4097134ff3c332f xmlns="a4fde93f-4d4a-46d0-bf77-a4dbbe87727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85ADA9B-3A20-4A96-9482-7507C78374F9}">
  <ds:schemaRefs>
    <ds:schemaRef ds:uri="http://schemas.microsoft.com/sharepoint/v3/contenttype/forms"/>
  </ds:schemaRefs>
</ds:datastoreItem>
</file>

<file path=customXml/itemProps2.xml><?xml version="1.0" encoding="utf-8"?>
<ds:datastoreItem xmlns:ds="http://schemas.openxmlformats.org/officeDocument/2006/customXml" ds:itemID="{01283FC5-4656-4B0F-A16C-07193EB2F148}"/>
</file>

<file path=customXml/itemProps3.xml><?xml version="1.0" encoding="utf-8"?>
<ds:datastoreItem xmlns:ds="http://schemas.openxmlformats.org/officeDocument/2006/customXml" ds:itemID="{F85E7A71-D276-4DD9-89C6-295E40B05FCA}">
  <ds:schemaRefs>
    <ds:schemaRef ds:uri="http://schemas.microsoft.com/office/2006/metadata/properties"/>
    <ds:schemaRef ds:uri="http://schemas.microsoft.com/office/infopath/2007/PartnerControls"/>
    <ds:schemaRef ds:uri="765d9c0b-36d3-4412-83aa-8a115f974939"/>
    <ds:schemaRef ds:uri="a4fde93f-4d4a-46d0-bf77-a4dbbe87727e"/>
  </ds:schemaRefs>
</ds:datastoreItem>
</file>

<file path=docProps/app.xml><?xml version="1.0" encoding="utf-8"?>
<Properties xmlns="http://schemas.openxmlformats.org/officeDocument/2006/extended-properties" xmlns:vt="http://schemas.openxmlformats.org/officeDocument/2006/docPropsVTypes">
  <TotalTime>197</TotalTime>
  <Words>2471</Words>
  <Application>Microsoft Office PowerPoint</Application>
  <PresentationFormat>Widescreen</PresentationFormat>
  <Paragraphs>222</Paragraphs>
  <Slides>15</Slides>
  <Notes>15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15</vt:i4>
      </vt:variant>
    </vt:vector>
  </HeadingPairs>
  <TitlesOfParts>
    <vt:vector size="22" baseType="lpstr">
      <vt:lpstr>Aptos</vt:lpstr>
      <vt:lpstr>Arial</vt:lpstr>
      <vt:lpstr>Calibri</vt:lpstr>
      <vt:lpstr>Cambria</vt:lpstr>
      <vt:lpstr>Wingdings</vt:lpstr>
      <vt:lpstr>1_Office Theme</vt:lpstr>
      <vt:lpstr>2_Office Theme</vt:lpstr>
      <vt:lpstr>Today’s Agenda</vt:lpstr>
      <vt:lpstr>Why are Grains, Legumes, Nuts and Seeds so Popular?</vt:lpstr>
      <vt:lpstr>Why are Grains, Legumes, Nuts and Seeds so Popular?</vt:lpstr>
      <vt:lpstr>Why are Grains, Legumes, Nuts and Seeds so Popular?</vt:lpstr>
      <vt:lpstr>Why are Grains, Legumes, Nuts and Seeds so Popular?</vt:lpstr>
      <vt:lpstr>Historical Trivia </vt:lpstr>
      <vt:lpstr>Historical Trivia </vt:lpstr>
      <vt:lpstr>Let’s Cook Some Enchiladas!</vt:lpstr>
      <vt:lpstr>Grains, Nuts, Legumes, Pulses, Seeds Used in Various Cultures</vt:lpstr>
      <vt:lpstr>Mediterranean Sea Region</vt:lpstr>
      <vt:lpstr>Africa</vt:lpstr>
      <vt:lpstr>Latin America</vt:lpstr>
      <vt:lpstr>Asia</vt:lpstr>
      <vt:lpstr>North America</vt:lpstr>
      <vt:lpstr>Which nuts seeds, grains, legumes, pulses do you use at home?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Alberta Pulse Growers</dc:creator>
  <cp:lastModifiedBy>Debra McLennan</cp:lastModifiedBy>
  <cp:revision>1</cp:revision>
  <dcterms:created xsi:type="dcterms:W3CDTF">2025-01-20T16:25:23Z</dcterms:created>
  <dcterms:modified xsi:type="dcterms:W3CDTF">2026-02-18T16:28:39Z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0x01010090F118FE9AD402408C4A8C4278CD80EF</vt:lpwstr>
  </property>
  <property fmtid="{D5CDD505-2E9C-101B-9397-08002B2CF9AE}" pid="3" name="MediaServiceImageTags">
    <vt:lpwstr/>
  </property>
</Properties>
</file>