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86" r:id="rId5"/>
    <p:sldId id="348" r:id="rId6"/>
    <p:sldId id="302" r:id="rId7"/>
    <p:sldId id="2574" r:id="rId8"/>
    <p:sldId id="303" r:id="rId9"/>
    <p:sldId id="2583" r:id="rId10"/>
    <p:sldId id="305" r:id="rId11"/>
    <p:sldId id="2589" r:id="rId12"/>
    <p:sldId id="2584" r:id="rId13"/>
    <p:sldId id="307" r:id="rId14"/>
    <p:sldId id="2587" r:id="rId15"/>
    <p:sldId id="2588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0F0C97-5597-457E-86A8-A65D2DDA9667}" v="4" dt="2026-02-18T16:18:19.8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5420" autoAdjust="0"/>
  </p:normalViewPr>
  <p:slideViewPr>
    <p:cSldViewPr snapToGrid="0">
      <p:cViewPr varScale="1">
        <p:scale>
          <a:sx n="83" d="100"/>
          <a:sy n="83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ra McLennan" userId="68985080-486e-4aac-9c94-ffb2ad6d76e0" providerId="ADAL" clId="{FE2A59EF-0C89-4FA9-84EE-215840EF2EEB}"/>
    <pc:docChg chg="undo custSel addSld delSld modSld modMainMaster modNotesMaster">
      <pc:chgData name="Debra McLennan" userId="68985080-486e-4aac-9c94-ffb2ad6d76e0" providerId="ADAL" clId="{FE2A59EF-0C89-4FA9-84EE-215840EF2EEB}" dt="2025-01-22T23:57:00.355" v="817"/>
      <pc:docMkLst>
        <pc:docMk/>
      </pc:docMkLst>
      <pc:sldChg chg="modSp del mod">
        <pc:chgData name="Debra McLennan" userId="68985080-486e-4aac-9c94-ffb2ad6d76e0" providerId="ADAL" clId="{FE2A59EF-0C89-4FA9-84EE-215840EF2EEB}" dt="2025-01-21T18:27:02.363" v="38" actId="255"/>
        <pc:sldMkLst>
          <pc:docMk/>
          <pc:sldMk cId="0" sldId="302"/>
        </pc:sldMkLst>
      </pc:sldChg>
      <pc:sldChg chg="modSp del mod modNotes">
        <pc:chgData name="Debra McLennan" userId="68985080-486e-4aac-9c94-ffb2ad6d76e0" providerId="ADAL" clId="{FE2A59EF-0C89-4FA9-84EE-215840EF2EEB}" dt="2025-01-21T18:29:16.983" v="92" actId="6549"/>
        <pc:sldMkLst>
          <pc:docMk/>
          <pc:sldMk cId="0" sldId="303"/>
        </pc:sldMkLst>
      </pc:sldChg>
      <pc:sldChg chg="modSp del mod modNotesTx">
        <pc:chgData name="Debra McLennan" userId="68985080-486e-4aac-9c94-ffb2ad6d76e0" providerId="ADAL" clId="{FE2A59EF-0C89-4FA9-84EE-215840EF2EEB}" dt="2025-01-22T21:32:50.996" v="398" actId="20577"/>
        <pc:sldMkLst>
          <pc:docMk/>
          <pc:sldMk cId="0" sldId="305"/>
        </pc:sldMkLst>
      </pc:sldChg>
      <pc:sldChg chg="modSp del mod modNotesTx">
        <pc:chgData name="Debra McLennan" userId="68985080-486e-4aac-9c94-ffb2ad6d76e0" providerId="ADAL" clId="{FE2A59EF-0C89-4FA9-84EE-215840EF2EEB}" dt="2025-01-22T21:33:20.094" v="467" actId="20577"/>
        <pc:sldMkLst>
          <pc:docMk/>
          <pc:sldMk cId="0" sldId="306"/>
        </pc:sldMkLst>
      </pc:sldChg>
      <pc:sldChg chg="addSp modSp del mod">
        <pc:chgData name="Debra McLennan" userId="68985080-486e-4aac-9c94-ffb2ad6d76e0" providerId="ADAL" clId="{FE2A59EF-0C89-4FA9-84EE-215840EF2EEB}" dt="2025-01-22T23:50:59.078" v="488" actId="255"/>
        <pc:sldMkLst>
          <pc:docMk/>
          <pc:sldMk cId="0" sldId="307"/>
        </pc:sldMkLst>
      </pc:sldChg>
      <pc:sldChg chg="modSp del mod">
        <pc:chgData name="Debra McLennan" userId="68985080-486e-4aac-9c94-ffb2ad6d76e0" providerId="ADAL" clId="{FE2A59EF-0C89-4FA9-84EE-215840EF2EEB}" dt="2025-01-21T18:43:09.120" v="331" actId="47"/>
        <pc:sldMkLst>
          <pc:docMk/>
          <pc:sldMk cId="0" sldId="308"/>
        </pc:sldMkLst>
      </pc:sldChg>
      <pc:sldChg chg="modSp del mod">
        <pc:chgData name="Debra McLennan" userId="68985080-486e-4aac-9c94-ffb2ad6d76e0" providerId="ADAL" clId="{FE2A59EF-0C89-4FA9-84EE-215840EF2EEB}" dt="2025-01-21T18:47:01.943" v="354" actId="47"/>
        <pc:sldMkLst>
          <pc:docMk/>
          <pc:sldMk cId="0" sldId="309"/>
        </pc:sldMkLst>
      </pc:sldChg>
      <pc:sldChg chg="del">
        <pc:chgData name="Debra McLennan" userId="68985080-486e-4aac-9c94-ffb2ad6d76e0" providerId="ADAL" clId="{FE2A59EF-0C89-4FA9-84EE-215840EF2EEB}" dt="2025-01-20T18:22:50.416" v="16" actId="47"/>
        <pc:sldMkLst>
          <pc:docMk/>
          <pc:sldMk cId="0" sldId="310"/>
        </pc:sldMkLst>
      </pc:sldChg>
      <pc:sldChg chg="del">
        <pc:chgData name="Debra McLennan" userId="68985080-486e-4aac-9c94-ffb2ad6d76e0" providerId="ADAL" clId="{FE2A59EF-0C89-4FA9-84EE-215840EF2EEB}" dt="2025-01-20T18:23:03.866" v="17" actId="47"/>
        <pc:sldMkLst>
          <pc:docMk/>
          <pc:sldMk cId="3481718813" sldId="346"/>
        </pc:sldMkLst>
      </pc:sldChg>
      <pc:sldChg chg="del">
        <pc:chgData name="Debra McLennan" userId="68985080-486e-4aac-9c94-ffb2ad6d76e0" providerId="ADAL" clId="{FE2A59EF-0C89-4FA9-84EE-215840EF2EEB}" dt="2025-01-21T18:32:20.108" v="115" actId="47"/>
        <pc:sldMkLst>
          <pc:docMk/>
          <pc:sldMk cId="529859489" sldId="347"/>
        </pc:sldMkLst>
      </pc:sldChg>
      <pc:sldChg chg="del">
        <pc:chgData name="Debra McLennan" userId="68985080-486e-4aac-9c94-ffb2ad6d76e0" providerId="ADAL" clId="{FE2A59EF-0C89-4FA9-84EE-215840EF2EEB}" dt="2025-01-20T18:22:40.181" v="5" actId="47"/>
        <pc:sldMkLst>
          <pc:docMk/>
          <pc:sldMk cId="4184074993" sldId="347"/>
        </pc:sldMkLst>
      </pc:sldChg>
      <pc:sldChg chg="del">
        <pc:chgData name="Debra McLennan" userId="68985080-486e-4aac-9c94-ffb2ad6d76e0" providerId="ADAL" clId="{FE2A59EF-0C89-4FA9-84EE-215840EF2EEB}" dt="2025-01-20T18:22:46.760" v="12" actId="47"/>
        <pc:sldMkLst>
          <pc:docMk/>
          <pc:sldMk cId="1153034690" sldId="348"/>
        </pc:sldMkLst>
      </pc:sldChg>
      <pc:sldChg chg="modSp mod">
        <pc:chgData name="Debra McLennan" userId="68985080-486e-4aac-9c94-ffb2ad6d76e0" providerId="ADAL" clId="{FE2A59EF-0C89-4FA9-84EE-215840EF2EEB}" dt="2025-01-21T18:26:25.521" v="35" actId="6549"/>
        <pc:sldMkLst>
          <pc:docMk/>
          <pc:sldMk cId="4184074993" sldId="348"/>
        </pc:sldMkLst>
      </pc:sldChg>
      <pc:sldChg chg="modSp del mod">
        <pc:chgData name="Debra McLennan" userId="68985080-486e-4aac-9c94-ffb2ad6d76e0" providerId="ADAL" clId="{FE2A59EF-0C89-4FA9-84EE-215840EF2EEB}" dt="2025-01-21T18:27:51.138" v="41" actId="255"/>
        <pc:sldMkLst>
          <pc:docMk/>
          <pc:sldMk cId="381758481" sldId="2574"/>
        </pc:sldMkLst>
      </pc:sldChg>
      <pc:sldChg chg="modSp del mod modNotes">
        <pc:chgData name="Debra McLennan" userId="68985080-486e-4aac-9c94-ffb2ad6d76e0" providerId="ADAL" clId="{FE2A59EF-0C89-4FA9-84EE-215840EF2EEB}" dt="2025-01-21T18:30:26.329" v="105" actId="14100"/>
        <pc:sldMkLst>
          <pc:docMk/>
          <pc:sldMk cId="1466452521" sldId="2583"/>
        </pc:sldMkLst>
      </pc:sldChg>
      <pc:sldChg chg="modSp mod modNotesTx">
        <pc:chgData name="Debra McLennan" userId="68985080-486e-4aac-9c94-ffb2ad6d76e0" providerId="ADAL" clId="{FE2A59EF-0C89-4FA9-84EE-215840EF2EEB}" dt="2025-01-22T21:33:39.080" v="470" actId="20577"/>
        <pc:sldMkLst>
          <pc:docMk/>
          <pc:sldMk cId="1153034690" sldId="2584"/>
        </pc:sldMkLst>
      </pc:sldChg>
      <pc:sldChg chg="modSp mod">
        <pc:chgData name="Debra McLennan" userId="68985080-486e-4aac-9c94-ffb2ad6d76e0" providerId="ADAL" clId="{FE2A59EF-0C89-4FA9-84EE-215840EF2EEB}" dt="2025-01-21T18:26:03.955" v="33" actId="255"/>
        <pc:sldMkLst>
          <pc:docMk/>
          <pc:sldMk cId="3957218657" sldId="2586"/>
        </pc:sldMkLst>
      </pc:sldChg>
      <pc:sldChg chg="addSp delSp modSp add mod modNotes modNotesTx">
        <pc:chgData name="Debra McLennan" userId="68985080-486e-4aac-9c94-ffb2ad6d76e0" providerId="ADAL" clId="{FE2A59EF-0C89-4FA9-84EE-215840EF2EEB}" dt="2025-01-22T23:56:38.805" v="814" actId="20577"/>
        <pc:sldMkLst>
          <pc:docMk/>
          <pc:sldMk cId="590552048" sldId="2587"/>
        </pc:sldMkLst>
      </pc:sldChg>
      <pc:sldChg chg="addSp delSp modSp add mod modNotes">
        <pc:chgData name="Debra McLennan" userId="68985080-486e-4aac-9c94-ffb2ad6d76e0" providerId="ADAL" clId="{FE2A59EF-0C89-4FA9-84EE-215840EF2EEB}" dt="2025-01-22T23:57:00.355" v="817"/>
        <pc:sldMkLst>
          <pc:docMk/>
          <pc:sldMk cId="69649664" sldId="2588"/>
        </pc:sldMkLst>
      </pc:sldChg>
      <pc:sldMasterChg chg="modSldLayout">
        <pc:chgData name="Debra McLennan" userId="68985080-486e-4aac-9c94-ffb2ad6d76e0" providerId="ADAL" clId="{FE2A59EF-0C89-4FA9-84EE-215840EF2EEB}" dt="2025-01-21T18:24:21.293" v="24" actId="16037"/>
        <pc:sldMasterMkLst>
          <pc:docMk/>
          <pc:sldMasterMk cId="4282419108" sldId="2147483648"/>
        </pc:sldMasterMkLst>
        <pc:sldLayoutChg chg="modSp">
          <pc:chgData name="Debra McLennan" userId="68985080-486e-4aac-9c94-ffb2ad6d76e0" providerId="ADAL" clId="{FE2A59EF-0C89-4FA9-84EE-215840EF2EEB}" dt="2025-01-21T18:24:21.293" v="24" actId="16037"/>
          <pc:sldLayoutMkLst>
            <pc:docMk/>
            <pc:sldMasterMk cId="4282419108" sldId="2147483648"/>
            <pc:sldLayoutMk cId="3728553594" sldId="2147483650"/>
          </pc:sldLayoutMkLst>
        </pc:sldLayoutChg>
      </pc:sldMasterChg>
    </pc:docChg>
  </pc:docChgLst>
  <pc:docChgLst>
    <pc:chgData name="Debra McLennan" userId="68985080-486e-4aac-9c94-ffb2ad6d76e0" providerId="ADAL" clId="{4E0799B8-4D6E-4526-9E02-FEFF9F475EAE}"/>
    <pc:docChg chg="undo custSel addSld delSld modSld">
      <pc:chgData name="Debra McLennan" userId="68985080-486e-4aac-9c94-ffb2ad6d76e0" providerId="ADAL" clId="{4E0799B8-4D6E-4526-9E02-FEFF9F475EAE}" dt="2026-02-18T16:20:39.207" v="43" actId="47"/>
      <pc:docMkLst>
        <pc:docMk/>
      </pc:docMkLst>
      <pc:sldChg chg="modSp del mod">
        <pc:chgData name="Debra McLennan" userId="68985080-486e-4aac-9c94-ffb2ad6d76e0" providerId="ADAL" clId="{4E0799B8-4D6E-4526-9E02-FEFF9F475EAE}" dt="2026-02-18T16:20:39.207" v="43" actId="47"/>
        <pc:sldMkLst>
          <pc:docMk/>
          <pc:sldMk cId="0" sldId="306"/>
        </pc:sldMkLst>
        <pc:spChg chg="mod">
          <ac:chgData name="Debra McLennan" userId="68985080-486e-4aac-9c94-ffb2ad6d76e0" providerId="ADAL" clId="{4E0799B8-4D6E-4526-9E02-FEFF9F475EAE}" dt="2026-02-18T16:15:19.215" v="19" actId="14100"/>
          <ac:spMkLst>
            <pc:docMk/>
            <pc:sldMk cId="0" sldId="306"/>
            <ac:spMk id="488" creationId="{00000000-0000-0000-0000-000000000000}"/>
          </ac:spMkLst>
        </pc:spChg>
        <pc:picChg chg="mod">
          <ac:chgData name="Debra McLennan" userId="68985080-486e-4aac-9c94-ffb2ad6d76e0" providerId="ADAL" clId="{4E0799B8-4D6E-4526-9E02-FEFF9F475EAE}" dt="2026-02-18T16:14:30.477" v="7" actId="1076"/>
          <ac:picMkLst>
            <pc:docMk/>
            <pc:sldMk cId="0" sldId="306"/>
            <ac:picMk id="3" creationId="{E72CFE7B-F038-C81F-841A-375B98F05C2C}"/>
          </ac:picMkLst>
        </pc:picChg>
        <pc:picChg chg="mod">
          <ac:chgData name="Debra McLennan" userId="68985080-486e-4aac-9c94-ffb2ad6d76e0" providerId="ADAL" clId="{4E0799B8-4D6E-4526-9E02-FEFF9F475EAE}" dt="2026-02-18T16:14:35.615" v="8" actId="1076"/>
          <ac:picMkLst>
            <pc:docMk/>
            <pc:sldMk cId="0" sldId="306"/>
            <ac:picMk id="5" creationId="{6C9DB2B7-DA5F-D6A3-029E-4C71A2803337}"/>
          </ac:picMkLst>
        </pc:picChg>
      </pc:sldChg>
      <pc:sldChg chg="addSp delSp modSp add mod modClrScheme delDesignElem chgLayout">
        <pc:chgData name="Debra McLennan" userId="68985080-486e-4aac-9c94-ffb2ad6d76e0" providerId="ADAL" clId="{4E0799B8-4D6E-4526-9E02-FEFF9F475EAE}" dt="2026-02-18T16:20:27.194" v="42" actId="255"/>
        <pc:sldMkLst>
          <pc:docMk/>
          <pc:sldMk cId="2284826053" sldId="2589"/>
        </pc:sldMkLst>
        <pc:spChg chg="add mod ord">
          <ac:chgData name="Debra McLennan" userId="68985080-486e-4aac-9c94-ffb2ad6d76e0" providerId="ADAL" clId="{4E0799B8-4D6E-4526-9E02-FEFF9F475EAE}" dt="2026-02-18T16:19:27.584" v="39" actId="26606"/>
          <ac:spMkLst>
            <pc:docMk/>
            <pc:sldMk cId="2284826053" sldId="2589"/>
            <ac:spMk id="2" creationId="{E928D982-D43E-5554-1DD0-B901AFE5E4B2}"/>
          </ac:spMkLst>
        </pc:spChg>
        <pc:spChg chg="add mod ord">
          <ac:chgData name="Debra McLennan" userId="68985080-486e-4aac-9c94-ffb2ad6d76e0" providerId="ADAL" clId="{4E0799B8-4D6E-4526-9E02-FEFF9F475EAE}" dt="2026-02-18T16:20:27.194" v="42" actId="255"/>
          <ac:spMkLst>
            <pc:docMk/>
            <pc:sldMk cId="2284826053" sldId="2589"/>
            <ac:spMk id="4" creationId="{5036479E-0485-C1DA-C785-9BDAE48F94C2}"/>
          </ac:spMkLst>
        </pc:spChg>
        <pc:spChg chg="add del mod ord">
          <ac:chgData name="Debra McLennan" userId="68985080-486e-4aac-9c94-ffb2ad6d76e0" providerId="ADAL" clId="{4E0799B8-4D6E-4526-9E02-FEFF9F475EAE}" dt="2026-02-18T16:17:46.958" v="30"/>
          <ac:spMkLst>
            <pc:docMk/>
            <pc:sldMk cId="2284826053" sldId="2589"/>
            <ac:spMk id="6" creationId="{5D95FE66-30C4-4E9C-9E31-34DE90ADC429}"/>
          </ac:spMkLst>
        </pc:spChg>
        <pc:spChg chg="add">
          <ac:chgData name="Debra McLennan" userId="68985080-486e-4aac-9c94-ffb2ad6d76e0" providerId="ADAL" clId="{4E0799B8-4D6E-4526-9E02-FEFF9F475EAE}" dt="2026-02-18T16:19:27.584" v="39" actId="26606"/>
          <ac:spMkLst>
            <pc:docMk/>
            <pc:sldMk cId="2284826053" sldId="2589"/>
            <ac:spMk id="10" creationId="{F4F2FC05-7D27-410F-BDA9-ADF4831368C7}"/>
          </ac:spMkLst>
        </pc:spChg>
        <pc:spChg chg="add">
          <ac:chgData name="Debra McLennan" userId="68985080-486e-4aac-9c94-ffb2ad6d76e0" providerId="ADAL" clId="{4E0799B8-4D6E-4526-9E02-FEFF9F475EAE}" dt="2026-02-18T16:19:27.584" v="39" actId="26606"/>
          <ac:spMkLst>
            <pc:docMk/>
            <pc:sldMk cId="2284826053" sldId="2589"/>
            <ac:spMk id="11" creationId="{9080D120-BD54-46E1-BA37-82F5E8089E90}"/>
          </ac:spMkLst>
        </pc:spChg>
        <pc:spChg chg="add">
          <ac:chgData name="Debra McLennan" userId="68985080-486e-4aac-9c94-ffb2ad6d76e0" providerId="ADAL" clId="{4E0799B8-4D6E-4526-9E02-FEFF9F475EAE}" dt="2026-02-18T16:19:27.584" v="39" actId="26606"/>
          <ac:spMkLst>
            <pc:docMk/>
            <pc:sldMk cId="2284826053" sldId="2589"/>
            <ac:spMk id="12" creationId="{81D83946-74FA-498A-AC80-9926F041B5C5}"/>
          </ac:spMkLst>
        </pc:spChg>
        <pc:spChg chg="add del">
          <ac:chgData name="Debra McLennan" userId="68985080-486e-4aac-9c94-ffb2ad6d76e0" providerId="ADAL" clId="{4E0799B8-4D6E-4526-9E02-FEFF9F475EAE}" dt="2026-02-18T16:19:05.709" v="36" actId="26606"/>
          <ac:spMkLst>
            <pc:docMk/>
            <pc:sldMk cId="2284826053" sldId="2589"/>
            <ac:spMk id="13" creationId="{F4F2FC05-7D27-410F-BDA9-ADF4831368C7}"/>
          </ac:spMkLst>
        </pc:spChg>
        <pc:spChg chg="add">
          <ac:chgData name="Debra McLennan" userId="68985080-486e-4aac-9c94-ffb2ad6d76e0" providerId="ADAL" clId="{4E0799B8-4D6E-4526-9E02-FEFF9F475EAE}" dt="2026-02-18T16:19:27.584" v="39" actId="26606"/>
          <ac:spMkLst>
            <pc:docMk/>
            <pc:sldMk cId="2284826053" sldId="2589"/>
            <ac:spMk id="14" creationId="{5060D983-8B52-443A-8183-2A1DE05618B5}"/>
          </ac:spMkLst>
        </pc:spChg>
        <pc:spChg chg="add del">
          <ac:chgData name="Debra McLennan" userId="68985080-486e-4aac-9c94-ffb2ad6d76e0" providerId="ADAL" clId="{4E0799B8-4D6E-4526-9E02-FEFF9F475EAE}" dt="2026-02-18T16:19:05.709" v="36" actId="26606"/>
          <ac:spMkLst>
            <pc:docMk/>
            <pc:sldMk cId="2284826053" sldId="2589"/>
            <ac:spMk id="15" creationId="{9080D120-BD54-46E1-BA37-82F5E8089E90}"/>
          </ac:spMkLst>
        </pc:spChg>
        <pc:spChg chg="add del">
          <ac:chgData name="Debra McLennan" userId="68985080-486e-4aac-9c94-ffb2ad6d76e0" providerId="ADAL" clId="{4E0799B8-4D6E-4526-9E02-FEFF9F475EAE}" dt="2026-02-18T16:19:05.709" v="36" actId="26606"/>
          <ac:spMkLst>
            <pc:docMk/>
            <pc:sldMk cId="2284826053" sldId="2589"/>
            <ac:spMk id="17" creationId="{81D83946-74FA-498A-AC80-9926F041B5C5}"/>
          </ac:spMkLst>
        </pc:spChg>
        <pc:spChg chg="add del">
          <ac:chgData name="Debra McLennan" userId="68985080-486e-4aac-9c94-ffb2ad6d76e0" providerId="ADAL" clId="{4E0799B8-4D6E-4526-9E02-FEFF9F475EAE}" dt="2026-02-18T16:19:05.709" v="36" actId="26606"/>
          <ac:spMkLst>
            <pc:docMk/>
            <pc:sldMk cId="2284826053" sldId="2589"/>
            <ac:spMk id="19" creationId="{5060D983-8B52-443A-8183-2A1DE05618B5}"/>
          </ac:spMkLst>
        </pc:spChg>
        <pc:spChg chg="add del">
          <ac:chgData name="Debra McLennan" userId="68985080-486e-4aac-9c94-ffb2ad6d76e0" providerId="ADAL" clId="{4E0799B8-4D6E-4526-9E02-FEFF9F475EAE}" dt="2026-02-18T16:19:18.385" v="38" actId="26606"/>
          <ac:spMkLst>
            <pc:docMk/>
            <pc:sldMk cId="2284826053" sldId="2589"/>
            <ac:spMk id="21" creationId="{82095FCE-EF05-4443-B97A-85DEE3A5CA17}"/>
          </ac:spMkLst>
        </pc:spChg>
        <pc:spChg chg="add del">
          <ac:chgData name="Debra McLennan" userId="68985080-486e-4aac-9c94-ffb2ad6d76e0" providerId="ADAL" clId="{4E0799B8-4D6E-4526-9E02-FEFF9F475EAE}" dt="2026-02-18T16:19:18.385" v="38" actId="26606"/>
          <ac:spMkLst>
            <pc:docMk/>
            <pc:sldMk cId="2284826053" sldId="2589"/>
            <ac:spMk id="22" creationId="{8F7AFB9A-7364-478C-B48B-8523CDD9AE8D}"/>
          </ac:spMkLst>
        </pc:spChg>
        <pc:spChg chg="add del">
          <ac:chgData name="Debra McLennan" userId="68985080-486e-4aac-9c94-ffb2ad6d76e0" providerId="ADAL" clId="{4E0799B8-4D6E-4526-9E02-FEFF9F475EAE}" dt="2026-02-18T16:19:18.385" v="38" actId="26606"/>
          <ac:spMkLst>
            <pc:docMk/>
            <pc:sldMk cId="2284826053" sldId="2589"/>
            <ac:spMk id="23" creationId="{36678033-86B6-40E6-BE90-78D8ED4E3A31}"/>
          </ac:spMkLst>
        </pc:spChg>
        <pc:spChg chg="add del">
          <ac:chgData name="Debra McLennan" userId="68985080-486e-4aac-9c94-ffb2ad6d76e0" providerId="ADAL" clId="{4E0799B8-4D6E-4526-9E02-FEFF9F475EAE}" dt="2026-02-18T16:19:18.385" v="38" actId="26606"/>
          <ac:spMkLst>
            <pc:docMk/>
            <pc:sldMk cId="2284826053" sldId="2589"/>
            <ac:spMk id="24" creationId="{D2542E1A-076E-4A34-BB67-2BF961754E0C}"/>
          </ac:spMkLst>
        </pc:spChg>
        <pc:spChg chg="add del">
          <ac:chgData name="Debra McLennan" userId="68985080-486e-4aac-9c94-ffb2ad6d76e0" providerId="ADAL" clId="{4E0799B8-4D6E-4526-9E02-FEFF9F475EAE}" dt="2026-02-18T16:19:18.385" v="38" actId="26606"/>
          <ac:spMkLst>
            <pc:docMk/>
            <pc:sldMk cId="2284826053" sldId="2589"/>
            <ac:spMk id="25" creationId="{75C56826-D4E5-42ED-8529-079651CB3005}"/>
          </ac:spMkLst>
        </pc:spChg>
        <pc:spChg chg="del mod ord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487" creationId="{CE466D88-3EA6-ACFA-BEBA-E425F8F0751F}"/>
          </ac:spMkLst>
        </pc:spChg>
        <pc:spChg chg="del mod ord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488" creationId="{94F830ED-01F8-E6C9-F6CD-F6F40D8C0389}"/>
          </ac:spMkLst>
        </pc:spChg>
        <pc:spChg chg="del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504" creationId="{D14E5D61-1C81-7E2C-F708-6CCDB8110279}"/>
          </ac:spMkLst>
        </pc:spChg>
        <pc:spChg chg="del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521" creationId="{D1B12C92-531B-CE0C-F248-6C3F0C996BB3}"/>
          </ac:spMkLst>
        </pc:spChg>
        <pc:spChg chg="del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522" creationId="{A9DD6B08-9BC5-F632-EE1D-1251E19A3235}"/>
          </ac:spMkLst>
        </pc:spChg>
        <pc:spChg chg="del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523" creationId="{88E2DF28-F27E-53CC-E526-711AFA996CDB}"/>
          </ac:spMkLst>
        </pc:spChg>
        <pc:spChg chg="del">
          <ac:chgData name="Debra McLennan" userId="68985080-486e-4aac-9c94-ffb2ad6d76e0" providerId="ADAL" clId="{4E0799B8-4D6E-4526-9E02-FEFF9F475EAE}" dt="2026-02-18T16:16:53.032" v="25" actId="700"/>
          <ac:spMkLst>
            <pc:docMk/>
            <pc:sldMk cId="2284826053" sldId="2589"/>
            <ac:spMk id="524" creationId="{E3512582-1396-520E-ABCC-B6DE777DBC88}"/>
          </ac:spMkLst>
        </pc:spChg>
        <pc:picChg chg="del">
          <ac:chgData name="Debra McLennan" userId="68985080-486e-4aac-9c94-ffb2ad6d76e0" providerId="ADAL" clId="{4E0799B8-4D6E-4526-9E02-FEFF9F475EAE}" dt="2026-02-18T16:16:33.377" v="23" actId="478"/>
          <ac:picMkLst>
            <pc:docMk/>
            <pc:sldMk cId="2284826053" sldId="2589"/>
            <ac:picMk id="3" creationId="{7887910C-23A3-02A2-9414-C5C6381FA5C8}"/>
          </ac:picMkLst>
        </pc:picChg>
        <pc:picChg chg="del">
          <ac:chgData name="Debra McLennan" userId="68985080-486e-4aac-9c94-ffb2ad6d76e0" providerId="ADAL" clId="{4E0799B8-4D6E-4526-9E02-FEFF9F475EAE}" dt="2026-02-18T16:16:34.480" v="24" actId="478"/>
          <ac:picMkLst>
            <pc:docMk/>
            <pc:sldMk cId="2284826053" sldId="2589"/>
            <ac:picMk id="5" creationId="{4EE1F8EC-4550-3CAC-E7CE-9821F719A327}"/>
          </ac:picMkLst>
        </pc:picChg>
        <pc:picChg chg="add mod">
          <ac:chgData name="Debra McLennan" userId="68985080-486e-4aac-9c94-ffb2ad6d76e0" providerId="ADAL" clId="{4E0799B8-4D6E-4526-9E02-FEFF9F475EAE}" dt="2026-02-18T16:19:27.584" v="39" actId="26606"/>
          <ac:picMkLst>
            <pc:docMk/>
            <pc:sldMk cId="2284826053" sldId="2589"/>
            <ac:picMk id="7" creationId="{7E5CF210-7A11-1834-5450-CD9E108ED2EE}"/>
          </ac:picMkLst>
        </pc:picChg>
        <pc:picChg chg="add mod">
          <ac:chgData name="Debra McLennan" userId="68985080-486e-4aac-9c94-ffb2ad6d76e0" providerId="ADAL" clId="{4E0799B8-4D6E-4526-9E02-FEFF9F475EAE}" dt="2026-02-18T16:19:27.584" v="39" actId="26606"/>
          <ac:picMkLst>
            <pc:docMk/>
            <pc:sldMk cId="2284826053" sldId="2589"/>
            <ac:picMk id="8" creationId="{75D4A008-13EC-191C-3850-F675549915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65725-8E74-46B4-BB7F-464FF78505C1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C504D-589E-4BA2-8CEA-E2856828D9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62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rocerytracker.ca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rocerytracker.ca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utritionsource.hsph.harvard.edu/what-should-you-eat/whole-grains/#:~:text=The%20germ%20is%20the%20core,vitamins%2C%20phytochemicals%2C%20and%20antioxidants" TargetMode="External"/><Relationship Id="rId4" Type="http://schemas.openxmlformats.org/officeDocument/2006/relationships/hyperlink" Target="https://www.learnalberta.ca/ProgramOfStudy.aspx?lang=en&amp;ProgramId=561727#724051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ldwayspt.org/blog/whole-grains-are-part-your-heritage/" TargetMode="External"/><Relationship Id="rId5" Type="http://schemas.openxmlformats.org/officeDocument/2006/relationships/hyperlink" Target="https://nutritionsource.hsph.harvard.edu/what-should-you-eat/whole-grains/#:~:text=The%20germ%20is%20the%20core,vitamins%2C%20phytochemicals%2C%20and%20antioxidants" TargetMode="External"/><Relationship Id="rId4" Type="http://schemas.openxmlformats.org/officeDocument/2006/relationships/hyperlink" Target="https://www.learnalberta.ca/ProgramOfStudy.aspx?lang=en&amp;ProgramId=561727#724051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ldwayspt.org/blog/whole-grains-are-part-your-heritage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uperstore.com.au/assets/files/uploads/ch9-pages-from-food-for-you-3ed-book-1-4pp-10-web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earnalberta.ca/ProgramOfStudy.aspx?lang=en&amp;ProgramId=561727#724051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bertapulse.com/eating-pulses/pulses-101/preparin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plant-health/invasive-species/biosecurity/fact-shee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ianfoodfocus.org/on-the-farm/how-do-you-know-canadian-grown-food-is-saf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ianfoodfocus.org/on-the-farm/how-do-you-know-canadian-grown-food-is-saf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8FAC-608E-1007-BC75-B6CFD389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B6751-440F-9F29-A67F-D9E681BE3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FC4C8-46BE-7DA4-B985-8CEAAD243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E5483-2C75-4962-F559-C8EBF64D5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CA066-102F-4CA8-9205-A106227440A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54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0d093a602_0_20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B40BAEF-0703-2720-3CF3-A7CAC0285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7EBB61C5-C866-D6A4-F9E7-51666F601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A3E9B3D9-9F79-83E7-08A4-122A798A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fc4a6b69f7_0_42:notes">
            <a:extLst>
              <a:ext uri="{FF2B5EF4-FFF2-40B4-BE49-F238E27FC236}">
                <a16:creationId xmlns:a16="http://schemas.microsoft.com/office/drawing/2014/main" id="{6DB54594-B8B8-22DD-2476-647AC3B05C2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Information supported by: </a:t>
            </a:r>
            <a:r>
              <a:rPr lang="en-CA" dirty="0">
                <a:sym typeface="Arial"/>
                <a:hlinkClick r:id="rId3"/>
              </a:rPr>
              <a:t>ch9-pages-from-food-for-you-3ed-book-1-4pp-10-web.pdf (teachersuperstore.com.au)</a:t>
            </a:r>
            <a:endParaRPr lang="en-CA" dirty="0">
              <a:sym typeface="Arial"/>
            </a:endParaRPr>
          </a:p>
          <a:p>
            <a:endParaRPr lang="en-CA" dirty="0">
              <a:sym typeface="Arial"/>
            </a:endParaRPr>
          </a:p>
          <a:p>
            <a:r>
              <a:rPr lang="en-CA" dirty="0">
                <a:sym typeface="Arial"/>
              </a:rPr>
              <a:t>Students can go online to look for the food items at the various grocery store websites (Superstore, Walmart, Voila (Safeway/</a:t>
            </a:r>
            <a:r>
              <a:rPr lang="en-CA" dirty="0" err="1">
                <a:sym typeface="Arial"/>
              </a:rPr>
              <a:t>sobeys</a:t>
            </a:r>
            <a:r>
              <a:rPr lang="en-CA" dirty="0">
                <a:sym typeface="Arial"/>
              </a:rPr>
              <a:t>), etc. or they can use the Grocery Tracker website at </a:t>
            </a:r>
            <a:r>
              <a:rPr lang="en-CA" dirty="0">
                <a:sym typeface="Arial"/>
                <a:hlinkClick r:id="rId4"/>
              </a:rPr>
              <a:t>https://grocerytracker.ca/</a:t>
            </a:r>
            <a:r>
              <a:rPr lang="en-CA" dirty="0">
                <a:sym typeface="Arial"/>
              </a:rPr>
              <a:t>  which also provides the cost per 100 g or 100 mL, depending on the food item. </a:t>
            </a:r>
            <a:endParaRPr lang="en-CA" dirty="0"/>
          </a:p>
        </p:txBody>
      </p:sp>
      <p:sp>
        <p:nvSpPr>
          <p:cNvPr id="499" name="Google Shape;499;g2fc4a6b69f7_0_42:notes">
            <a:extLst>
              <a:ext uri="{FF2B5EF4-FFF2-40B4-BE49-F238E27FC236}">
                <a16:creationId xmlns:a16="http://schemas.microsoft.com/office/drawing/2014/main" id="{1F1C2F8A-90E0-35AD-4C53-CE1A5FDA01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AB86A41F-05DF-F4E6-80B3-463B47A0D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49881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>
          <a:extLst>
            <a:ext uri="{FF2B5EF4-FFF2-40B4-BE49-F238E27FC236}">
              <a16:creationId xmlns:a16="http://schemas.microsoft.com/office/drawing/2014/main" id="{4BCD49A7-E2E8-20FA-7654-976AC1ACA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0eb98c2042_0_51:notes">
            <a:extLst>
              <a:ext uri="{FF2B5EF4-FFF2-40B4-BE49-F238E27FC236}">
                <a16:creationId xmlns:a16="http://schemas.microsoft.com/office/drawing/2014/main" id="{7C84DCAB-1AD5-511A-9878-B9DBCA7DB65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Information supported by: </a:t>
            </a:r>
            <a:r>
              <a:rPr lang="en-CA" dirty="0">
                <a:sym typeface="Arial"/>
                <a:hlinkClick r:id="rId3"/>
              </a:rPr>
              <a:t>ch9-pages-from-food-for-you-3ed-book-1-4pp-10-web.pdf (teachersuperstore.com.au)</a:t>
            </a:r>
            <a:endParaRPr lang="en-CA" dirty="0">
              <a:sym typeface="Arial"/>
            </a:endParaRPr>
          </a:p>
          <a:p>
            <a:endParaRPr lang="en-CA" dirty="0">
              <a:sym typeface="Arial"/>
            </a:endParaRPr>
          </a:p>
          <a:p>
            <a:r>
              <a:rPr lang="en-CA" dirty="0">
                <a:sym typeface="Arial"/>
              </a:rPr>
              <a:t>Students can go online to look for the food items at the various grocery store websites (Superstore, Walmart, Voila (Safeway/</a:t>
            </a:r>
            <a:r>
              <a:rPr lang="en-CA" dirty="0" err="1">
                <a:sym typeface="Arial"/>
              </a:rPr>
              <a:t>sobeys</a:t>
            </a:r>
            <a:r>
              <a:rPr lang="en-CA" dirty="0">
                <a:sym typeface="Arial"/>
              </a:rPr>
              <a:t>), etc. </a:t>
            </a:r>
            <a:r>
              <a:rPr lang="en-CA">
                <a:sym typeface="Arial"/>
              </a:rPr>
              <a:t>or they can use the Grocery Tracker website at </a:t>
            </a:r>
            <a:r>
              <a:rPr lang="en-CA">
                <a:sym typeface="Arial"/>
                <a:hlinkClick r:id="rId4"/>
              </a:rPr>
              <a:t>https://grocerytracker.ca/</a:t>
            </a:r>
            <a:r>
              <a:rPr lang="en-CA">
                <a:sym typeface="Arial"/>
              </a:rPr>
              <a:t>  which also provides the cost per 100 g or 100 mL, depending on the food item. </a:t>
            </a:r>
            <a:endParaRPr lang="en-CA"/>
          </a:p>
          <a:p>
            <a:endParaRPr lang="en-CA"/>
          </a:p>
        </p:txBody>
      </p:sp>
      <p:sp>
        <p:nvSpPr>
          <p:cNvPr id="507" name="Google Shape;507;g30eb98c2042_0_51:notes">
            <a:extLst>
              <a:ext uri="{FF2B5EF4-FFF2-40B4-BE49-F238E27FC236}">
                <a16:creationId xmlns:a16="http://schemas.microsoft.com/office/drawing/2014/main" id="{628833CE-4302-B3A2-B0FA-84691D8ABE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BE5415-3454-2FE5-A38D-D1C94241B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9145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fc4a6b69f7_0_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Information supported by: </a:t>
            </a:r>
            <a:r>
              <a:rPr lang="en-CA">
                <a:sym typeface="Arial"/>
                <a:hlinkClick r:id="rId3"/>
              </a:rPr>
              <a:t>ch9-pages-from-food-for-you-3ed-book-1-4pp-10-web.pdf (teachersuperstore.com.au)</a:t>
            </a:r>
            <a:endParaRPr lang="en-CA"/>
          </a:p>
        </p:txBody>
      </p:sp>
      <p:sp>
        <p:nvSpPr>
          <p:cNvPr id="515" name="Google Shape;515;g2fc4a6b69f7_0_49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AF17C7-CC4F-6EA7-38B0-0E3B08CF5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>
          <a:extLst>
            <a:ext uri="{FF2B5EF4-FFF2-40B4-BE49-F238E27FC236}">
              <a16:creationId xmlns:a16="http://schemas.microsoft.com/office/drawing/2014/main" id="{DB3EF6A2-AE6A-ABFC-42AD-37B33C79B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0eb98c2042_0_59:notes">
            <a:extLst>
              <a:ext uri="{FF2B5EF4-FFF2-40B4-BE49-F238E27FC236}">
                <a16:creationId xmlns:a16="http://schemas.microsoft.com/office/drawing/2014/main" id="{96369002-DE4C-FEC8-B131-C9D044AA550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Information Retrieved October 25, 2024 from </a:t>
            </a:r>
            <a:r>
              <a:rPr lang="en-CA" dirty="0">
                <a:hlinkClick r:id="rId3"/>
              </a:rPr>
              <a:t>https://www.teachersuperstore.com.au/assets/files/uploads/ch9-pages-from-food-for-you-3ed-book-1-4pp-10-web.pdf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2024 from Learn Alberta, </a:t>
            </a:r>
            <a:r>
              <a:rPr lang="en-CA" dirty="0">
                <a:hlinkClick r:id="rId4"/>
              </a:rPr>
              <a:t>https://www.learnalberta.ca/ProgramOfStudy.aspx?lang=en&amp;ProgramId=561727#724051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2024 from  </a:t>
            </a:r>
            <a:r>
              <a:rPr lang="en-CA" dirty="0">
                <a:hlinkClick r:id="rId5"/>
              </a:rPr>
              <a:t>https://nutritionsource.hsph.harvard.edu/what-should-you-eat/whole-grains/#:~:text=The%20germ%20is%20the%20core,vitamins%2C%20phytochemicals%2C%20and%20antioxidants</a:t>
            </a:r>
            <a:r>
              <a:rPr lang="en-CA" dirty="0"/>
              <a:t>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48" name="Google Shape;448;g30eb98c2042_0_59:notes">
            <a:extLst>
              <a:ext uri="{FF2B5EF4-FFF2-40B4-BE49-F238E27FC236}">
                <a16:creationId xmlns:a16="http://schemas.microsoft.com/office/drawing/2014/main" id="{3050A6AA-C3D6-F0C9-0719-7925178A5F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9D8393-4F91-CC61-C123-FFB65C18F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5665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0eb98c2042_0_86:notes"/>
          <p:cNvSpPr txBox="1">
            <a:spLocks noGrp="1"/>
          </p:cNvSpPr>
          <p:nvPr>
            <p:ph type="body" idx="1"/>
          </p:nvPr>
        </p:nvSpPr>
        <p:spPr>
          <a:xfrm>
            <a:off x="701040" y="4444860"/>
            <a:ext cx="5608320" cy="4013340"/>
          </a:xfrm>
        </p:spPr>
        <p:txBody>
          <a:bodyPr/>
          <a:lstStyle/>
          <a:p>
            <a:r>
              <a:rPr lang="en-CA" dirty="0"/>
              <a:t>Information Retrieved October 25, 2024 from </a:t>
            </a:r>
            <a:r>
              <a:rPr lang="en-CA" dirty="0">
                <a:hlinkClick r:id="rId3"/>
              </a:rPr>
              <a:t>https://www.teachersuperstore.com.au/assets/files/uploads/ch9-pages-from-food-for-you-3ed-book-1-4pp-10-web.pdf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2024 from Learn Alberta, </a:t>
            </a:r>
            <a:r>
              <a:rPr lang="en-CA" dirty="0">
                <a:hlinkClick r:id="rId4"/>
              </a:rPr>
              <a:t>https://www.learnalberta.ca/ProgramOfStudy.aspx?lang=en&amp;ProgramId=561727#724051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2024 from  </a:t>
            </a:r>
            <a:r>
              <a:rPr lang="en-CA" dirty="0">
                <a:hlinkClick r:id="rId5"/>
              </a:rPr>
              <a:t>https://nutritionsource.hsph.harvard.edu/what-should-you-eat/whole-grains/#:~:text=The%20germ%20is%20the%20core,vitamins%2C%20phytochemicals%2C%20and%20antioxidants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dirty="0"/>
              <a:t>Information supported by: </a:t>
            </a:r>
            <a:r>
              <a:rPr lang="en-CA" dirty="0">
                <a:sym typeface="Arial"/>
                <a:hlinkClick r:id="rId3"/>
              </a:rPr>
              <a:t>ch9-pages-from-food-for-you-3ed-book-1-4pp-10-web.pdf (teachersuperstore.com.au)</a:t>
            </a:r>
            <a:endParaRPr lang="en-CA" dirty="0"/>
          </a:p>
          <a:p>
            <a:r>
              <a:rPr lang="en-CA" dirty="0"/>
              <a:t>Information Retrieved October 17, 2024 from </a:t>
            </a:r>
            <a:r>
              <a:rPr lang="en-CA" dirty="0">
                <a:hlinkClick r:id="rId6"/>
              </a:rPr>
              <a:t>https://oldwayspt.org/blog/whole-grains-are-part-your-heritage/</a:t>
            </a:r>
            <a:endParaRPr lang="en-CA" dirty="0"/>
          </a:p>
          <a:p>
            <a:endParaRPr lang="en-CA" dirty="0"/>
          </a:p>
          <a:p>
            <a:r>
              <a:rPr lang="en-CA" b="1" dirty="0"/>
              <a:t>Answer: Whole grain flour because it contains the germ, which is a Rich source of vitamin E, B vitamins, healthy fats, and some minerals.</a:t>
            </a:r>
          </a:p>
          <a:p>
            <a:endParaRPr lang="en-CA" dirty="0"/>
          </a:p>
        </p:txBody>
      </p:sp>
      <p:sp>
        <p:nvSpPr>
          <p:cNvPr id="456" name="Google Shape;456;g30eb98c2042_0_86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E2536F-520B-BE13-8420-C42F8AA03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>
          <a:extLst>
            <a:ext uri="{FF2B5EF4-FFF2-40B4-BE49-F238E27FC236}">
              <a16:creationId xmlns:a16="http://schemas.microsoft.com/office/drawing/2014/main" id="{67227576-3899-9CD8-EF5F-D15AFE9A6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c4a6b69f7_0_12:notes">
            <a:extLst>
              <a:ext uri="{FF2B5EF4-FFF2-40B4-BE49-F238E27FC236}">
                <a16:creationId xmlns:a16="http://schemas.microsoft.com/office/drawing/2014/main" id="{A4B4D83C-103A-4D09-28BA-AF143921C7E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Information supported by: </a:t>
            </a:r>
            <a:r>
              <a:rPr lang="en-CA" dirty="0">
                <a:sym typeface="Arial"/>
                <a:hlinkClick r:id="rId3"/>
              </a:rPr>
              <a:t>ch9-pages-from-food-for-you-3ed-book-1-4pp-10-web.pdf (teachersuperstore.com.au)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17, 2024 from </a:t>
            </a:r>
            <a:r>
              <a:rPr lang="en-CA" dirty="0">
                <a:hlinkClick r:id="rId4"/>
              </a:rPr>
              <a:t>https://oldwayspt.org/blog/whole-grains-are-part-your-heritage/</a:t>
            </a:r>
            <a:endParaRPr lang="en-CA" dirty="0"/>
          </a:p>
          <a:p>
            <a:endParaRPr lang="en-CA" dirty="0"/>
          </a:p>
        </p:txBody>
      </p:sp>
      <p:sp>
        <p:nvSpPr>
          <p:cNvPr id="342" name="Google Shape;342;g2fc4a6b69f7_0_12:notes">
            <a:extLst>
              <a:ext uri="{FF2B5EF4-FFF2-40B4-BE49-F238E27FC236}">
                <a16:creationId xmlns:a16="http://schemas.microsoft.com/office/drawing/2014/main" id="{C03AA810-E61B-86DC-6A5C-D5D02B1629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4F5901A-F955-88E7-DC18-38B9759F4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5012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0eb98c2042_0_6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Information Retrieved October 25, 2024 from </a:t>
            </a:r>
            <a:r>
              <a:rPr lang="en-CA" dirty="0">
                <a:hlinkClick r:id="rId3"/>
              </a:rPr>
              <a:t>https://www.teachersuperstore.com.au/assets/files/uploads/ch9-pages-from-food-for-you-3ed-book-1-4pp-10-web.pdf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2025 from Learn Alberta, </a:t>
            </a:r>
            <a:r>
              <a:rPr lang="en-CA" dirty="0">
                <a:hlinkClick r:id="rId4"/>
              </a:rPr>
              <a:t>https://www.learnalberta.ca/ProgramOfStudy.aspx?lang=en&amp;ProgramId=561727#724051</a:t>
            </a:r>
            <a:endParaRPr lang="en-CA" dirty="0"/>
          </a:p>
          <a:p>
            <a:endParaRPr lang="en-CA" dirty="0"/>
          </a:p>
        </p:txBody>
      </p:sp>
      <p:sp>
        <p:nvSpPr>
          <p:cNvPr id="464" name="Google Shape;464;g30eb98c2042_0_68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905871-2DA1-1195-CE79-62FD17997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>
          <a:extLst>
            <a:ext uri="{FF2B5EF4-FFF2-40B4-BE49-F238E27FC236}">
              <a16:creationId xmlns:a16="http://schemas.microsoft.com/office/drawing/2014/main" id="{FB236307-2E58-D4EF-8266-66B492A7C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0eb98c2042_0_68:notes">
            <a:extLst>
              <a:ext uri="{FF2B5EF4-FFF2-40B4-BE49-F238E27FC236}">
                <a16:creationId xmlns:a16="http://schemas.microsoft.com/office/drawing/2014/main" id="{AC2FDAE4-46F2-11D9-3C7F-78E6D2674080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hlinkClick r:id="rId3"/>
              </a:rPr>
              <a:t>https://albertapulse.com/eating-pulses/pulses-101/preparing/</a:t>
            </a:r>
            <a:r>
              <a:rPr lang="en-CA" dirty="0"/>
              <a:t> </a:t>
            </a:r>
          </a:p>
        </p:txBody>
      </p:sp>
      <p:sp>
        <p:nvSpPr>
          <p:cNvPr id="464" name="Google Shape;464;g30eb98c2042_0_68:notes">
            <a:extLst>
              <a:ext uri="{FF2B5EF4-FFF2-40B4-BE49-F238E27FC236}">
                <a16:creationId xmlns:a16="http://schemas.microsoft.com/office/drawing/2014/main" id="{E64BA7E7-8FC6-2148-5654-EFF670FFFB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6E625E2-A126-6B3A-06F6-CD9320649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431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eb98c2042_0_10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eriod"/>
            </a:pPr>
            <a:r>
              <a:rPr lang="en-CA" dirty="0"/>
              <a:t>Information Retrieved October 25, 2024 from </a:t>
            </a:r>
            <a:r>
              <a:rPr lang="en-CA" dirty="0">
                <a:hlinkClick r:id="rId3"/>
              </a:rPr>
              <a:t>https://inspection.canada.ca/en/plant-health/invasive-species/biosecurity/fact-sheet</a:t>
            </a:r>
            <a:r>
              <a:rPr lang="en-CA" dirty="0"/>
              <a:t> as well as the image on the slide.</a:t>
            </a:r>
          </a:p>
          <a:p>
            <a:pPr marL="228600" indent="-228600">
              <a:buAutoNum type="alphaLcPeriod"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78" name="Google Shape;478;g30eb98c2042_0_105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2A5B866-A363-273B-59BA-A82130736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460ED3AB-D9BD-3D97-4770-C8B834B06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eb98c2042_0_121:notes">
            <a:extLst>
              <a:ext uri="{FF2B5EF4-FFF2-40B4-BE49-F238E27FC236}">
                <a16:creationId xmlns:a16="http://schemas.microsoft.com/office/drawing/2014/main" id="{64B1A5CE-DF24-E9D2-A971-9D38145F957C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/>
              <a:t>a. Information Retrieved October 25, 2024 from </a:t>
            </a:r>
            <a:r>
              <a:rPr lang="en-CA" dirty="0">
                <a:hlinkClick r:id="rId3"/>
              </a:rPr>
              <a:t>https://canadianfoodfocus.org/on-the-farm/how-do-you-know-canadian-grown-food-is-safe/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Information Retrieved October 25, 2024 from </a:t>
            </a:r>
            <a:r>
              <a:rPr lang="en-CA" dirty="0">
                <a:hlinkClick r:id="rId3"/>
              </a:rPr>
              <a:t>https://canadianfoodfocus.org/on-the-farm/how-do-you-know-canadian-grown-food-is-safe/</a:t>
            </a:r>
            <a:r>
              <a:rPr lang="en-CA" dirty="0"/>
              <a:t> and images are screen shots of the Canadian Food Focus website.</a:t>
            </a:r>
          </a:p>
        </p:txBody>
      </p:sp>
      <p:sp>
        <p:nvSpPr>
          <p:cNvPr id="485" name="Google Shape;485;g30eb98c2042_0_121:notes">
            <a:extLst>
              <a:ext uri="{FF2B5EF4-FFF2-40B4-BE49-F238E27FC236}">
                <a16:creationId xmlns:a16="http://schemas.microsoft.com/office/drawing/2014/main" id="{9181650A-BCEF-E36D-858F-6045ACCBA1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711C371-E947-3923-26A5-FB8970950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0630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5EAD8A60-81C5-F9D7-8235-F59CB6F5A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eb98c2042_0_121:notes">
            <a:extLst>
              <a:ext uri="{FF2B5EF4-FFF2-40B4-BE49-F238E27FC236}">
                <a16:creationId xmlns:a16="http://schemas.microsoft.com/office/drawing/2014/main" id="{2FBC90DD-C92F-D57B-2F5B-3A187D20A1D2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a. Information Retrieved October 25, 2024 from Canadian Food Focus – How do you know Canadian-grown food is safe? </a:t>
            </a:r>
            <a:r>
              <a:rPr lang="en-CA" dirty="0">
                <a:hlinkClick r:id="rId3"/>
              </a:rPr>
              <a:t>https://canadianfoodfocus.org/on-the-farm/how-do-you-know-canadian-grown-food-is-safe/</a:t>
            </a:r>
            <a:r>
              <a:rPr lang="en-CA" dirty="0"/>
              <a:t>  </a:t>
            </a:r>
          </a:p>
        </p:txBody>
      </p:sp>
      <p:sp>
        <p:nvSpPr>
          <p:cNvPr id="485" name="Google Shape;485;g30eb98c2042_0_121:notes">
            <a:extLst>
              <a:ext uri="{FF2B5EF4-FFF2-40B4-BE49-F238E27FC236}">
                <a16:creationId xmlns:a16="http://schemas.microsoft.com/office/drawing/2014/main" id="{2739885A-AAE6-18A1-95E7-02E76B6EB7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24F2983-787F-C0E3-A6E9-24B8B303A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8435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7FD9-E339-C8E1-DB98-D4CADBB25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9DDBB-9624-6661-FB49-7574DA2B5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C02C3-E67E-12C5-E2B2-3A3F09DD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3494-96C9-933B-FBC9-6D9D243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5D005-1CED-6DC6-97D2-763C66CB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40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0D1F-A176-BDBD-2583-F7EF6975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2BE92-2961-99BD-3DDE-32DF095C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60BD4-BC00-8F99-0312-AE7ECFDD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62E24-CDC2-DBA9-295A-E767D6E0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C6820-7D78-3835-4D1D-D8ECD387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89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ACCC6-58C6-C05E-14F7-3AA082E8C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587FE-A7D3-DDF4-8189-B712CFECD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9F052-7758-37C4-55BE-F3B5EAE2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341C5-4A62-2519-D9F7-FF9B3556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F502E-5083-7B4E-FA95-165D28C0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90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8F7E-6ED5-533C-E07E-C001EEC0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816C9-A485-EDF1-E4E4-9C93C1C63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BED9-D622-8D06-C61A-7ACCDEB1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B7C2B-10E7-978B-93DC-8F70D886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488B4-1179-548A-4B94-18125227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55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17CE-278B-EBE3-3BA3-133EAF99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37372-7061-5DFE-31B7-C5F85EF3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32B11-E098-A4E5-D295-A38E5043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5DE57-204F-BD99-F84E-8BAFDC05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00392-D0CA-B7C0-983A-603E793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44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397C-2A6A-8220-4F63-3A3F801F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6737-B56F-5D38-82AB-2968D96A6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9DF10-7836-0677-EB17-4EB19ACF9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11D7D-496C-98C1-40A4-21D8A156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C6ABB-45E1-07E5-E98F-3224AD19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5AF73-1AA6-58AF-2196-887FD1F3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58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80C4-9DE5-AEAF-83D1-D1D61F7E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F07B0-B3AF-446E-1E9A-BF144980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F6FC6-AC42-AE16-9AE1-C270B1620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88C27-5949-3209-A650-C5C3419D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0EBD1-D5FB-0068-A617-3B66FF352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7A4C97-44AE-5BE4-9505-4FEDC724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B22572-43CC-2D3B-5799-06E8179B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8012E-7B7C-64A3-44AA-AC9D5FDD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54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EB07-E2D5-A564-CE96-885F9D56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2C272-A023-9CA6-52D9-F8876FA0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C3919-A66A-9298-AFCA-303DD500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A2FE-BDB7-1500-7664-62B5ACDA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20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E1ABD-7BD4-42FA-3634-91B9B863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DE16C-717B-5E0F-E5E9-B6F62EE1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38EB-80EA-0043-2378-EE01A25D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273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D613-EC62-B2DB-7736-B0E99402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FAB05-1D77-9A68-5BD2-9D6C293C5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66800-A287-F2A5-24E4-9694195C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4AF26-C4A7-AD92-B85E-ED4152D1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32F7-AE87-E0C6-7FB4-8A12230F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09AA6-3D9B-1C13-E6BD-EACB4FE8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71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FBC5-2F8A-65F0-1842-9D233395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E9EF0-FCDC-230D-AA74-20E3EB28D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286E1-0E06-DF82-ABDF-A625E39C3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E430D-C74F-FF9A-584F-CA23F5F7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31D8A-D1DE-CED8-3F6A-0AF8ED6D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B79DC-A3C1-8044-BA83-BDA3FEBF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018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A4DD2-6B85-E71E-9C51-6A24E543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015E5-EA74-DC97-3CA8-94A8C98AC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729A0-91D8-7B6D-0536-9D3FD6F3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129B86-9A64-49A0-B583-774FAA69DE2C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7FC27-F67D-1142-F716-2D47FEA66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E2E5A-A580-CCB4-E56D-423DD92B7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73185-06D2-4C75-86C0-8CEFC51A0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41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lbertapulse.com/recipe/prairie-black-bean-lentil-grain-salad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8FBB0-D042-1860-4B41-EFE4BCB7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87348-28CB-97CD-67DD-F7B1A0EB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Today’s Agenda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3A960-81A8-09C1-26D7-6285FC47A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200" b="1" dirty="0">
                <a:latin typeface="Arial" panose="020B0604020202020204" pitchFamily="34" charset="0"/>
                <a:cs typeface="Arial" panose="020B0604020202020204" pitchFamily="34" charset="0"/>
              </a:rPr>
              <a:t>Day 4</a:t>
            </a:r>
          </a:p>
          <a:p>
            <a:pPr lvl="0"/>
            <a:r>
              <a:rPr lang="en-CA" sz="2200" dirty="0"/>
              <a:t>Tips for buying, storing and preparing grains, legumes, pulses, nuts &amp; seeds</a:t>
            </a:r>
            <a:endParaRPr lang="en-US" sz="2200" dirty="0"/>
          </a:p>
          <a:p>
            <a:pPr lvl="0"/>
            <a:r>
              <a:rPr lang="en-US" sz="2200" dirty="0"/>
              <a:t>How grains, legumes, pulses, nuts and seeds are produced safely</a:t>
            </a:r>
          </a:p>
          <a:p>
            <a:pPr lvl="0"/>
            <a:r>
              <a:rPr lang="en-US" sz="2200" dirty="0"/>
              <a:t>Optional Let’s Cook: Prairie Black Bean, Lentil &amp; Grain Salad</a:t>
            </a:r>
          </a:p>
          <a:p>
            <a:pPr lvl="0"/>
            <a:r>
              <a:rPr lang="en-US" sz="2200" dirty="0"/>
              <a:t>Cost breakdown activity</a:t>
            </a:r>
          </a:p>
        </p:txBody>
      </p:sp>
    </p:spTree>
    <p:extLst>
      <p:ext uri="{BB962C8B-B14F-4D97-AF65-F5344CB8AC3E}">
        <p14:creationId xmlns:p14="http://schemas.microsoft.com/office/powerpoint/2010/main" val="395721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0" name="Rectangle 49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4" name="Google Shape;494;g310d093a602_0_20"/>
          <p:cNvSpPr txBox="1">
            <a:spLocks noGrp="1"/>
          </p:cNvSpPr>
          <p:nvPr>
            <p:ph type="title"/>
          </p:nvPr>
        </p:nvSpPr>
        <p:spPr>
          <a:xfrm>
            <a:off x="4149090" y="333162"/>
            <a:ext cx="7852410" cy="17830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3400" dirty="0"/>
              <a:t>Optional Let’s Cook!</a:t>
            </a:r>
            <a:br>
              <a:rPr lang="en-US" sz="3400" dirty="0"/>
            </a:br>
            <a:r>
              <a:rPr lang="en-US" sz="3400" dirty="0"/>
              <a:t>Prairie Black Bean, Lentil &amp; Grain Salad</a:t>
            </a:r>
          </a:p>
        </p:txBody>
      </p:sp>
      <p:pic>
        <p:nvPicPr>
          <p:cNvPr id="6" name="Content Placeholder 5" descr="A close-up of a bowl of food&#10;&#10;Description automatically generated">
            <a:extLst>
              <a:ext uri="{FF2B5EF4-FFF2-40B4-BE49-F238E27FC236}">
                <a16:creationId xmlns:a16="http://schemas.microsoft.com/office/drawing/2014/main" id="{62612C81-0C15-7CA9-80F2-BF5211609A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r="8468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0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5" name="Google Shape;495;g310d093a602_0_20"/>
          <p:cNvSpPr txBox="1">
            <a:spLocks noGrp="1"/>
          </p:cNvSpPr>
          <p:nvPr>
            <p:ph sz="half" idx="1"/>
          </p:nvPr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Who is Hungry!?! </a:t>
            </a:r>
          </a:p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Let’s take a break and make </a:t>
            </a:r>
            <a:r>
              <a:rPr lang="en-US" sz="2200" u="sng" dirty="0">
                <a:hlinkClick r:id="rId4"/>
              </a:rPr>
              <a:t>Prairie Black Bean, Lentil &amp; Grain Salad</a:t>
            </a:r>
            <a:r>
              <a:rPr lang="en-US" sz="2200" dirty="0"/>
              <a:t> from Alberta Pulse Growers</a:t>
            </a:r>
          </a:p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After making the salad, complete the Recipe Reflections evaluation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">
          <a:extLst>
            <a:ext uri="{FF2B5EF4-FFF2-40B4-BE49-F238E27FC236}">
              <a16:creationId xmlns:a16="http://schemas.microsoft.com/office/drawing/2014/main" id="{85886677-B1A2-162A-DD91-BC25785B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fc4a6b69f7_0_42">
            <a:extLst>
              <a:ext uri="{FF2B5EF4-FFF2-40B4-BE49-F238E27FC236}">
                <a16:creationId xmlns:a16="http://schemas.microsoft.com/office/drawing/2014/main" id="{98235EA9-0FE7-E5B7-D1FF-4AB9218432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Bonus Activity: Cost Breakdown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02" name="Google Shape;502;g2fc4a6b69f7_0_42">
            <a:extLst>
              <a:ext uri="{FF2B5EF4-FFF2-40B4-BE49-F238E27FC236}">
                <a16:creationId xmlns:a16="http://schemas.microsoft.com/office/drawing/2014/main" id="{4A079AC8-E42D-F3C6-D805-8F0CA63AA4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800" y="1770391"/>
            <a:ext cx="10058400" cy="573066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/>
              <a:t>Look online or visit a nearby grocery store to find the following:</a:t>
            </a:r>
            <a:endParaRPr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CA028A-0179-4EF7-3019-29B320BBB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85467"/>
              </p:ext>
            </p:extLst>
          </p:nvPr>
        </p:nvGraphicFramePr>
        <p:xfrm>
          <a:off x="1271905" y="2423160"/>
          <a:ext cx="9648190" cy="3809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48">
                  <a:extLst>
                    <a:ext uri="{9D8B030D-6E8A-4147-A177-3AD203B41FA5}">
                      <a16:colId xmlns:a16="http://schemas.microsoft.com/office/drawing/2014/main" val="2668089950"/>
                    </a:ext>
                  </a:extLst>
                </a:gridCol>
                <a:gridCol w="2687937">
                  <a:extLst>
                    <a:ext uri="{9D8B030D-6E8A-4147-A177-3AD203B41FA5}">
                      <a16:colId xmlns:a16="http://schemas.microsoft.com/office/drawing/2014/main" val="929330859"/>
                    </a:ext>
                  </a:extLst>
                </a:gridCol>
                <a:gridCol w="1647381">
                  <a:extLst>
                    <a:ext uri="{9D8B030D-6E8A-4147-A177-3AD203B41FA5}">
                      <a16:colId xmlns:a16="http://schemas.microsoft.com/office/drawing/2014/main" val="708868114"/>
                    </a:ext>
                  </a:extLst>
                </a:gridCol>
                <a:gridCol w="2900824">
                  <a:extLst>
                    <a:ext uri="{9D8B030D-6E8A-4147-A177-3AD203B41FA5}">
                      <a16:colId xmlns:a16="http://schemas.microsoft.com/office/drawing/2014/main" val="1181133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Product</a:t>
                      </a:r>
                      <a:endParaRPr sz="16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r>
                        <a:rPr lang="en-CA" sz="1600" b="1" dirty="0"/>
                        <a:t>Cost and amount of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b="1" dirty="0"/>
                        <a:t>Cost/100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dirty="0"/>
                        <a:t>Ranking from best price (1) to most expensive (7)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318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Extra lean ground beef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Chickpeas, dried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204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Chickpeas, can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032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Boneless skinless chicken breast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11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Lentils, dried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85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Lentils, canned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8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Rump Roast 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55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5DE8B7B6-41BA-2018-4BFD-0EE35A56C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0eb98c2042_0_51">
            <a:extLst>
              <a:ext uri="{FF2B5EF4-FFF2-40B4-BE49-F238E27FC236}">
                <a16:creationId xmlns:a16="http://schemas.microsoft.com/office/drawing/2014/main" id="{022DE608-CD49-A3A7-9A66-7A21175186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5"/>
          </a:solidFill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Bonus Activity: Cost Breakdown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10" name="Google Shape;510;g30eb98c2042_0_51">
            <a:extLst>
              <a:ext uri="{FF2B5EF4-FFF2-40B4-BE49-F238E27FC236}">
                <a16:creationId xmlns:a16="http://schemas.microsoft.com/office/drawing/2014/main" id="{530C83B8-905F-31A5-D13D-5D0AD5FB018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39542"/>
            <a:ext cx="10058400" cy="58293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/>
              <a:t>Look online or visit a nearby grocery store to find the following:</a:t>
            </a:r>
            <a:endParaRPr sz="2400" dirty="0"/>
          </a:p>
          <a:p>
            <a:pPr mar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C5B3A2-3946-FDC5-3EE3-11E6C5CCD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76988"/>
              </p:ext>
            </p:extLst>
          </p:nvPr>
        </p:nvGraphicFramePr>
        <p:xfrm>
          <a:off x="1047750" y="2571326"/>
          <a:ext cx="10157460" cy="365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39290">
                  <a:extLst>
                    <a:ext uri="{9D8B030D-6E8A-4147-A177-3AD203B41FA5}">
                      <a16:colId xmlns:a16="http://schemas.microsoft.com/office/drawing/2014/main" val="1155307825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1303024852"/>
                    </a:ext>
                  </a:extLst>
                </a:gridCol>
                <a:gridCol w="1992630">
                  <a:extLst>
                    <a:ext uri="{9D8B030D-6E8A-4147-A177-3AD203B41FA5}">
                      <a16:colId xmlns:a16="http://schemas.microsoft.com/office/drawing/2014/main" val="341302163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1638860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Product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Cost and amount of the item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Cost/100 g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Ranking from best price (1) to most expensive (7)</a:t>
                      </a:r>
                      <a:endParaRPr sz="1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85667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Bulgar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64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White rice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68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Wild rice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Pearl barley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05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White flour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1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Whole grain flour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1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Corn meal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652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4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3" name="Rectangle 52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7" name="Google Shape;517;g2fc4a6b69f7_0_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Cost Breakdown Questions</a:t>
            </a:r>
          </a:p>
        </p:txBody>
      </p:sp>
      <p:sp>
        <p:nvSpPr>
          <p:cNvPr id="52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8" name="Google Shape;518;g2fc4a6b69f7_0_49"/>
          <p:cNvSpPr txBox="1">
            <a:spLocks noGrp="1"/>
          </p:cNvSpPr>
          <p:nvPr>
            <p:ph idx="1"/>
          </p:nvPr>
        </p:nvSpPr>
        <p:spPr>
          <a:xfrm>
            <a:off x="5384644" y="2384152"/>
            <a:ext cx="5969156" cy="3249195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114300" indent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CA" sz="2200" dirty="0"/>
              <a:t>Which protein and grain source was: </a:t>
            </a:r>
          </a:p>
          <a:p>
            <a:pPr marL="914400" lvl="1" indent="-342900">
              <a:spcBef>
                <a:spcPts val="36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CA" sz="2000" dirty="0"/>
              <a:t>Most affordable?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CA" sz="2000" dirty="0"/>
              <a:t>Least affordable?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CA" sz="2000" dirty="0"/>
              <a:t>Most sustainable? (Think back to everything you have learned and watched so far).</a:t>
            </a:r>
          </a:p>
          <a:p>
            <a:pPr marL="914400" indent="0">
              <a:spcBef>
                <a:spcPts val="360"/>
              </a:spcBef>
              <a:spcAft>
                <a:spcPts val="0"/>
              </a:spcAft>
              <a:buNone/>
            </a:pPr>
            <a:endParaRPr lang="en-CA" sz="2200" dirty="0"/>
          </a:p>
          <a:p>
            <a:pPr marL="114300" indent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CA" sz="2200" dirty="0"/>
              <a:t>What did you learn from this activity?</a:t>
            </a:r>
          </a:p>
        </p:txBody>
      </p:sp>
      <p:pic>
        <p:nvPicPr>
          <p:cNvPr id="3" name="Picture 2" descr="Young students studying together">
            <a:extLst>
              <a:ext uri="{FF2B5EF4-FFF2-40B4-BE49-F238E27FC236}">
                <a16:creationId xmlns:a16="http://schemas.microsoft.com/office/drawing/2014/main" id="{2D5D5E2F-2F97-5077-19C6-5D9D1A80B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" y="2384152"/>
            <a:ext cx="4558901" cy="3038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9">
          <a:extLst>
            <a:ext uri="{FF2B5EF4-FFF2-40B4-BE49-F238E27FC236}">
              <a16:creationId xmlns:a16="http://schemas.microsoft.com/office/drawing/2014/main" id="{C409A4BB-DDA6-C5D6-37CC-37FFE8B7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3" name="Rectangle 45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0" name="Google Shape;450;g30eb98c2042_0_59">
            <a:extLst>
              <a:ext uri="{FF2B5EF4-FFF2-40B4-BE49-F238E27FC236}">
                <a16:creationId xmlns:a16="http://schemas.microsoft.com/office/drawing/2014/main" id="{D797A111-B415-41F5-0580-658E76D766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950" y="238539"/>
            <a:ext cx="11364684" cy="14344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r>
              <a:rPr lang="en-US" sz="3600" dirty="0"/>
              <a:t>General Tips:</a:t>
            </a:r>
            <a:br>
              <a:rPr lang="en-US" sz="3600" dirty="0"/>
            </a:br>
            <a:r>
              <a:rPr lang="en-US" sz="3600" dirty="0"/>
              <a:t>Buying Grains, Legumes, Pulses, Nuts &amp; Seeds</a:t>
            </a:r>
          </a:p>
        </p:txBody>
      </p:sp>
      <p:sp>
        <p:nvSpPr>
          <p:cNvPr id="45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1" name="Google Shape;451;g30eb98c2042_0_59">
            <a:extLst>
              <a:ext uri="{FF2B5EF4-FFF2-40B4-BE49-F238E27FC236}">
                <a16:creationId xmlns:a16="http://schemas.microsoft.com/office/drawing/2014/main" id="{851E53BC-B6A6-5C96-A404-A0C3D8A14D9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72493" y="2071316"/>
            <a:ext cx="6925587" cy="41191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b="1" dirty="0"/>
              <a:t>In the store, look for:</a:t>
            </a:r>
          </a:p>
          <a:p>
            <a:pPr marL="5715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Packaging should not be damaged.</a:t>
            </a:r>
          </a:p>
          <a:p>
            <a:pPr marL="5715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When buying canned goods, look for cans that are not dented.</a:t>
            </a:r>
          </a:p>
          <a:p>
            <a:pPr marL="5715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Look for appropriate best before date where applicable.</a:t>
            </a:r>
          </a:p>
          <a:p>
            <a:pPr marL="5715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Check item for dirt or discoloration.</a:t>
            </a:r>
          </a:p>
          <a:p>
            <a:pPr marL="571500" indent="-34290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Uniform size to prevent uneven cooking time.</a:t>
            </a:r>
          </a:p>
          <a:p>
            <a:pPr marL="571500" indent="-34290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Try to buy unsalted or reduced sodium items.</a:t>
            </a:r>
          </a:p>
          <a:p>
            <a:pPr marL="571500" indent="-34290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US" sz="2000" dirty="0"/>
              <a:t>Skin of item should not be wrinkled, and shells should not be cracked or broken. </a:t>
            </a:r>
          </a:p>
          <a:p>
            <a:pPr marL="457200">
              <a:spcBef>
                <a:spcPts val="360"/>
              </a:spcBef>
              <a:spcAft>
                <a:spcPts val="0"/>
              </a:spcAft>
            </a:pPr>
            <a:endParaRPr lang="en-US" sz="2200" dirty="0"/>
          </a:p>
        </p:txBody>
      </p:sp>
      <p:pic>
        <p:nvPicPr>
          <p:cNvPr id="7" name="Content Placeholder 6" descr="Woman in grocery">
            <a:extLst>
              <a:ext uri="{FF2B5EF4-FFF2-40B4-BE49-F238E27FC236}">
                <a16:creationId xmlns:a16="http://schemas.microsoft.com/office/drawing/2014/main" id="{15E8A269-DBE0-89B0-A05A-1ADFE7A92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r="15940" b="2"/>
          <a:stretch/>
        </p:blipFill>
        <p:spPr>
          <a:xfrm>
            <a:off x="7816246" y="2154265"/>
            <a:ext cx="3803261" cy="39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7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" name="Rectangle 4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9" name="Google Shape;459;g30eb98c2042_0_86"/>
          <p:cNvSpPr txBox="1">
            <a:spLocks noGrp="1"/>
          </p:cNvSpPr>
          <p:nvPr>
            <p:ph idx="1"/>
          </p:nvPr>
        </p:nvSpPr>
        <p:spPr>
          <a:xfrm>
            <a:off x="4582866" y="1974360"/>
            <a:ext cx="7134517" cy="4512656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 fontScale="92500" lnSpcReduction="10000"/>
          </a:bodyPr>
          <a:lstStyle/>
          <a:p>
            <a:pPr marL="114300" indent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CA" sz="2200" b="1" dirty="0"/>
              <a:t>Dry Items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000" dirty="0"/>
              <a:t>Have a long shelf life if stored properly.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000" dirty="0"/>
              <a:t>Store in a cool dry space with limited exposure to air and light.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000" dirty="0"/>
              <a:t>Nuts contain fat and can go rancid if not stored in a cool space.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000" dirty="0"/>
              <a:t>Dry pulses and legumes do not need refrigeration until cooked.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000" dirty="0"/>
              <a:t>Dry pulses will lose their colour and continue to dry if stored in the light and open to the air, but nutrition content is not affected. </a:t>
            </a:r>
          </a:p>
          <a:p>
            <a:pPr marL="465773" indent="-342900">
              <a:spcBef>
                <a:spcPts val="0"/>
              </a:spcBef>
              <a:spcAft>
                <a:spcPts val="600"/>
              </a:spcAft>
              <a:buSzPct val="81818"/>
              <a:buFont typeface="Wingdings" panose="05000000000000000000" pitchFamily="2" charset="2"/>
              <a:buChar char="ü"/>
            </a:pPr>
            <a:r>
              <a:rPr lang="en-CA" sz="2000" dirty="0"/>
              <a:t>Dry whole grains can be stored at room temperature for months. Store in an airtight container in a dark place. If whole grain, store container in the fridge to prevent rancidity.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CA" sz="2200" dirty="0"/>
          </a:p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CA" sz="2200" b="1" dirty="0"/>
              <a:t>Always follow best before dates listed on the item!</a:t>
            </a:r>
          </a:p>
        </p:txBody>
      </p:sp>
      <p:pic>
        <p:nvPicPr>
          <p:cNvPr id="3" name="Picture 2" descr="Dry food items in cardboard box">
            <a:extLst>
              <a:ext uri="{FF2B5EF4-FFF2-40B4-BE49-F238E27FC236}">
                <a16:creationId xmlns:a16="http://schemas.microsoft.com/office/drawing/2014/main" id="{2DE13276-F3CD-E2E0-A31B-80895402B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4" r="9874"/>
          <a:stretch/>
        </p:blipFill>
        <p:spPr>
          <a:xfrm>
            <a:off x="474618" y="1942833"/>
            <a:ext cx="4108248" cy="3327690"/>
          </a:xfrm>
          <a:prstGeom prst="rect">
            <a:avLst/>
          </a:prstGeom>
        </p:spPr>
      </p:pic>
      <p:sp>
        <p:nvSpPr>
          <p:cNvPr id="4" name="Google Shape;460;g30eb98c2042_0_86">
            <a:extLst>
              <a:ext uri="{FF2B5EF4-FFF2-40B4-BE49-F238E27FC236}">
                <a16:creationId xmlns:a16="http://schemas.microsoft.com/office/drawing/2014/main" id="{C9946BC7-FC90-9D9A-E376-42A42F91CB7F}"/>
              </a:ext>
            </a:extLst>
          </p:cNvPr>
          <p:cNvSpPr txBox="1"/>
          <p:nvPr/>
        </p:nvSpPr>
        <p:spPr>
          <a:xfrm>
            <a:off x="474618" y="5352270"/>
            <a:ext cx="4108248" cy="9820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Reflect and Check…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Would whole grain or white flour have a shorter shelf life? Why?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50;g30eb98c2042_0_59">
            <a:extLst>
              <a:ext uri="{FF2B5EF4-FFF2-40B4-BE49-F238E27FC236}">
                <a16:creationId xmlns:a16="http://schemas.microsoft.com/office/drawing/2014/main" id="{3F7CD0C5-300E-3EC6-C846-A960F1DDBF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950" y="238539"/>
            <a:ext cx="11364684" cy="14344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dirty="0"/>
              <a:t>General Tips: </a:t>
            </a:r>
            <a:br>
              <a:rPr lang="en-US" sz="3600" dirty="0"/>
            </a:br>
            <a:r>
              <a:rPr lang="en-US" sz="3600" dirty="0"/>
              <a:t>Storing Dry Grains, Legumes, Pulses, Nuts and Seeds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3">
          <a:extLst>
            <a:ext uri="{FF2B5EF4-FFF2-40B4-BE49-F238E27FC236}">
              <a16:creationId xmlns:a16="http://schemas.microsoft.com/office/drawing/2014/main" id="{38CBEB36-3C99-E8F3-9A15-6B9421EC5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9" name="Rectangle 34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Google Shape;450;g30eb98c2042_0_59">
            <a:extLst>
              <a:ext uri="{FF2B5EF4-FFF2-40B4-BE49-F238E27FC236}">
                <a16:creationId xmlns:a16="http://schemas.microsoft.com/office/drawing/2014/main" id="{33036627-2C27-0C34-F4D4-A085BD877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dirty="0"/>
              <a:t>General Tips:</a:t>
            </a:r>
            <a:br>
              <a:rPr lang="en-US" sz="3600" dirty="0"/>
            </a:br>
            <a:r>
              <a:rPr lang="en-US" sz="3600" dirty="0"/>
              <a:t>Storing Canned Grains, Legumes and Pulses</a:t>
            </a:r>
          </a:p>
        </p:txBody>
      </p:sp>
      <p:sp>
        <p:nvSpPr>
          <p:cNvPr id="35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4" name="Google Shape;344;g2fc4a6b69f7_0_12">
            <a:extLst>
              <a:ext uri="{FF2B5EF4-FFF2-40B4-BE49-F238E27FC236}">
                <a16:creationId xmlns:a16="http://schemas.microsoft.com/office/drawing/2014/main" id="{16CAB1D8-CBB4-DEBE-6265-0E81E81F54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CA" sz="2200" b="1" dirty="0"/>
              <a:t>Canned Items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CA" sz="2200" dirty="0"/>
              <a:t>Sealed cans should be stored in a cool dry space.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CA" sz="2200" dirty="0"/>
              <a:t>Unopened, canned legumes do not need refrigeration until opened.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CA" sz="2200" dirty="0"/>
              <a:t>If opened, store contents in an airtight container in a fridge until the item is used. </a:t>
            </a:r>
          </a:p>
          <a:p>
            <a:pPr marL="457200" indent="-334327">
              <a:spcBef>
                <a:spcPts val="0"/>
              </a:spcBef>
              <a:spcAft>
                <a:spcPts val="600"/>
              </a:spcAft>
              <a:buSzPct val="81818"/>
              <a:buChar char="•"/>
            </a:pPr>
            <a:r>
              <a:rPr lang="en-CA" sz="2200" dirty="0"/>
              <a:t>Unopened, canned legumes do not need refrigeration until opened.</a:t>
            </a:r>
          </a:p>
        </p:txBody>
      </p:sp>
      <p:pic>
        <p:nvPicPr>
          <p:cNvPr id="11" name="Picture 10" descr="Jars of honey on shelves">
            <a:extLst>
              <a:ext uri="{FF2B5EF4-FFF2-40B4-BE49-F238E27FC236}">
                <a16:creationId xmlns:a16="http://schemas.microsoft.com/office/drawing/2014/main" id="{3D7CADC8-871C-F86D-9CA3-C60B894D1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16273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13" name="Google Shape;460;g30eb98c2042_0_86">
            <a:extLst>
              <a:ext uri="{FF2B5EF4-FFF2-40B4-BE49-F238E27FC236}">
                <a16:creationId xmlns:a16="http://schemas.microsoft.com/office/drawing/2014/main" id="{AAD03A55-48F8-EA7A-4BE3-C2EE90821FE7}"/>
              </a:ext>
            </a:extLst>
          </p:cNvPr>
          <p:cNvSpPr txBox="1"/>
          <p:nvPr/>
        </p:nvSpPr>
        <p:spPr>
          <a:xfrm>
            <a:off x="399533" y="5204305"/>
            <a:ext cx="6713552" cy="9820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Did You Know?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“Shelf life” is the time a food can be stored and used at a later date and be suitable for human consumption.</a:t>
            </a:r>
          </a:p>
        </p:txBody>
      </p:sp>
    </p:spTree>
    <p:extLst>
      <p:ext uri="{BB962C8B-B14F-4D97-AF65-F5344CB8AC3E}">
        <p14:creationId xmlns:p14="http://schemas.microsoft.com/office/powerpoint/2010/main" val="38175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3" name="Rectangle 48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Google Shape;450;g30eb98c2042_0_59">
            <a:extLst>
              <a:ext uri="{FF2B5EF4-FFF2-40B4-BE49-F238E27FC236}">
                <a16:creationId xmlns:a16="http://schemas.microsoft.com/office/drawing/2014/main" id="{6FE49B0C-BF2A-4B62-F4E3-EB273C0BD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400" dirty="0"/>
              <a:t>General Tips for Cooking &amp; Preparing </a:t>
            </a:r>
            <a:br>
              <a:rPr lang="en-US" sz="3400" dirty="0"/>
            </a:br>
            <a:r>
              <a:rPr lang="en-US" sz="3400" dirty="0"/>
              <a:t>Grains, Legumes, Pulses, Nuts &amp; Seeds</a:t>
            </a:r>
          </a:p>
        </p:txBody>
      </p:sp>
      <p:sp>
        <p:nvSpPr>
          <p:cNvPr id="484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Close-up of stainless steel pans against stainless steel wall">
            <a:extLst>
              <a:ext uri="{FF2B5EF4-FFF2-40B4-BE49-F238E27FC236}">
                <a16:creationId xmlns:a16="http://schemas.microsoft.com/office/drawing/2014/main" id="{21FF2282-D8C3-2C8E-8B40-EA5C51D29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34425" b="2"/>
          <a:stretch/>
        </p:blipFill>
        <p:spPr>
          <a:xfrm>
            <a:off x="572493" y="2002055"/>
            <a:ext cx="3359428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467" name="Google Shape;467;g30eb98c2042_0_68"/>
          <p:cNvSpPr txBox="1">
            <a:spLocks noGrp="1"/>
          </p:cNvSpPr>
          <p:nvPr>
            <p:ph idx="1"/>
          </p:nvPr>
        </p:nvSpPr>
        <p:spPr>
          <a:xfrm>
            <a:off x="4114801" y="2002056"/>
            <a:ext cx="7504706" cy="4184060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200" dirty="0"/>
              <a:t>Generally, follow the directions on the package.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ü"/>
            </a:pPr>
            <a:r>
              <a:rPr lang="en-CA" sz="2200" dirty="0"/>
              <a:t>Preparation time may vary, depending on the item and/or format (dry versus canned).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en-CA" sz="1900" dirty="0"/>
              <a:t>whole grain brown rice takes longer to cook versus traditional white rice.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en-CA" sz="1900" dirty="0"/>
              <a:t>Steel cut oats take longer to cook versus regular oats or quick cooking oats.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en-CA" sz="1900" dirty="0"/>
              <a:t>Whole dry pulses and legumes usually require soaking for 8 – 24 hours and then need to be cooked 30 minutes to 2 hours before using.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en-CA" sz="1900" dirty="0"/>
              <a:t>Dry split peas and lentils do not require soaking but do need to be cooked either before using in a recipe or are cooked within the liquid of the recipe.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en-CA" sz="1900" dirty="0"/>
              <a:t>Canned pulses are already cooked and ready to use.</a:t>
            </a:r>
          </a:p>
          <a:p>
            <a:pPr marL="571500" lvl="1" indent="0">
              <a:spcBef>
                <a:spcPts val="0"/>
              </a:spcBef>
              <a:buSzPts val="1800"/>
              <a:buNone/>
            </a:pPr>
            <a:endParaRPr lang="en-CA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>
          <a:extLst>
            <a:ext uri="{FF2B5EF4-FFF2-40B4-BE49-F238E27FC236}">
              <a16:creationId xmlns:a16="http://schemas.microsoft.com/office/drawing/2014/main" id="{D93046E2-0A5D-C734-93BD-5BA42B9F0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1" name="Rectangle 520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ssorted piles of beans and legumes">
            <a:extLst>
              <a:ext uri="{FF2B5EF4-FFF2-40B4-BE49-F238E27FC236}">
                <a16:creationId xmlns:a16="http://schemas.microsoft.com/office/drawing/2014/main" id="{C1AEA19C-9264-45F4-C184-22D29FA05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" r="-1" b="689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523" name="Freeform: Shape 522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0" name="Freeform: Shape 519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2" name="Freeform: Shape 521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4" name="Freeform: Shape 523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Google Shape;450;g30eb98c2042_0_59">
            <a:extLst>
              <a:ext uri="{FF2B5EF4-FFF2-40B4-BE49-F238E27FC236}">
                <a16:creationId xmlns:a16="http://schemas.microsoft.com/office/drawing/2014/main" id="{EC5419D0-FEC8-4337-DDDA-846DD90B6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1397" y="548641"/>
            <a:ext cx="8434183" cy="10486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3100" dirty="0"/>
              <a:t>Specific Tips for Cooking Pulses &amp; Legumes</a:t>
            </a:r>
          </a:p>
        </p:txBody>
      </p:sp>
      <p:sp>
        <p:nvSpPr>
          <p:cNvPr id="467" name="Google Shape;467;g30eb98c2042_0_68">
            <a:extLst>
              <a:ext uri="{FF2B5EF4-FFF2-40B4-BE49-F238E27FC236}">
                <a16:creationId xmlns:a16="http://schemas.microsoft.com/office/drawing/2014/main" id="{2EF71F00-1288-890B-477F-536161F8F33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1397" y="1615108"/>
            <a:ext cx="8206451" cy="4465652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Autofit/>
          </a:bodyPr>
          <a:lstStyle/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CA" sz="2000" dirty="0"/>
              <a:t>When using dry pulses or legumes, be careful not to overcook them, as they can also go very soft and mushy. 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CA" sz="800" dirty="0"/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CA" sz="2000" dirty="0"/>
              <a:t>Pulses are a source of resistant starch and slowly digested starch which along with their high fibre content, can cause bloating and flatulence. To improve your ability to digest pulses, try: 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CA" sz="800" dirty="0"/>
          </a:p>
          <a:p>
            <a:pPr marL="857250" lvl="1" indent="-28575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CA" sz="2000" dirty="0"/>
              <a:t>Change the soaking liquid often when rehydrating dry pulses and use fresh water to cook the soaked pulses.</a:t>
            </a:r>
          </a:p>
          <a:p>
            <a:pPr marL="857250" lvl="1" indent="-28575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CA" sz="2000" dirty="0"/>
              <a:t>Ensure the pulses are thoroughly cooked.</a:t>
            </a:r>
          </a:p>
          <a:p>
            <a:pPr marL="857250" lvl="1" indent="-28575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CA" sz="2000" dirty="0"/>
              <a:t>Drain and thoroughly rinse canned pulses and legumes before using.</a:t>
            </a:r>
          </a:p>
          <a:p>
            <a:pPr marL="857250" lvl="1" indent="-28575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CA" sz="2000" dirty="0"/>
              <a:t>Gradually increase the frequency and quantity of  pulses you eat to help your digestive tract adapt to these complex carbohydrates. </a:t>
            </a:r>
          </a:p>
        </p:txBody>
      </p:sp>
    </p:spTree>
    <p:extLst>
      <p:ext uri="{BB962C8B-B14F-4D97-AF65-F5344CB8AC3E}">
        <p14:creationId xmlns:p14="http://schemas.microsoft.com/office/powerpoint/2010/main" val="146645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6" name="Rectangle 48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0" name="Google Shape;480;g30eb98c2042_0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CA" sz="3600" dirty="0"/>
              <a:t>How Are Grains, Legumes, Pulses, Nuts and Seeds</a:t>
            </a:r>
            <a:br>
              <a:rPr lang="en-CA" sz="3600" dirty="0"/>
            </a:br>
            <a:r>
              <a:rPr lang="en-CA" sz="3600" dirty="0"/>
              <a:t>Produced Safely?</a:t>
            </a:r>
          </a:p>
        </p:txBody>
      </p:sp>
      <p:sp>
        <p:nvSpPr>
          <p:cNvPr id="48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1" name="Google Shape;481;g30eb98c2042_0_105"/>
          <p:cNvSpPr txBox="1">
            <a:spLocks noGrp="1"/>
          </p:cNvSpPr>
          <p:nvPr>
            <p:ph idx="1"/>
          </p:nvPr>
        </p:nvSpPr>
        <p:spPr>
          <a:xfrm>
            <a:off x="838200" y="1929384"/>
            <a:ext cx="6925637" cy="4251960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114300" indent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CA" sz="2200" b="1" dirty="0">
                <a:latin typeface="+mj-lt"/>
              </a:rPr>
              <a:t>Biosecurity</a:t>
            </a:r>
          </a:p>
          <a:p>
            <a:pPr marL="457200" indent="-34290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CA" sz="2000" dirty="0">
                <a:latin typeface="+mj-lt"/>
              </a:rPr>
              <a:t>As defined by the Canadian Government, “</a:t>
            </a:r>
            <a:r>
              <a:rPr lang="en-CA" sz="20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Biosecurity refers to a series of management practices designed to minimize or control the introduction, spread and release of plant pests.” (a)</a:t>
            </a:r>
          </a:p>
          <a:p>
            <a:pPr marL="457200" indent="-330200">
              <a:spcBef>
                <a:spcPts val="360"/>
              </a:spcBef>
              <a:spcAft>
                <a:spcPts val="0"/>
              </a:spcAft>
              <a:buSzPts val="1600"/>
              <a:buChar char="•"/>
            </a:pPr>
            <a:r>
              <a:rPr lang="en-CA" sz="2000" dirty="0">
                <a:latin typeface="+mj-lt"/>
              </a:rPr>
              <a:t>Farmers in Canada practice a range of biosecurity management strategies to produce the best and healthiest food possible:</a:t>
            </a:r>
          </a:p>
          <a:p>
            <a:pPr marL="914400" lvl="1" indent="-330200">
              <a:spcBef>
                <a:spcPts val="360"/>
              </a:spcBef>
              <a:buSzPts val="1600"/>
            </a:pPr>
            <a:r>
              <a:rPr lang="en-CA" sz="1800" dirty="0">
                <a:latin typeface="+mj-lt"/>
              </a:rPr>
              <a:t>washing planting or harvesting equipment between fields</a:t>
            </a:r>
          </a:p>
          <a:p>
            <a:pPr marL="914400" lvl="1" indent="-330200">
              <a:spcBef>
                <a:spcPts val="360"/>
              </a:spcBef>
              <a:buSzPts val="1600"/>
            </a:pPr>
            <a:r>
              <a:rPr lang="en-CA" sz="1800" dirty="0">
                <a:latin typeface="+mj-lt"/>
              </a:rPr>
              <a:t>have guests ask permission before entering their fields to ensure  they follow biosafety protocols to prevent transmitting potentially biohazardous plant diseases or infections. </a:t>
            </a:r>
          </a:p>
        </p:txBody>
      </p:sp>
      <p:pic>
        <p:nvPicPr>
          <p:cNvPr id="3" name="Picture 2" descr="A brochure of a farmer&#10;&#10;Description automatically generated">
            <a:extLst>
              <a:ext uri="{FF2B5EF4-FFF2-40B4-BE49-F238E27FC236}">
                <a16:creationId xmlns:a16="http://schemas.microsoft.com/office/drawing/2014/main" id="{989D4288-C631-49BC-1203-1B36D3356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8062548" y="1861759"/>
            <a:ext cx="3099245" cy="4193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6">
          <a:extLst>
            <a:ext uri="{FF2B5EF4-FFF2-40B4-BE49-F238E27FC236}">
              <a16:creationId xmlns:a16="http://schemas.microsoft.com/office/drawing/2014/main" id="{532C29F9-5488-1435-ECA7-92CF71374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8D982-D43E-5554-1DD0-B901AFE5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Are Grains, Legumes, Pulses, Nuts and Seeds Produced Safely?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6479E-0485-C1DA-C785-9BDAE48F9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360"/>
              </a:spcBef>
              <a:spcAft>
                <a:spcPts val="0"/>
              </a:spcAft>
              <a:buSzPts val="1600"/>
              <a:buNone/>
            </a:pPr>
            <a:r>
              <a:rPr lang="en-US" sz="1800" b="1" dirty="0"/>
              <a:t>Government of Canada Regulations</a:t>
            </a:r>
          </a:p>
          <a:p>
            <a:pPr marL="412750">
              <a:spcBef>
                <a:spcPts val="360"/>
              </a:spcBef>
              <a:buSzPts val="1600"/>
            </a:pPr>
            <a:r>
              <a:rPr lang="en-US" sz="1800" b="1" dirty="0"/>
              <a:t>Health Canada </a:t>
            </a:r>
            <a:r>
              <a:rPr lang="en-US" sz="1800" dirty="0"/>
              <a:t>is the “</a:t>
            </a:r>
            <a:r>
              <a:rPr lang="en-US" sz="1800" dirty="0">
                <a:highlight>
                  <a:srgbClr val="FFFFFF"/>
                </a:highlight>
                <a:sym typeface="Arial"/>
              </a:rPr>
              <a:t>government body responsible for creating the safety and nutritional quality regulations, policies and standards of all food sold in Canada.” (a)</a:t>
            </a:r>
          </a:p>
          <a:p>
            <a:pPr marL="0" indent="0">
              <a:spcBef>
                <a:spcPts val="360"/>
              </a:spcBef>
              <a:buSzPts val="1600"/>
              <a:buNone/>
            </a:pPr>
            <a:endParaRPr lang="en-US" sz="800" dirty="0"/>
          </a:p>
          <a:p>
            <a:pPr marL="412750">
              <a:spcBef>
                <a:spcPts val="360"/>
              </a:spcBef>
              <a:buSzPts val="1600"/>
            </a:pPr>
            <a:r>
              <a:rPr lang="en-US" sz="1800" dirty="0"/>
              <a:t>This government agency ensures that grains, legumes, pulse, nuts, and seeds that are produced for Canadians are safe.</a:t>
            </a:r>
          </a:p>
          <a:p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5CF210-7A11-1834-5450-CD9E108ED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35" r="3" b="1916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4A008-13EC-191C-3850-F6755499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36" b="-1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6">
          <a:extLst>
            <a:ext uri="{FF2B5EF4-FFF2-40B4-BE49-F238E27FC236}">
              <a16:creationId xmlns:a16="http://schemas.microsoft.com/office/drawing/2014/main" id="{AA7E7C85-5349-7713-F3F6-A48D89D21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4" name="Rectangle 50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7" name="Google Shape;487;g30eb98c2042_0_121">
            <a:extLst>
              <a:ext uri="{FF2B5EF4-FFF2-40B4-BE49-F238E27FC236}">
                <a16:creationId xmlns:a16="http://schemas.microsoft.com/office/drawing/2014/main" id="{07A5624C-06B8-B8C2-F320-46A042B76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CA" sz="4000" dirty="0"/>
              <a:t>Health Canada – Ensuring Safe Food Supply</a:t>
            </a:r>
          </a:p>
        </p:txBody>
      </p:sp>
      <p:sp>
        <p:nvSpPr>
          <p:cNvPr id="50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8" name="Google Shape;488;g30eb98c2042_0_121">
            <a:extLst>
              <a:ext uri="{FF2B5EF4-FFF2-40B4-BE49-F238E27FC236}">
                <a16:creationId xmlns:a16="http://schemas.microsoft.com/office/drawing/2014/main" id="{7FA7157D-7DEF-1989-0816-329D0A24AB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127000" indent="0">
              <a:spcBef>
                <a:spcPts val="360"/>
              </a:spcBef>
              <a:spcAft>
                <a:spcPts val="0"/>
              </a:spcAft>
              <a:buSzPts val="1600"/>
              <a:buNone/>
            </a:pPr>
            <a:r>
              <a:rPr lang="en-CA" sz="1600" b="1" dirty="0">
                <a:latin typeface="+mj-lt"/>
              </a:rPr>
              <a:t>The regulations, policies and standards are set out in the:</a:t>
            </a:r>
          </a:p>
          <a:p>
            <a:pPr marL="412750" indent="-285750">
              <a:spcBef>
                <a:spcPts val="360"/>
              </a:spcBef>
              <a:buSzPts val="1600"/>
            </a:pPr>
            <a:r>
              <a:rPr lang="en-CA" sz="1600" b="1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Food and Drugs Act</a:t>
            </a:r>
          </a:p>
          <a:p>
            <a:pPr marL="869950" lvl="1" indent="-285750">
              <a:spcBef>
                <a:spcPts val="360"/>
              </a:spcBef>
              <a:buSzPts val="1600"/>
              <a:buFont typeface="Wingdings" panose="05000000000000000000" pitchFamily="2" charset="2"/>
              <a:buChar char="Ø"/>
            </a:pPr>
            <a:r>
              <a:rPr lang="en-CA" sz="16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ensures that all food sold is fit for human consumption.</a:t>
            </a:r>
          </a:p>
          <a:p>
            <a:pPr marL="412750" indent="-285750">
              <a:spcBef>
                <a:spcPts val="360"/>
              </a:spcBef>
              <a:buSzPts val="1600"/>
            </a:pPr>
            <a:r>
              <a:rPr lang="en-CA" sz="1600" b="1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Consumer Packaging and Labelling Act </a:t>
            </a:r>
          </a:p>
          <a:p>
            <a:pPr marL="869950" lvl="1" indent="-285750">
              <a:spcBef>
                <a:spcPts val="360"/>
              </a:spcBef>
              <a:buSzPts val="1600"/>
              <a:buFont typeface="Wingdings" panose="05000000000000000000" pitchFamily="2" charset="2"/>
              <a:buChar char="Ø"/>
            </a:pPr>
            <a:r>
              <a:rPr lang="en-CA" sz="16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requires prepackaged consumer products to supply accurate labelling information to help you make informed decisions.</a:t>
            </a:r>
          </a:p>
          <a:p>
            <a:pPr marL="412750" indent="-285750">
              <a:spcBef>
                <a:spcPts val="360"/>
              </a:spcBef>
              <a:buSzPts val="1600"/>
            </a:pPr>
            <a:r>
              <a:rPr lang="en-CA" sz="1600" b="1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Canada Agricultural Products Act </a:t>
            </a:r>
          </a:p>
          <a:p>
            <a:pPr marL="869950" lvl="1" indent="-285750">
              <a:spcBef>
                <a:spcPts val="360"/>
              </a:spcBef>
              <a:buSzPts val="1600"/>
              <a:buFont typeface="Wingdings" panose="05000000000000000000" pitchFamily="2" charset="2"/>
              <a:buChar char="Ø"/>
            </a:pPr>
            <a:r>
              <a:rPr lang="en-CA" sz="16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sets out the national standards and grades and regulates marketing of agricultural products.</a:t>
            </a:r>
          </a:p>
          <a:p>
            <a:pPr marL="412750" indent="-285750">
              <a:spcBef>
                <a:spcPts val="360"/>
              </a:spcBef>
              <a:buSzPts val="1600"/>
            </a:pPr>
            <a:r>
              <a:rPr lang="en-CA" sz="1600" b="1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Safe Food for Canadians Act </a:t>
            </a:r>
          </a:p>
          <a:p>
            <a:pPr marL="869950" lvl="1" indent="-285750">
              <a:spcBef>
                <a:spcPts val="360"/>
              </a:spcBef>
              <a:buSzPts val="1600"/>
              <a:buFont typeface="Wingdings" panose="05000000000000000000" pitchFamily="2" charset="2"/>
              <a:buChar char="Ø"/>
            </a:pPr>
            <a:r>
              <a:rPr lang="en-CA" sz="16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protects against food tampering, provides better traceability to track food safety issues, as well as oversees food imports.</a:t>
            </a:r>
          </a:p>
          <a:p>
            <a:pPr marL="412750" indent="-285750">
              <a:spcBef>
                <a:spcPts val="360"/>
              </a:spcBef>
              <a:buSzPts val="1600"/>
            </a:pPr>
            <a:r>
              <a:rPr lang="en-CA" sz="1600" b="1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Canadian Food Inspection Agency (CFIA) </a:t>
            </a:r>
          </a:p>
          <a:p>
            <a:pPr marL="869950" lvl="1" indent="-285750">
              <a:spcBef>
                <a:spcPts val="360"/>
              </a:spcBef>
              <a:buSzPts val="1600"/>
              <a:buFont typeface="Wingdings" panose="05000000000000000000" pitchFamily="2" charset="2"/>
              <a:buChar char="Ø"/>
            </a:pPr>
            <a:r>
              <a:rPr lang="en-CA" sz="1600" dirty="0"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is responsible for enforcing the food safety regulations and standards that Health Canada sets. (a) </a:t>
            </a:r>
            <a:endParaRPr lang="en-CA" sz="1600" dirty="0">
              <a:latin typeface="+mj-lt"/>
            </a:endParaRPr>
          </a:p>
        </p:txBody>
      </p:sp>
      <p:pic>
        <p:nvPicPr>
          <p:cNvPr id="3" name="Picture 2" descr="Hand holding plant">
            <a:extLst>
              <a:ext uri="{FF2B5EF4-FFF2-40B4-BE49-F238E27FC236}">
                <a16:creationId xmlns:a16="http://schemas.microsoft.com/office/drawing/2014/main" id="{EE25C788-3863-BD2E-36D0-0B97B140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18707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4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5d9c0b-36d3-4412-83aa-8a115f974939" xsi:nil="true"/>
    <lcf76f155ced4ddcb4097134ff3c332f xmlns="a4fde93f-4d4a-46d0-bf77-a4dbbe87727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F118FE9AD402408C4A8C4278CD80EF" ma:contentTypeVersion="16" ma:contentTypeDescription="Create a new document." ma:contentTypeScope="" ma:versionID="2bd2dfb834e2760936937f96203f8167">
  <xsd:schema xmlns:xsd="http://www.w3.org/2001/XMLSchema" xmlns:xs="http://www.w3.org/2001/XMLSchema" xmlns:p="http://schemas.microsoft.com/office/2006/metadata/properties" xmlns:ns2="a4fde93f-4d4a-46d0-bf77-a4dbbe87727e" xmlns:ns3="765d9c0b-36d3-4412-83aa-8a115f974939" targetNamespace="http://schemas.microsoft.com/office/2006/metadata/properties" ma:root="true" ma:fieldsID="284aeeed0b3c9fbb0092a54f3cd5ac82" ns2:_="" ns3:_="">
    <xsd:import namespace="a4fde93f-4d4a-46d0-bf77-a4dbbe87727e"/>
    <xsd:import namespace="765d9c0b-36d3-4412-83aa-8a115f9749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de93f-4d4a-46d0-bf77-a4dbbe877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26d297-0863-4abf-add0-854d43e759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d9c0b-36d3-4412-83aa-8a115f97493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a403425-7177-49dd-9075-6ab95156aa24}" ma:internalName="TaxCatchAll" ma:showField="CatchAllData" ma:web="765d9c0b-36d3-4412-83aa-8a115f9749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C45006-1AB5-4D92-98B3-B15CE902BFF6}">
  <ds:schemaRefs>
    <ds:schemaRef ds:uri="http://schemas.microsoft.com/office/2006/metadata/properties"/>
    <ds:schemaRef ds:uri="http://schemas.microsoft.com/office/infopath/2007/PartnerControls"/>
    <ds:schemaRef ds:uri="765d9c0b-36d3-4412-83aa-8a115f974939"/>
    <ds:schemaRef ds:uri="a4fde93f-4d4a-46d0-bf77-a4dbbe87727e"/>
  </ds:schemaRefs>
</ds:datastoreItem>
</file>

<file path=customXml/itemProps2.xml><?xml version="1.0" encoding="utf-8"?>
<ds:datastoreItem xmlns:ds="http://schemas.openxmlformats.org/officeDocument/2006/customXml" ds:itemID="{2EB89B44-A204-49CF-9D3B-03B650FC83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977631-B36C-4EA7-94F0-03B4FE48E80A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1801</Words>
  <Application>Microsoft Office PowerPoint</Application>
  <PresentationFormat>Widescreen</PresentationFormat>
  <Paragraphs>162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Meiryo</vt:lpstr>
      <vt:lpstr>Aptos</vt:lpstr>
      <vt:lpstr>Arial</vt:lpstr>
      <vt:lpstr>Calibri</vt:lpstr>
      <vt:lpstr>Wingdings</vt:lpstr>
      <vt:lpstr>Office Theme</vt:lpstr>
      <vt:lpstr>Today’s Agenda</vt:lpstr>
      <vt:lpstr>General Tips: Buying Grains, Legumes, Pulses, Nuts &amp; Seeds</vt:lpstr>
      <vt:lpstr>General Tips:  Storing Dry Grains, Legumes, Pulses, Nuts and Seeds</vt:lpstr>
      <vt:lpstr>General Tips: Storing Canned Grains, Legumes and Pulses</vt:lpstr>
      <vt:lpstr>General Tips for Cooking &amp; Preparing  Grains, Legumes, Pulses, Nuts &amp; Seeds</vt:lpstr>
      <vt:lpstr>Specific Tips for Cooking Pulses &amp; Legumes</vt:lpstr>
      <vt:lpstr>How Are Grains, Legumes, Pulses, Nuts and Seeds Produced Safely?</vt:lpstr>
      <vt:lpstr>How Are Grains, Legumes, Pulses, Nuts and Seeds Produced Safely?</vt:lpstr>
      <vt:lpstr>Health Canada – Ensuring Safe Food Supply</vt:lpstr>
      <vt:lpstr>Optional Let’s Cook! Prairie Black Bean, Lentil &amp; Grain Salad</vt:lpstr>
      <vt:lpstr>Bonus Activity: Cost Breakdown</vt:lpstr>
      <vt:lpstr>Bonus Activity: Cost Breakdown</vt:lpstr>
      <vt:lpstr>Cost Breakdown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Alberta Pulse Growers</dc:creator>
  <cp:lastModifiedBy>Debra McLennan</cp:lastModifiedBy>
  <cp:revision>1</cp:revision>
  <dcterms:created xsi:type="dcterms:W3CDTF">2025-01-20T16:27:35Z</dcterms:created>
  <dcterms:modified xsi:type="dcterms:W3CDTF">2026-02-18T16:20:41Z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0x01010090F118FE9AD402408C4A8C4278CD80EF</vt:lpwstr>
  </property>
  <property fmtid="{D5CDD505-2E9C-101B-9397-08002B2CF9AE}" pid="3" name="MediaServiceImageTags">
    <vt:lpwstr/>
  </property>
</Properties>
</file>