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Lst>
  <p:notesMasterIdLst>
    <p:notesMasterId r:id="rId25"/>
  </p:notesMasterIdLst>
  <p:sldIdLst>
    <p:sldId id="2590" r:id="rId7"/>
    <p:sldId id="2586" r:id="rId8"/>
    <p:sldId id="313" r:id="rId9"/>
    <p:sldId id="2588" r:id="rId10"/>
    <p:sldId id="2594" r:id="rId11"/>
    <p:sldId id="2596" r:id="rId12"/>
    <p:sldId id="317" r:id="rId13"/>
    <p:sldId id="2584" r:id="rId14"/>
    <p:sldId id="2570" r:id="rId15"/>
    <p:sldId id="2571" r:id="rId16"/>
    <p:sldId id="319" r:id="rId17"/>
    <p:sldId id="2591" r:id="rId18"/>
    <p:sldId id="2589" r:id="rId19"/>
    <p:sldId id="321" r:id="rId20"/>
    <p:sldId id="322" r:id="rId21"/>
    <p:sldId id="323" r:id="rId22"/>
    <p:sldId id="324" r:id="rId23"/>
    <p:sldId id="32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ACE69D-4CAC-43C7-B8ED-895A8F1DE7CB}" v="2" dt="2026-02-17T23:41:21.928"/>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453" autoAdjust="0"/>
  </p:normalViewPr>
  <p:slideViewPr>
    <p:cSldViewPr snapToGrid="0">
      <p:cViewPr varScale="1">
        <p:scale>
          <a:sx n="92" d="100"/>
          <a:sy n="92" d="100"/>
        </p:scale>
        <p:origin x="1314" y="90"/>
      </p:cViewPr>
      <p:guideLst/>
    </p:cSldViewPr>
  </p:slid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ra McLennan" userId="68985080-486e-4aac-9c94-ffb2ad6d76e0" providerId="ADAL" clId="{8686D9E8-B46F-465A-B4BF-9CB0FDC63DDA}"/>
    <pc:docChg chg="modSld">
      <pc:chgData name="Debra McLennan" userId="68985080-486e-4aac-9c94-ffb2ad6d76e0" providerId="ADAL" clId="{8686D9E8-B46F-465A-B4BF-9CB0FDC63DDA}" dt="2026-02-17T23:41:21.928" v="2" actId="14826"/>
      <pc:docMkLst>
        <pc:docMk/>
      </pc:docMkLst>
      <pc:sldChg chg="modSp mod">
        <pc:chgData name="Debra McLennan" userId="68985080-486e-4aac-9c94-ffb2ad6d76e0" providerId="ADAL" clId="{8686D9E8-B46F-465A-B4BF-9CB0FDC63DDA}" dt="2026-02-17T23:41:21.928" v="2" actId="14826"/>
        <pc:sldMkLst>
          <pc:docMk/>
          <pc:sldMk cId="3572593173" sldId="328"/>
        </pc:sldMkLst>
        <pc:picChg chg="mod modCrop">
          <ac:chgData name="Debra McLennan" userId="68985080-486e-4aac-9c94-ffb2ad6d76e0" providerId="ADAL" clId="{8686D9E8-B46F-465A-B4BF-9CB0FDC63DDA}" dt="2026-02-17T23:41:21.928" v="2" actId="14826"/>
          <ac:picMkLst>
            <pc:docMk/>
            <pc:sldMk cId="3572593173" sldId="328"/>
            <ac:picMk id="5" creationId="{F95DD281-6269-1669-86CC-BF6BB3B72B71}"/>
          </ac:picMkLst>
        </pc:picChg>
      </pc:sldChg>
    </pc:docChg>
  </pc:docChgLst>
  <pc:docChgLst>
    <pc:chgData name="Debra McLennan" userId="68985080-486e-4aac-9c94-ffb2ad6d76e0" providerId="ADAL" clId="{4E0799B8-4D6E-4526-9E02-FEFF9F475EAE}"/>
    <pc:docChg chg="modSld">
      <pc:chgData name="Debra McLennan" userId="68985080-486e-4aac-9c94-ffb2ad6d76e0" providerId="ADAL" clId="{4E0799B8-4D6E-4526-9E02-FEFF9F475EAE}" dt="2026-02-18T16:31:11.944" v="12" actId="6549"/>
      <pc:docMkLst>
        <pc:docMk/>
      </pc:docMkLst>
      <pc:sldChg chg="modSp mod">
        <pc:chgData name="Debra McLennan" userId="68985080-486e-4aac-9c94-ffb2ad6d76e0" providerId="ADAL" clId="{4E0799B8-4D6E-4526-9E02-FEFF9F475EAE}" dt="2026-02-18T16:31:11.944" v="12" actId="6549"/>
        <pc:sldMkLst>
          <pc:docMk/>
          <pc:sldMk cId="0" sldId="324"/>
        </pc:sldMkLst>
        <pc:spChg chg="mod">
          <ac:chgData name="Debra McLennan" userId="68985080-486e-4aac-9c94-ffb2ad6d76e0" providerId="ADAL" clId="{4E0799B8-4D6E-4526-9E02-FEFF9F475EAE}" dt="2026-02-18T16:31:11.944" v="12" actId="6549"/>
          <ac:spMkLst>
            <pc:docMk/>
            <pc:sldMk cId="0" sldId="324"/>
            <ac:spMk id="62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E49A6-CE96-4621-8CD5-94ADE70F2AC5}" type="datetimeFigureOut">
              <a:rPr lang="en-CA" smtClean="0"/>
              <a:t>2026-02-18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C93090-F026-40E2-BC14-4E5380E4A5EA}" type="slidenum">
              <a:rPr lang="en-CA" smtClean="0"/>
              <a:t>‹#›</a:t>
            </a:fld>
            <a:endParaRPr lang="en-CA"/>
          </a:p>
        </p:txBody>
      </p:sp>
    </p:spTree>
    <p:extLst>
      <p:ext uri="{BB962C8B-B14F-4D97-AF65-F5344CB8AC3E}">
        <p14:creationId xmlns:p14="http://schemas.microsoft.com/office/powerpoint/2010/main" val="3542158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oodnetwork.com/how-to/packages/food-network-essentials/what-is-risotto"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ildgrain.com/blogs/news/orzo-vs-pasta-vs-rice-vs-risotto#:~:text=Due%20to%20the%20higher%20fiber,positive%20impacts%20on%20heart%20health"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yij7fPSezS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lbertapulse.com/eating-pulses/pulses-101/prepar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ealthline.com/nutrition/raw-vs-roasted-nuts#TOC_TITLE_HDR_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eachersuperstore.com.au/assets/files/uploads/ch9-pages-from-food-for-you-3ed-book-1-4pp-10-web.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hataboutwheat.ca/wheat-nutrition/whole-grains/#:~:text=Grain%20foods%2C%20including%20whole%20and,daily%20intake%20for%20dietary%20fibre" TargetMode="External"/><Relationship Id="rId4" Type="http://schemas.openxmlformats.org/officeDocument/2006/relationships/hyperlink" Target="https://www.myplate.gov/eat-healthy/grains#:~:text=Grains%20are%20important%20sources%20of,%2C%20magnesium%2C%20and%20selenium"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healthline.com/nutrition/what-are-macronutrient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yplate.gov/eat-healthy/grains#:~:text=Grains%20are%20important%20sources%20of,%2C%20magnesium%2C%20and%20seleniu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etterhealth.vic.gov.au/health/healthyliving/Vitamins-and-mineral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ealth.clevelandclinic.org/do-i-need-to-worry-about-eating-complete-proteins"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food-guide.canada.ca/en/food-guide-snapshot/" TargetMode="External"/><Relationship Id="rId4" Type="http://schemas.openxmlformats.org/officeDocument/2006/relationships/hyperlink" Target="https://myhealth.alberta.ca/Health/pages/conditions.aspx?Hwid=aa15626"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nada.ca/en/health-canada/services/nutrients/fibre.html"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healthline.com/nutrition/why-do-beans-make-you-fart" TargetMode="External"/><Relationship Id="rId5" Type="http://schemas.openxmlformats.org/officeDocument/2006/relationships/hyperlink" Target="https://www.unlockfood.ca/en/Articles/Fibre/Focus-on-Fibre.aspx" TargetMode="External"/><Relationship Id="rId4" Type="http://schemas.openxmlformats.org/officeDocument/2006/relationships/hyperlink" Target="https://www.albertahealthservices.ca/assets/info/nutrition/if-nfs-fibre-facts.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yhealth.alberta.ca/Health/pages/conditions.aspx?hwid=te701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nada.ca/en/health-canada/services/food-nutrition/nutrition-labelling.html"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canada.ca/en/health-canada/services/food-nutrition/nutrition-labelling/ingredient-list.html" TargetMode="External"/><Relationship Id="rId4" Type="http://schemas.openxmlformats.org/officeDocument/2006/relationships/hyperlink" Target="https://www.canada.ca/en/health-canada/services/food-nutrition/nutrition-labelling/nutrition-facts-tables.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lbertapulse.com/eating-pulses/programs/#section-pulse-caf%c3%a9-elementary-school-progra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78FAC-608E-1007-BC75-B6CFD3893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B6751-440F-9F29-A67F-D9E681BE3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FC4C8-46BE-7DA4-B985-8CEAAD24357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20E5483-2C75-4962-F559-C8EBF64D51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A066-102F-4CA8-9205-A106227440A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5554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sz="1100" dirty="0"/>
              <a:t>Food Label Challenge</a:t>
            </a:r>
          </a:p>
          <a:p>
            <a:pPr defTabSz="928299">
              <a:defRPr/>
            </a:pPr>
            <a:endParaRPr lang="en-US" sz="1100" dirty="0"/>
          </a:p>
          <a:p>
            <a:pPr marL="174056" indent="-174056">
              <a:buFont typeface="Arial" panose="020B0604020202020204" pitchFamily="34" charset="0"/>
              <a:buChar char="•"/>
            </a:pPr>
            <a:r>
              <a:rPr lang="en-CA" sz="1100" dirty="0"/>
              <a:t>Choose 3 foods from the previous slide.</a:t>
            </a:r>
          </a:p>
          <a:p>
            <a:pPr marL="174056" indent="-174056">
              <a:buFont typeface="Arial" panose="020B0604020202020204" pitchFamily="34" charset="0"/>
              <a:buChar char="•"/>
            </a:pPr>
            <a:r>
              <a:rPr lang="en-CA" sz="1100" dirty="0"/>
              <a:t>Explore the similarities and differences by filling in their nutrient values in the chart.</a:t>
            </a:r>
          </a:p>
          <a:p>
            <a:pPr marL="174056" indent="-174056">
              <a:buFont typeface="Arial" panose="020B0604020202020204" pitchFamily="34" charset="0"/>
              <a:buChar char="•"/>
            </a:pPr>
            <a:r>
              <a:rPr lang="en-CA" sz="1100" dirty="0"/>
              <a:t>Answer the questions beside the chart.</a:t>
            </a:r>
          </a:p>
          <a:p>
            <a:pPr marL="174056" indent="-174056">
              <a:buFont typeface="Arial" panose="020B0604020202020204" pitchFamily="34" charset="0"/>
              <a:buChar char="•"/>
            </a:pPr>
            <a:endParaRPr lang="en-CA" sz="1100" dirty="0"/>
          </a:p>
          <a:p>
            <a:r>
              <a:rPr lang="en-CA" sz="1100" dirty="0"/>
              <a:t>Questions:</a:t>
            </a:r>
          </a:p>
          <a:p>
            <a:pPr marL="174056" indent="-174056">
              <a:buFont typeface="Arial" panose="020B0604020202020204" pitchFamily="34" charset="0"/>
              <a:buChar char="•"/>
            </a:pPr>
            <a:r>
              <a:rPr lang="en-CA" sz="1100" dirty="0"/>
              <a:t>Which of these foods has the most iron? Which has the least?</a:t>
            </a:r>
          </a:p>
          <a:p>
            <a:pPr marL="174056" indent="-174056">
              <a:buFont typeface="Arial" panose="020B0604020202020204" pitchFamily="34" charset="0"/>
              <a:buChar char="•"/>
            </a:pPr>
            <a:r>
              <a:rPr lang="en-CA" sz="1100" dirty="0"/>
              <a:t>Which of these foods has the most protein? Which has the least?</a:t>
            </a:r>
          </a:p>
          <a:p>
            <a:pPr marL="174056" indent="-174056">
              <a:buFont typeface="Arial" panose="020B0604020202020204" pitchFamily="34" charset="0"/>
              <a:buChar char="•"/>
            </a:pPr>
            <a:r>
              <a:rPr lang="en-CA" sz="1100" dirty="0"/>
              <a:t>If you ate all three of these foods in one meal, how much fibre would you eat? How do you know this?</a:t>
            </a:r>
          </a:p>
          <a:p>
            <a:pPr marL="174056" indent="-174056">
              <a:buFont typeface="Arial" panose="020B0604020202020204" pitchFamily="34" charset="0"/>
              <a:buChar char="•"/>
            </a:pPr>
            <a:r>
              <a:rPr lang="en-CA" sz="1100" dirty="0"/>
              <a:t>If you ate all three of these foods in one meal, how much protein would you eat? How do you know this?</a:t>
            </a:r>
          </a:p>
          <a:p>
            <a:pPr marL="174056" indent="-174056">
              <a:buFont typeface="Arial" panose="020B0604020202020204" pitchFamily="34" charset="0"/>
              <a:buChar char="•"/>
            </a:pPr>
            <a:endParaRPr lang="en-CA" sz="1100" dirty="0"/>
          </a:p>
          <a:p>
            <a:r>
              <a:rPr lang="en-CA" sz="1100" dirty="0"/>
              <a:t>Other questions:</a:t>
            </a:r>
          </a:p>
          <a:p>
            <a:pPr marL="174056" indent="-174056">
              <a:buFont typeface="Arial" panose="020B0604020202020204" pitchFamily="34" charset="0"/>
              <a:buChar char="•"/>
            </a:pPr>
            <a:r>
              <a:rPr lang="en-CA" sz="1100" dirty="0"/>
              <a:t>If you ate all three of these foods in one meal, how much carbohydrate would you eat? How much fat? How much calcium?</a:t>
            </a:r>
          </a:p>
          <a:p>
            <a:pPr defTabSz="928299">
              <a:defRPr/>
            </a:pPr>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C5B84-FBE8-4B5C-A369-8F2EA03ED4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340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2" name="Google Shape;582;g30f17889135_0_0:notes"/>
          <p:cNvSpPr txBox="1">
            <a:spLocks noGrp="1"/>
          </p:cNvSpPr>
          <p:nvPr>
            <p:ph type="body" idx="1"/>
          </p:nvPr>
        </p:nvSpPr>
        <p:spPr/>
        <p:txBody>
          <a:bodyPr/>
          <a:lstStyle/>
          <a:p>
            <a:endParaRPr lang="en-CA" dirty="0"/>
          </a:p>
        </p:txBody>
      </p:sp>
      <p:sp>
        <p:nvSpPr>
          <p:cNvPr id="583" name="Google Shape;583;g30f17889135_0_0: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755ED0B1-5F4E-338F-6FA8-CB0E85E5FFB1}"/>
              </a:ext>
            </a:extLst>
          </p:cNvPr>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a:extLst>
            <a:ext uri="{FF2B5EF4-FFF2-40B4-BE49-F238E27FC236}">
              <a16:creationId xmlns:a16="http://schemas.microsoft.com/office/drawing/2014/main" id="{93BF1FC4-C8C3-4544-75DA-36A06BEDABEB}"/>
            </a:ext>
          </a:extLst>
        </p:cNvPr>
        <p:cNvGrpSpPr/>
        <p:nvPr/>
      </p:nvGrpSpPr>
      <p:grpSpPr>
        <a:xfrm>
          <a:off x="0" y="0"/>
          <a:ext cx="0" cy="0"/>
          <a:chOff x="0" y="0"/>
          <a:chExt cx="0" cy="0"/>
        </a:xfrm>
      </p:grpSpPr>
      <p:sp>
        <p:nvSpPr>
          <p:cNvPr id="582" name="Google Shape;582;g30f17889135_0_0:notes">
            <a:extLst>
              <a:ext uri="{FF2B5EF4-FFF2-40B4-BE49-F238E27FC236}">
                <a16:creationId xmlns:a16="http://schemas.microsoft.com/office/drawing/2014/main" id="{991D9A98-FA71-DFB3-F80D-B4F2EFA74982}"/>
              </a:ext>
            </a:extLst>
          </p:cNvPr>
          <p:cNvSpPr txBox="1">
            <a:spLocks noGrp="1"/>
          </p:cNvSpPr>
          <p:nvPr>
            <p:ph type="body" idx="1"/>
          </p:nvPr>
        </p:nvSpPr>
        <p:spPr/>
        <p:txBody>
          <a:bodyPr/>
          <a:lstStyle/>
          <a:p>
            <a:r>
              <a:rPr lang="en-CA" dirty="0"/>
              <a:t>Retrieved from “On Cooking A Textbook of Culinary Fundamentals” 5th Edition by Sarah A. </a:t>
            </a:r>
            <a:r>
              <a:rPr lang="en-CA" dirty="0" err="1"/>
              <a:t>Labensky</a:t>
            </a:r>
            <a:r>
              <a:rPr lang="en-CA" dirty="0"/>
              <a:t>, Alan M. Hause, Priscilla A. Martel (pp. 641-642)</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indent="0">
              <a:spcBef>
                <a:spcPts val="360"/>
              </a:spcBef>
              <a:spcAft>
                <a:spcPts val="0"/>
              </a:spcAft>
              <a:buNone/>
            </a:pPr>
            <a:r>
              <a:rPr lang="en-CA" sz="1200" dirty="0">
                <a:latin typeface="Aptos" panose="020B0004020202020204" pitchFamily="34" charset="0"/>
              </a:rPr>
              <a:t>Talk about risotto here as it’s classically Italian and uses rice. There is no difference in nutrition between rice and risotto – nutrition values will change depending on additions to the risotto.</a:t>
            </a:r>
          </a:p>
          <a:p>
            <a:pPr marL="0" marR="0" lvl="0" indent="0" algn="l" defTabSz="914400" rtl="0" eaLnBrk="1" fontAlgn="auto" latinLnBrk="0" hangingPunct="1">
              <a:lnSpc>
                <a:spcPct val="100000"/>
              </a:lnSpc>
              <a:spcBef>
                <a:spcPts val="360"/>
              </a:spcBef>
              <a:spcAft>
                <a:spcPts val="0"/>
              </a:spcAft>
              <a:buClrTx/>
              <a:buSzTx/>
              <a:buFontTx/>
              <a:buNone/>
              <a:tabLst/>
              <a:defRPr/>
            </a:pPr>
            <a:r>
              <a:rPr lang="en-CA" dirty="0"/>
              <a:t>Risotto information </a:t>
            </a:r>
            <a:r>
              <a:rPr lang="en-CA" dirty="0">
                <a:hlinkClick r:id="rId3"/>
              </a:rPr>
              <a:t>https://www.foodnetwork.com/how-to/packages/food-network-essentials/what-is-risotto</a:t>
            </a:r>
            <a:r>
              <a:rPr lang="en-CA"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Students can research their question or refer to: </a:t>
            </a:r>
            <a:r>
              <a:rPr lang="en-CA" dirty="0">
                <a:hlinkClick r:id="rId4"/>
              </a:rPr>
              <a:t>https://wildgrain.com/blogs/news/orzo-vs-pasta-vs-rice-vs-risotto#:~:text=Due%20to%20the%20higher%20fiber,positive%20impacts%20on%20heart%20health</a:t>
            </a:r>
            <a:r>
              <a:rPr lang="en-CA" dirty="0"/>
              <a:t> .</a:t>
            </a:r>
          </a:p>
        </p:txBody>
      </p:sp>
      <p:sp>
        <p:nvSpPr>
          <p:cNvPr id="583" name="Google Shape;583;g30f17889135_0_0:notes">
            <a:extLst>
              <a:ext uri="{FF2B5EF4-FFF2-40B4-BE49-F238E27FC236}">
                <a16:creationId xmlns:a16="http://schemas.microsoft.com/office/drawing/2014/main" id="{3E79F94E-6450-6B5B-DCEB-E3099EFD1EF7}"/>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8C73B335-FE20-B3FE-643B-8605869EAC87}"/>
              </a:ext>
            </a:extLst>
          </p:cNvPr>
          <p:cNvSpPr>
            <a:spLocks noGrp="1" noRot="1" noChangeAspect="1"/>
          </p:cNvSpPr>
          <p:nvPr>
            <p:ph type="sldImg"/>
          </p:nvPr>
        </p:nvSpPr>
        <p:spPr/>
      </p:sp>
    </p:spTree>
    <p:extLst>
      <p:ext uri="{BB962C8B-B14F-4D97-AF65-F5344CB8AC3E}">
        <p14:creationId xmlns:p14="http://schemas.microsoft.com/office/powerpoint/2010/main" val="2352028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a:extLst>
            <a:ext uri="{FF2B5EF4-FFF2-40B4-BE49-F238E27FC236}">
              <a16:creationId xmlns:a16="http://schemas.microsoft.com/office/drawing/2014/main" id="{E1D538CC-C1F0-0CD4-65AE-4BF297F09567}"/>
            </a:ext>
          </a:extLst>
        </p:cNvPr>
        <p:cNvGrpSpPr/>
        <p:nvPr/>
      </p:nvGrpSpPr>
      <p:grpSpPr>
        <a:xfrm>
          <a:off x="0" y="0"/>
          <a:ext cx="0" cy="0"/>
          <a:chOff x="0" y="0"/>
          <a:chExt cx="0" cy="0"/>
        </a:xfrm>
      </p:grpSpPr>
      <p:sp>
        <p:nvSpPr>
          <p:cNvPr id="582" name="Google Shape;582;g30f17889135_0_0:notes">
            <a:extLst>
              <a:ext uri="{FF2B5EF4-FFF2-40B4-BE49-F238E27FC236}">
                <a16:creationId xmlns:a16="http://schemas.microsoft.com/office/drawing/2014/main" id="{90F7FD0D-B248-0DA5-94F8-D5C639B9CEE8}"/>
              </a:ext>
            </a:extLst>
          </p:cNvPr>
          <p:cNvSpPr txBox="1">
            <a:spLocks noGrp="1"/>
          </p:cNvSpPr>
          <p:nvPr>
            <p:ph type="body" idx="1"/>
          </p:nvPr>
        </p:nvSpPr>
        <p:spPr/>
        <p:txBody>
          <a:bodyPr/>
          <a:lstStyle/>
          <a:p>
            <a:r>
              <a:rPr lang="en-CA" dirty="0"/>
              <a:t>Retrieved October 28, 2024 from </a:t>
            </a:r>
            <a:r>
              <a:rPr lang="en-CA" dirty="0">
                <a:hlinkClick r:id="rId3"/>
              </a:rPr>
              <a:t>https://www.youtube.com/watch?v=yij7fPSezS0</a:t>
            </a:r>
            <a:endParaRPr lang="en-CA" dirty="0"/>
          </a:p>
          <a:p>
            <a:endParaRPr lang="en-CA" dirty="0"/>
          </a:p>
          <a:p>
            <a:pPr marL="228600" indent="-228600">
              <a:buAutoNum type="alphaLcPeriod"/>
            </a:pPr>
            <a:r>
              <a:rPr lang="en-CA" dirty="0"/>
              <a:t>Retrieved from “On Cooking A Textbook of Culinary Fundamentals” 5th Edition by Sarah A. </a:t>
            </a:r>
            <a:r>
              <a:rPr lang="en-CA" dirty="0" err="1"/>
              <a:t>Labensky</a:t>
            </a:r>
            <a:r>
              <a:rPr lang="en-CA" dirty="0"/>
              <a:t>, Alan M. Hause, Priscilla A. Martel (pp. 652)</a:t>
            </a:r>
          </a:p>
          <a:p>
            <a:endParaRPr lang="en-CA" dirty="0"/>
          </a:p>
        </p:txBody>
      </p:sp>
      <p:sp>
        <p:nvSpPr>
          <p:cNvPr id="583" name="Google Shape;583;g30f17889135_0_0:notes">
            <a:extLst>
              <a:ext uri="{FF2B5EF4-FFF2-40B4-BE49-F238E27FC236}">
                <a16:creationId xmlns:a16="http://schemas.microsoft.com/office/drawing/2014/main" id="{C3C0CBB3-C405-17BA-D05B-A9CCEF05D50E}"/>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AD9588D6-6378-BAA6-569E-D72ECFB405C4}"/>
              </a:ext>
            </a:extLst>
          </p:cNvPr>
          <p:cNvSpPr>
            <a:spLocks noGrp="1" noRot="1" noChangeAspect="1"/>
          </p:cNvSpPr>
          <p:nvPr>
            <p:ph type="sldImg"/>
          </p:nvPr>
        </p:nvSpPr>
        <p:spPr/>
      </p:sp>
    </p:spTree>
    <p:extLst>
      <p:ext uri="{BB962C8B-B14F-4D97-AF65-F5344CB8AC3E}">
        <p14:creationId xmlns:p14="http://schemas.microsoft.com/office/powerpoint/2010/main" val="3695084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7" name="Google Shape;597;g30f17889135_0_14:notes"/>
          <p:cNvSpPr txBox="1">
            <a:spLocks noGrp="1"/>
          </p:cNvSpPr>
          <p:nvPr>
            <p:ph type="body" idx="1"/>
          </p:nvPr>
        </p:nvSpPr>
        <p:spPr/>
        <p:txBody>
          <a:bodyPr/>
          <a:lstStyle/>
          <a:p>
            <a:r>
              <a:rPr lang="en-CA" dirty="0"/>
              <a:t>Retrieved from “On Cooking A Textbook of Culinary Fundamentals” 5th Edition by Sarah A. </a:t>
            </a:r>
            <a:r>
              <a:rPr lang="en-CA" dirty="0" err="1"/>
              <a:t>Labensky</a:t>
            </a:r>
            <a:r>
              <a:rPr lang="en-CA" dirty="0"/>
              <a:t>, Alan M. Hause, Priscilla A. Martel (pp. 652-653)</a:t>
            </a:r>
          </a:p>
          <a:p>
            <a:endParaRPr lang="en-CA" dirty="0"/>
          </a:p>
        </p:txBody>
      </p:sp>
      <p:sp>
        <p:nvSpPr>
          <p:cNvPr id="598" name="Google Shape;598;g30f17889135_0_14: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BAAF45B0-8B5F-345E-37B1-1D54E2592C18}"/>
              </a:ext>
            </a:extLst>
          </p:cNvPr>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4" name="Google Shape;604;g30f17889135_0_21:notes"/>
          <p:cNvSpPr txBox="1">
            <a:spLocks noGrp="1"/>
          </p:cNvSpPr>
          <p:nvPr>
            <p:ph type="body" idx="1"/>
          </p:nvPr>
        </p:nvSpPr>
        <p:spPr/>
        <p:txBody>
          <a:bodyPr/>
          <a:lstStyle/>
          <a:p>
            <a:r>
              <a:rPr lang="en-CA" dirty="0"/>
              <a:t>Retrieved from “On Cooking A Textbook of Culinary Fundamentals” 5th Edition by Sarah A. </a:t>
            </a:r>
            <a:r>
              <a:rPr lang="en-CA" dirty="0" err="1"/>
              <a:t>Labensky</a:t>
            </a:r>
            <a:r>
              <a:rPr lang="en-CA" dirty="0"/>
              <a:t>, Alan M. Hause, Priscilla A. Martel (pp. 652-653)</a:t>
            </a:r>
          </a:p>
          <a:p>
            <a:endParaRPr lang="en-CA" dirty="0"/>
          </a:p>
        </p:txBody>
      </p:sp>
      <p:sp>
        <p:nvSpPr>
          <p:cNvPr id="605" name="Google Shape;605;g30f17889135_0_21: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1A14BC09-72C3-B87D-D792-B7AEB3DC0CAE}"/>
              </a:ext>
            </a:extLst>
          </p:cNvPr>
          <p:cNvSpPr>
            <a:spLocks noGrp="1" noRot="1" noChangeAspect="1"/>
          </p:cNvSpPr>
          <p:nvPr>
            <p:ph type="sldImg"/>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1" name="Google Shape;611;g30f17889135_0_27:notes"/>
          <p:cNvSpPr txBox="1">
            <a:spLocks noGrp="1"/>
          </p:cNvSpPr>
          <p:nvPr>
            <p:ph type="body" idx="1"/>
          </p:nvPr>
        </p:nvSpPr>
        <p:spPr/>
        <p:txBody>
          <a:bodyPr/>
          <a:lstStyle/>
          <a:p>
            <a:r>
              <a:rPr lang="en-CA" dirty="0"/>
              <a:t>Information Retrieved October 28, 2024 from </a:t>
            </a:r>
            <a:r>
              <a:rPr lang="en-CA" dirty="0">
                <a:hlinkClick r:id="rId3"/>
              </a:rPr>
              <a:t>https://albertapulse.com/eating-pulses/pulses-101/preparing/</a:t>
            </a:r>
            <a:r>
              <a:rPr lang="en-CA" dirty="0"/>
              <a:t> </a:t>
            </a:r>
          </a:p>
        </p:txBody>
      </p:sp>
      <p:sp>
        <p:nvSpPr>
          <p:cNvPr id="612" name="Google Shape;612;g30f17889135_0_27: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86AD35D0-BE0F-9175-73CF-D6BD95B3353B}"/>
              </a:ext>
            </a:extLst>
          </p:cNvPr>
          <p:cNvSpPr>
            <a:spLocks noGrp="1" noRot="1" noChangeAspect="1"/>
          </p:cNvSpPr>
          <p:nvPr>
            <p:ph type="sldImg"/>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8" name="Google Shape;618;g30f17889135_0_35:notes"/>
          <p:cNvSpPr txBox="1">
            <a:spLocks noGrp="1"/>
          </p:cNvSpPr>
          <p:nvPr>
            <p:ph type="body" idx="1"/>
          </p:nvPr>
        </p:nvSpPr>
        <p:spPr/>
        <p:txBody>
          <a:bodyPr/>
          <a:lstStyle/>
          <a:p>
            <a:r>
              <a:rPr lang="en-CA" dirty="0"/>
              <a:t>Retrieved October 28, 2024 from Retrieved from “On Cooking A Textbook of Culinary Fundamentals” 5th Edition by Sarah A. </a:t>
            </a:r>
            <a:r>
              <a:rPr lang="en-CA" dirty="0" err="1"/>
              <a:t>Labensky</a:t>
            </a:r>
            <a:r>
              <a:rPr lang="en-CA" dirty="0"/>
              <a:t>, Alan M. Hause, Priscilla A. Martel (pp. 652-653)</a:t>
            </a:r>
          </a:p>
          <a:p>
            <a:endParaRPr lang="en-CA" dirty="0"/>
          </a:p>
          <a:p>
            <a:r>
              <a:rPr lang="en-CA" dirty="0"/>
              <a:t>Retrieved from “On Cooking A Textbook of Culinary Fundamentals” 5th Edition by Sarah A. </a:t>
            </a:r>
            <a:r>
              <a:rPr lang="en-CA" dirty="0" err="1"/>
              <a:t>Labensky</a:t>
            </a:r>
            <a:r>
              <a:rPr lang="en-CA" dirty="0"/>
              <a:t>, Alan M. Hause, Priscilla A. Martel (p. 897)</a:t>
            </a:r>
          </a:p>
          <a:p>
            <a:endParaRPr lang="en-CA" dirty="0"/>
          </a:p>
          <a:p>
            <a:r>
              <a:rPr lang="en-CA" dirty="0"/>
              <a:t>Retrieved October 28, 2024 from </a:t>
            </a:r>
            <a:r>
              <a:rPr lang="en-CA" dirty="0">
                <a:hlinkClick r:id="rId3"/>
              </a:rPr>
              <a:t>https://www.healthline.com/nutrition/raw-vs-roasted-nuts#TOC_TITLE_HDR_2</a:t>
            </a:r>
            <a:r>
              <a:rPr lang="en-CA" dirty="0"/>
              <a:t> </a:t>
            </a:r>
          </a:p>
        </p:txBody>
      </p:sp>
      <p:sp>
        <p:nvSpPr>
          <p:cNvPr id="619" name="Google Shape;619;g30f17889135_0_35: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2A389DB2-A100-E2C1-EDAF-8B8E184F87D0}"/>
              </a:ext>
            </a:extLst>
          </p:cNvPr>
          <p:cNvSpPr>
            <a:spLocks noGrp="1" noRot="1" noChangeAspect="1"/>
          </p:cNvSpPr>
          <p:nvPr>
            <p:ph type="sldImg"/>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D640EF06-3CA2-A700-036E-EC498BF6479C}"/>
            </a:ext>
          </a:extLst>
        </p:cNvPr>
        <p:cNvGrpSpPr/>
        <p:nvPr/>
      </p:nvGrpSpPr>
      <p:grpSpPr>
        <a:xfrm>
          <a:off x="0" y="0"/>
          <a:ext cx="0" cy="0"/>
          <a:chOff x="0" y="0"/>
          <a:chExt cx="0" cy="0"/>
        </a:xfrm>
      </p:grpSpPr>
      <p:sp>
        <p:nvSpPr>
          <p:cNvPr id="238" name="Google Shape;238;g310d093a602_0_7:notes">
            <a:extLst>
              <a:ext uri="{FF2B5EF4-FFF2-40B4-BE49-F238E27FC236}">
                <a16:creationId xmlns:a16="http://schemas.microsoft.com/office/drawing/2014/main" id="{2380F234-34D4-160B-0996-49CA0C0463AF}"/>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Slide Image Placeholder 2">
            <a:extLst>
              <a:ext uri="{FF2B5EF4-FFF2-40B4-BE49-F238E27FC236}">
                <a16:creationId xmlns:a16="http://schemas.microsoft.com/office/drawing/2014/main" id="{AE44FC74-D04C-3B5F-A261-8E97A32335BA}"/>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FE177049-F78E-150B-9EE2-FAA79CE37BD8}"/>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2214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a:extLst>
            <a:ext uri="{FF2B5EF4-FFF2-40B4-BE49-F238E27FC236}">
              <a16:creationId xmlns:a16="http://schemas.microsoft.com/office/drawing/2014/main" id="{6735687B-79E3-939F-94E0-CD6C60838323}"/>
            </a:ext>
          </a:extLst>
        </p:cNvPr>
        <p:cNvGrpSpPr/>
        <p:nvPr/>
      </p:nvGrpSpPr>
      <p:grpSpPr>
        <a:xfrm>
          <a:off x="0" y="0"/>
          <a:ext cx="0" cy="0"/>
          <a:chOff x="0" y="0"/>
          <a:chExt cx="0" cy="0"/>
        </a:xfrm>
      </p:grpSpPr>
      <p:sp>
        <p:nvSpPr>
          <p:cNvPr id="528" name="Google Shape;528;g2fc4a6b69f7_0_66:notes">
            <a:extLst>
              <a:ext uri="{FF2B5EF4-FFF2-40B4-BE49-F238E27FC236}">
                <a16:creationId xmlns:a16="http://schemas.microsoft.com/office/drawing/2014/main" id="{E35D2FFD-188C-4E1D-FBAD-A15FE4EB2768}"/>
              </a:ext>
            </a:extLst>
          </p:cNvPr>
          <p:cNvSpPr txBox="1">
            <a:spLocks noGrp="1"/>
          </p:cNvSpPr>
          <p:nvPr>
            <p:ph type="body" idx="1"/>
          </p:nvPr>
        </p:nvSpPr>
        <p:spPr/>
        <p:txBody>
          <a:bodyPr/>
          <a:lstStyle/>
          <a:p>
            <a:r>
              <a:rPr lang="en-CA" dirty="0"/>
              <a:t>Information supported by:</a:t>
            </a:r>
          </a:p>
          <a:p>
            <a:pPr marL="171450" indent="-171450">
              <a:buFont typeface="Arial" panose="020B0604020202020204" pitchFamily="34" charset="0"/>
              <a:buChar char="•"/>
            </a:pPr>
            <a:r>
              <a:rPr lang="en-CA" dirty="0"/>
              <a:t>Teacher Superstore – Chapter 9 Legumes, Nuts and Seeds - </a:t>
            </a:r>
            <a:r>
              <a:rPr lang="en-CA" dirty="0">
                <a:sym typeface="Arial"/>
                <a:hlinkClick r:id="rId3"/>
              </a:rPr>
              <a:t>ch9-pages-from-food-for-you-3ed-book-1-4pp-10-web.pdf (teachersuperstore.com.au)</a:t>
            </a:r>
            <a:endParaRPr lang="en-CA" dirty="0">
              <a:sym typeface="Arial"/>
            </a:endParaRPr>
          </a:p>
          <a:p>
            <a:pPr algn="l">
              <a:lnSpc>
                <a:spcPts val="1725"/>
              </a:lnSpc>
            </a:pPr>
            <a:endParaRPr lang="en-CA" dirty="0">
              <a:sym typeface="Arial"/>
            </a:endParaRPr>
          </a:p>
          <a:p>
            <a:pPr marL="0" indent="0">
              <a:buFont typeface="Arial" panose="020B0604020202020204" pitchFamily="34" charset="0"/>
              <a:buNone/>
            </a:pPr>
            <a:r>
              <a:rPr lang="en-CA" dirty="0">
                <a:sym typeface="Arial"/>
              </a:rPr>
              <a:t>Grains and Cereals – USDA MyPlate </a:t>
            </a:r>
            <a:r>
              <a:rPr lang="en-CA" dirty="0"/>
              <a:t> </a:t>
            </a:r>
          </a:p>
          <a:p>
            <a:pPr marL="171450" indent="-171450">
              <a:buFont typeface="Arial" panose="020B0604020202020204" pitchFamily="34" charset="0"/>
              <a:buChar char="•"/>
            </a:pPr>
            <a:r>
              <a:rPr lang="en-CA" dirty="0">
                <a:hlinkClick r:id="rId4"/>
              </a:rPr>
              <a:t>https://www.myplate.gov/eat-healthy/grains#:~:text=Grains%20are%20important%20sources%20of,%2C%20magnesium%2C%20and%20selenium</a:t>
            </a:r>
            <a:r>
              <a:rPr lang="en-CA" dirty="0"/>
              <a:t>).</a:t>
            </a:r>
          </a:p>
          <a:p>
            <a:pPr marL="171450" indent="-171450">
              <a:buFont typeface="Arial" panose="020B0604020202020204" pitchFamily="34" charset="0"/>
              <a:buChar char="•"/>
            </a:pPr>
            <a:r>
              <a:rPr lang="en-CA" dirty="0"/>
              <a:t>What about wheat? </a:t>
            </a:r>
            <a:r>
              <a:rPr lang="en-CA" dirty="0">
                <a:hlinkClick r:id="rId5"/>
              </a:rPr>
              <a:t>https://whataboutwheat.ca/wheat-nutrition/whole-grains/#:~:text=Grain%20foods%2C%20including%20whole%20and,daily%20intake%20for%20dietary%20fibre</a:t>
            </a:r>
            <a:r>
              <a:rPr lang="en-CA" dirty="0"/>
              <a:t> .</a:t>
            </a:r>
          </a:p>
        </p:txBody>
      </p:sp>
      <p:sp>
        <p:nvSpPr>
          <p:cNvPr id="529" name="Google Shape;529;g2fc4a6b69f7_0_66:notes">
            <a:extLst>
              <a:ext uri="{FF2B5EF4-FFF2-40B4-BE49-F238E27FC236}">
                <a16:creationId xmlns:a16="http://schemas.microsoft.com/office/drawing/2014/main" id="{D47A9E49-C666-8392-11DF-C020EF818E8A}"/>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3674AEA2-DC7A-BB05-F7E8-47453BCC2F79}"/>
              </a:ext>
            </a:extLst>
          </p:cNvPr>
          <p:cNvSpPr>
            <a:spLocks noGrp="1" noRot="1" noChangeAspect="1"/>
          </p:cNvSpPr>
          <p:nvPr>
            <p:ph type="sldImg"/>
          </p:nvPr>
        </p:nvSpPr>
        <p:spPr/>
      </p:sp>
    </p:spTree>
    <p:extLst>
      <p:ext uri="{BB962C8B-B14F-4D97-AF65-F5344CB8AC3E}">
        <p14:creationId xmlns:p14="http://schemas.microsoft.com/office/powerpoint/2010/main" val="301222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8" name="Google Shape;538;g2fc7bdcc3bf_0_0: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Slide Image Placeholder 2">
            <a:extLst>
              <a:ext uri="{FF2B5EF4-FFF2-40B4-BE49-F238E27FC236}">
                <a16:creationId xmlns:a16="http://schemas.microsoft.com/office/drawing/2014/main" id="{FF730FD9-444D-45A3-62CB-C332A20C9CF7}"/>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DAD35AB3-E5E7-BB78-E6D8-C23665A82A71}"/>
              </a:ext>
            </a:extLst>
          </p:cNvPr>
          <p:cNvSpPr>
            <a:spLocks noGrp="1"/>
          </p:cNvSpPr>
          <p:nvPr>
            <p:ph type="body" idx="1"/>
          </p:nvPr>
        </p:nvSpPr>
        <p:spPr/>
        <p:txBody>
          <a:bodyPr/>
          <a:lstStyle/>
          <a:p>
            <a:r>
              <a:rPr lang="en-CA" dirty="0"/>
              <a:t>Information retrieved January 16, 2025 from: </a:t>
            </a:r>
            <a:r>
              <a:rPr lang="en-CA" dirty="0">
                <a:hlinkClick r:id="rId3"/>
              </a:rPr>
              <a:t>https://www.healthline.com/nutrition/what-are-macronutrients</a:t>
            </a:r>
            <a:r>
              <a:rPr lang="en-CA" dirty="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a:extLst>
            <a:ext uri="{FF2B5EF4-FFF2-40B4-BE49-F238E27FC236}">
              <a16:creationId xmlns:a16="http://schemas.microsoft.com/office/drawing/2014/main" id="{FE924D35-C251-667B-F980-8E651F1D1814}"/>
            </a:ext>
          </a:extLst>
        </p:cNvPr>
        <p:cNvGrpSpPr/>
        <p:nvPr/>
      </p:nvGrpSpPr>
      <p:grpSpPr>
        <a:xfrm>
          <a:off x="0" y="0"/>
          <a:ext cx="0" cy="0"/>
          <a:chOff x="0" y="0"/>
          <a:chExt cx="0" cy="0"/>
        </a:xfrm>
      </p:grpSpPr>
      <p:sp>
        <p:nvSpPr>
          <p:cNvPr id="561" name="Google Shape;561;g314401bbbf4_0_58:notes">
            <a:extLst>
              <a:ext uri="{FF2B5EF4-FFF2-40B4-BE49-F238E27FC236}">
                <a16:creationId xmlns:a16="http://schemas.microsoft.com/office/drawing/2014/main" id="{F79A608F-9543-06FB-AC7A-313A7E2431D9}"/>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Slide Image Placeholder 2">
            <a:extLst>
              <a:ext uri="{FF2B5EF4-FFF2-40B4-BE49-F238E27FC236}">
                <a16:creationId xmlns:a16="http://schemas.microsoft.com/office/drawing/2014/main" id="{82E65681-FF3C-A05C-CEF6-D52755055697}"/>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224251FA-CDEC-9778-0B4B-ADE55DE84E27}"/>
              </a:ext>
            </a:extLst>
          </p:cNvPr>
          <p:cNvSpPr>
            <a:spLocks noGrp="1"/>
          </p:cNvSpPr>
          <p:nvPr>
            <p:ph type="body" idx="1"/>
          </p:nvPr>
        </p:nvSpPr>
        <p:spPr/>
        <p:txBody>
          <a:bodyPr/>
          <a:lstStyle/>
          <a:p>
            <a:r>
              <a:rPr lang="en-CA" dirty="0"/>
              <a:t>Information retrieved on January 16, 2025 from:</a:t>
            </a:r>
          </a:p>
          <a:p>
            <a:endParaRPr lang="en-CA" dirty="0"/>
          </a:p>
          <a:p>
            <a:r>
              <a:rPr lang="en-CA" dirty="0"/>
              <a:t>USDA My Plate: </a:t>
            </a:r>
            <a:r>
              <a:rPr lang="en-CA" dirty="0">
                <a:hlinkClick r:id="rId3"/>
              </a:rPr>
              <a:t>https://www.myplate.gov/eat-healthy/grains#:~:text=Grains%20are%20important%20sources%20of,%2C%20magnesium%2C%20and%20selenium</a:t>
            </a:r>
            <a:r>
              <a:rPr lang="en-CA" dirty="0"/>
              <a:t> </a:t>
            </a:r>
          </a:p>
          <a:p>
            <a:endParaRPr lang="en-CA" dirty="0"/>
          </a:p>
          <a:p>
            <a:r>
              <a:rPr lang="en-CA" dirty="0"/>
              <a:t>Better Health – Vitamins and Minerals: </a:t>
            </a:r>
            <a:r>
              <a:rPr lang="en-CA" dirty="0">
                <a:hlinkClick r:id="rId4"/>
              </a:rPr>
              <a:t>https://www.betterhealth.vic.gov.au/health/healthyliving/Vitamins-and-minerals</a:t>
            </a:r>
            <a:r>
              <a:rPr lang="en-CA" dirty="0"/>
              <a:t>  </a:t>
            </a:r>
          </a:p>
          <a:p>
            <a:endParaRPr lang="en-CA" dirty="0"/>
          </a:p>
        </p:txBody>
      </p:sp>
    </p:spTree>
    <p:extLst>
      <p:ext uri="{BB962C8B-B14F-4D97-AF65-F5344CB8AC3E}">
        <p14:creationId xmlns:p14="http://schemas.microsoft.com/office/powerpoint/2010/main" val="1349752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a:extLst>
            <a:ext uri="{FF2B5EF4-FFF2-40B4-BE49-F238E27FC236}">
              <a16:creationId xmlns:a16="http://schemas.microsoft.com/office/drawing/2014/main" id="{47EE96E6-3066-0270-CE9E-162EFD6ED584}"/>
            </a:ext>
          </a:extLst>
        </p:cNvPr>
        <p:cNvGrpSpPr/>
        <p:nvPr/>
      </p:nvGrpSpPr>
      <p:grpSpPr>
        <a:xfrm>
          <a:off x="0" y="0"/>
          <a:ext cx="0" cy="0"/>
          <a:chOff x="0" y="0"/>
          <a:chExt cx="0" cy="0"/>
        </a:xfrm>
      </p:grpSpPr>
      <p:sp>
        <p:nvSpPr>
          <p:cNvPr id="568" name="Google Shape;568;g30f17889135_0_42:notes">
            <a:extLst>
              <a:ext uri="{FF2B5EF4-FFF2-40B4-BE49-F238E27FC236}">
                <a16:creationId xmlns:a16="http://schemas.microsoft.com/office/drawing/2014/main" id="{2513F612-F24B-4207-AA2B-96CBBC26B8C5}"/>
              </a:ext>
            </a:extLst>
          </p:cNvPr>
          <p:cNvSpPr txBox="1">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CA" dirty="0"/>
              <a:t>Information Retrieved October 25, 2024 from </a:t>
            </a:r>
            <a:r>
              <a:rPr lang="en-CA" dirty="0">
                <a:hlinkClick r:id="rId3"/>
              </a:rPr>
              <a:t>https://health.clevelandclinic.org/do-i-need-to-worry-about-eating-complete-proteins</a:t>
            </a:r>
            <a:endParaRPr lang="en-CA" dirty="0"/>
          </a:p>
          <a:p>
            <a:pPr marL="228600" indent="-228600">
              <a:buFont typeface="+mj-lt"/>
              <a:buAutoNum type="alphaLcPeriod"/>
            </a:pPr>
            <a:r>
              <a:rPr lang="en-CA" dirty="0"/>
              <a:t>Information Retrieved January 16, 2025 from My Health Alberta – Protein  </a:t>
            </a:r>
            <a:r>
              <a:rPr lang="en-CA" dirty="0">
                <a:hlinkClick r:id="rId4"/>
              </a:rPr>
              <a:t>https://myhealth.alberta.ca/Health/pages/conditions.aspx?Hwid=aa15626</a:t>
            </a:r>
            <a:r>
              <a:rPr lang="en-CA" dirty="0"/>
              <a:t> </a:t>
            </a:r>
          </a:p>
          <a:p>
            <a:pPr marL="228600" indent="-228600">
              <a:buFont typeface="+mj-lt"/>
              <a:buAutoNum type="alphaLcPeriod"/>
            </a:pPr>
            <a:r>
              <a:rPr lang="en-CA" dirty="0"/>
              <a:t>Canada Food Guide photo courtesy Health Canada - </a:t>
            </a:r>
            <a:r>
              <a:rPr lang="en-CA" dirty="0">
                <a:hlinkClick r:id="rId5"/>
              </a:rPr>
              <a:t>https://food-guide.canada.ca/en/food-guide-snapshot/</a:t>
            </a:r>
            <a:r>
              <a:rPr lang="en-CA" dirty="0"/>
              <a:t> </a:t>
            </a:r>
          </a:p>
        </p:txBody>
      </p:sp>
      <p:sp>
        <p:nvSpPr>
          <p:cNvPr id="569" name="Google Shape;569;g30f17889135_0_42:notes">
            <a:extLst>
              <a:ext uri="{FF2B5EF4-FFF2-40B4-BE49-F238E27FC236}">
                <a16:creationId xmlns:a16="http://schemas.microsoft.com/office/drawing/2014/main" id="{EF498AFA-EBB1-3F32-48B3-F33A92446D52}"/>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DE4D424B-924A-25EE-8731-A13D3EFF0EF9}"/>
              </a:ext>
            </a:extLst>
          </p:cNvPr>
          <p:cNvSpPr>
            <a:spLocks noGrp="1" noRot="1" noChangeAspect="1"/>
          </p:cNvSpPr>
          <p:nvPr>
            <p:ph type="sldImg"/>
          </p:nvPr>
        </p:nvSpPr>
        <p:spPr/>
      </p:sp>
    </p:spTree>
    <p:extLst>
      <p:ext uri="{BB962C8B-B14F-4D97-AF65-F5344CB8AC3E}">
        <p14:creationId xmlns:p14="http://schemas.microsoft.com/office/powerpoint/2010/main" val="2906752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lphaLcPeriod"/>
            </a:pPr>
            <a:r>
              <a:rPr lang="en-CA" dirty="0"/>
              <a:t>Information Retrieved January 16, 2025 from Health Canada – Fibre  </a:t>
            </a:r>
            <a:r>
              <a:rPr lang="en-CA" dirty="0">
                <a:hlinkClick r:id="rId3"/>
              </a:rPr>
              <a:t>https://www.canada.ca/en/health-canada/services/nutrients/fibre.html</a:t>
            </a:r>
            <a:r>
              <a:rPr lang="en-CA" dirty="0"/>
              <a:t> </a:t>
            </a:r>
          </a:p>
          <a:p>
            <a:pPr marL="228600" indent="-228600">
              <a:buFont typeface="+mj-lt"/>
              <a:buAutoNum type="alphaLcPeriod"/>
            </a:pPr>
            <a:endParaRPr lang="en-CA" dirty="0"/>
          </a:p>
          <a:p>
            <a:pPr marL="228600" indent="-228600">
              <a:buFont typeface="+mj-lt"/>
              <a:buAutoNum type="alphaLcPeriod"/>
            </a:pPr>
            <a:r>
              <a:rPr lang="en-CA" dirty="0"/>
              <a:t>Information retrieved January 25, 2025 from Alberta Health Services – Fibre Facts </a:t>
            </a:r>
            <a:r>
              <a:rPr lang="en-CA" dirty="0">
                <a:hlinkClick r:id="rId4"/>
              </a:rPr>
              <a:t>https://www.albertahealthservices.ca/assets/info/nutrition/if-nfs-fibre-facts.pdf</a:t>
            </a:r>
            <a:r>
              <a:rPr lang="en-CA" dirty="0"/>
              <a:t> </a:t>
            </a:r>
          </a:p>
          <a:p>
            <a:pPr marL="228600" indent="-228600">
              <a:buFont typeface="+mj-lt"/>
              <a:buAutoNum type="alphaLcPeriod"/>
            </a:pPr>
            <a:endParaRPr lang="en-CA" dirty="0"/>
          </a:p>
          <a:p>
            <a:pPr marL="228600" indent="-228600">
              <a:buFont typeface="+mj-lt"/>
              <a:buAutoNum type="alphaLcPeriod"/>
            </a:pPr>
            <a:r>
              <a:rPr lang="en-CA" dirty="0"/>
              <a:t>Information retrieved January 25, 2025 from Unlockfood.ca – Focus on Fibre </a:t>
            </a:r>
            <a:r>
              <a:rPr lang="en-CA" dirty="0">
                <a:hlinkClick r:id="rId5"/>
              </a:rPr>
              <a:t>https://www.unlockfood.ca/en/Articles/Fibre/Focus-on-Fibre.aspx</a:t>
            </a:r>
            <a:r>
              <a:rPr lang="en-CA"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CA" dirty="0"/>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CA" dirty="0"/>
              <a:t>Information retrieved January 25, 2025 from Healthline – Why do beans give you gas? </a:t>
            </a:r>
            <a:r>
              <a:rPr lang="en-CA" dirty="0">
                <a:hlinkClick r:id="rId6"/>
              </a:rPr>
              <a:t>https://www.healthline.com/nutrition/why-do-beans-make-you-fart</a:t>
            </a:r>
            <a:r>
              <a:rPr lang="en-CA" dirty="0"/>
              <a:t> </a:t>
            </a:r>
          </a:p>
          <a:p>
            <a:endParaRPr lang="en-CA" dirty="0"/>
          </a:p>
        </p:txBody>
      </p:sp>
      <p:sp>
        <p:nvSpPr>
          <p:cNvPr id="4" name="Slide Number Placeholder 3"/>
          <p:cNvSpPr>
            <a:spLocks noGrp="1"/>
          </p:cNvSpPr>
          <p:nvPr>
            <p:ph type="sldNum" sz="quarter" idx="5"/>
          </p:nvPr>
        </p:nvSpPr>
        <p:spPr/>
        <p:txBody>
          <a:bodyPr/>
          <a:lstStyle/>
          <a:p>
            <a:fld id="{EFC93090-F026-40E2-BC14-4E5380E4A5EA}" type="slidenum">
              <a:rPr lang="en-CA" smtClean="0"/>
              <a:t>6</a:t>
            </a:fld>
            <a:endParaRPr lang="en-CA"/>
          </a:p>
        </p:txBody>
      </p:sp>
    </p:spTree>
    <p:extLst>
      <p:ext uri="{BB962C8B-B14F-4D97-AF65-F5344CB8AC3E}">
        <p14:creationId xmlns:p14="http://schemas.microsoft.com/office/powerpoint/2010/main" val="261250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8" name="Google Shape;568;g30f17889135_0_42:notes"/>
          <p:cNvSpPr txBox="1">
            <a:spLocks noGrp="1"/>
          </p:cNvSpPr>
          <p:nvPr>
            <p:ph type="body" idx="1"/>
          </p:nvPr>
        </p:nvSpPr>
        <p:spPr/>
        <p:txBody>
          <a:bodyPr/>
          <a:lstStyle/>
          <a:p>
            <a:r>
              <a:rPr lang="en-CA" dirty="0"/>
              <a:t>Information Retrieved October 28, 2024 from </a:t>
            </a:r>
            <a:r>
              <a:rPr lang="en-CA" dirty="0">
                <a:hlinkClick r:id="rId3"/>
              </a:rPr>
              <a:t>https://myhealth.alberta.ca/Health/pages/conditions.aspx?hwid=te7016</a:t>
            </a:r>
            <a:r>
              <a:rPr lang="en-CA" dirty="0"/>
              <a:t> </a:t>
            </a:r>
          </a:p>
        </p:txBody>
      </p:sp>
      <p:sp>
        <p:nvSpPr>
          <p:cNvPr id="569" name="Google Shape;569;g30f17889135_0_42: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757EC6B8-49CC-114A-BC80-2FAC0D036B48}"/>
              </a:ext>
            </a:extLst>
          </p:cNvPr>
          <p:cNvSpPr>
            <a:spLocks noGrp="1" noRot="1" noChangeAspect="1"/>
          </p:cNvSpPr>
          <p:nvPr>
            <p:ph type="sldImg"/>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a:extLst>
            <a:ext uri="{FF2B5EF4-FFF2-40B4-BE49-F238E27FC236}">
              <a16:creationId xmlns:a16="http://schemas.microsoft.com/office/drawing/2014/main" id="{597CBC0E-8BE1-BB0D-1692-D9BA09670036}"/>
            </a:ext>
          </a:extLst>
        </p:cNvPr>
        <p:cNvGrpSpPr/>
        <p:nvPr/>
      </p:nvGrpSpPr>
      <p:grpSpPr>
        <a:xfrm>
          <a:off x="0" y="0"/>
          <a:ext cx="0" cy="0"/>
          <a:chOff x="0" y="0"/>
          <a:chExt cx="0" cy="0"/>
        </a:xfrm>
      </p:grpSpPr>
      <p:sp>
        <p:nvSpPr>
          <p:cNvPr id="514" name="Google Shape;514;g2fc4a6b69f7_0_49:notes">
            <a:extLst>
              <a:ext uri="{FF2B5EF4-FFF2-40B4-BE49-F238E27FC236}">
                <a16:creationId xmlns:a16="http://schemas.microsoft.com/office/drawing/2014/main" id="{44BFE2E5-1943-D283-0DC7-38DF4BD5703B}"/>
              </a:ext>
            </a:extLst>
          </p:cNvPr>
          <p:cNvSpPr txBox="1">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j-lt"/>
                <a:ea typeface="+mn-ea"/>
                <a:cs typeface="+mn-cs"/>
              </a:rPr>
              <a:t>Information retrieved on January 16, 2025 from Health Canada: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mj-lt"/>
                <a:ea typeface="+mn-ea"/>
                <a:cs typeface="+mn-cs"/>
              </a:rPr>
              <a:t>Nutrition labels </a:t>
            </a:r>
            <a:r>
              <a:rPr kumimoji="0" lang="en-CA" sz="1200" b="0" i="0" u="none" strike="noStrike" kern="1200" cap="none" spc="0" normalizeH="0" baseline="0" noProof="0" dirty="0">
                <a:ln>
                  <a:noFill/>
                </a:ln>
                <a:solidFill>
                  <a:prstClr val="black"/>
                </a:solidFill>
                <a:effectLst/>
                <a:uLnTx/>
                <a:uFillTx/>
                <a:latin typeface="+mj-lt"/>
                <a:ea typeface="+mn-ea"/>
                <a:cs typeface="+mn-cs"/>
                <a:hlinkClick r:id="rId3"/>
              </a:rPr>
              <a:t>https://www.canada.ca/en/health-canada/services/food-nutrition/nutrition-labelling.html</a:t>
            </a:r>
            <a:r>
              <a:rPr kumimoji="0" lang="en-CA" sz="1200" b="0" i="0" u="none" strike="noStrike" kern="1200" cap="none" spc="0" normalizeH="0" baseline="0" noProof="0" dirty="0">
                <a:ln>
                  <a:noFill/>
                </a:ln>
                <a:solidFill>
                  <a:prstClr val="black"/>
                </a:solidFill>
                <a:effectLst/>
                <a:uLnTx/>
                <a:uFillTx/>
                <a:latin typeface="+mj-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mj-lt"/>
                <a:ea typeface="+mn-ea"/>
                <a:cs typeface="+mn-cs"/>
              </a:rPr>
              <a:t>Nutrition Facts Table </a:t>
            </a:r>
            <a:r>
              <a:rPr kumimoji="0" lang="en-CA" sz="1200" b="0" i="0" u="none" strike="noStrike" kern="1200" cap="none" spc="0" normalizeH="0" baseline="0" noProof="0" dirty="0">
                <a:ln>
                  <a:noFill/>
                </a:ln>
                <a:solidFill>
                  <a:prstClr val="black"/>
                </a:solidFill>
                <a:effectLst/>
                <a:uLnTx/>
                <a:uFillTx/>
                <a:latin typeface="+mj-lt"/>
                <a:ea typeface="+mn-ea"/>
                <a:cs typeface="+mn-cs"/>
                <a:hlinkClick r:id="rId4"/>
              </a:rPr>
              <a:t>https://www.canada.ca/en/health-canada/services/food-nutrition/nutrition-labelling/nutrition-facts-tables.html</a:t>
            </a:r>
            <a:r>
              <a:rPr kumimoji="0" lang="en-CA" sz="1200" b="0" i="0" u="none" strike="noStrike" kern="1200" cap="none" spc="0" normalizeH="0" baseline="0" noProof="0" dirty="0">
                <a:ln>
                  <a:noFill/>
                </a:ln>
                <a:solidFill>
                  <a:prstClr val="black"/>
                </a:solidFill>
                <a:effectLst/>
                <a:uLnTx/>
                <a:uFillTx/>
                <a:latin typeface="+mj-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mj-lt"/>
                <a:ea typeface="+mn-ea"/>
                <a:cs typeface="+mn-cs"/>
              </a:rPr>
              <a:t>(a) List of Ingredients  </a:t>
            </a:r>
            <a:r>
              <a:rPr kumimoji="0" lang="en-CA" sz="1200" b="0" i="0" u="none" strike="noStrike" kern="1200" cap="none" spc="0" normalizeH="0" baseline="0" noProof="0" dirty="0">
                <a:ln>
                  <a:noFill/>
                </a:ln>
                <a:solidFill>
                  <a:prstClr val="black"/>
                </a:solidFill>
                <a:effectLst/>
                <a:uLnTx/>
                <a:uFillTx/>
                <a:latin typeface="+mj-lt"/>
                <a:ea typeface="+mn-ea"/>
                <a:cs typeface="+mn-cs"/>
                <a:hlinkClick r:id="rId5"/>
              </a:rPr>
              <a:t>https://www.canada.ca/en/health-canada/services/food-nutrition/nutrition-labelling/ingredient-list.html</a:t>
            </a:r>
            <a:r>
              <a:rPr kumimoji="0" lang="en-CA" sz="1200" b="0" i="0" u="none" strike="noStrike" kern="1200" cap="none" spc="0" normalizeH="0" baseline="0" noProof="0" dirty="0">
                <a:ln>
                  <a:noFill/>
                </a:ln>
                <a:solidFill>
                  <a:prstClr val="black"/>
                </a:solidFill>
                <a:effectLst/>
                <a:uLnTx/>
                <a:uFillTx/>
                <a:latin typeface="+mj-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dirty="0">
                <a:solidFill>
                  <a:srgbClr val="333333"/>
                </a:solidFill>
                <a:effectLst/>
                <a:latin typeface="+mj-lt"/>
              </a:rPr>
              <a:t>“The list of ingredients lists all of the ingredients in a food product by weight. The list starts with the ingredient that weighs the most and ends with the ingredient that weighs the least. This means that a food contains </a:t>
            </a:r>
            <a:r>
              <a:rPr lang="en-CA" b="1" i="1" dirty="0">
                <a:solidFill>
                  <a:srgbClr val="333333"/>
                </a:solidFill>
                <a:effectLst/>
                <a:latin typeface="+mj-lt"/>
              </a:rPr>
              <a:t>more</a:t>
            </a:r>
            <a:r>
              <a:rPr lang="en-CA" b="0" i="0" dirty="0">
                <a:solidFill>
                  <a:srgbClr val="333333"/>
                </a:solidFill>
                <a:effectLst/>
                <a:latin typeface="+mj-lt"/>
              </a:rPr>
              <a:t> of the ingredients found at the beginning of the list, and </a:t>
            </a:r>
            <a:r>
              <a:rPr lang="en-CA" b="1" i="1" dirty="0">
                <a:solidFill>
                  <a:srgbClr val="333333"/>
                </a:solidFill>
                <a:effectLst/>
                <a:latin typeface="+mj-lt"/>
              </a:rPr>
              <a:t>less</a:t>
            </a:r>
            <a:r>
              <a:rPr lang="en-CA" b="0" i="0" dirty="0">
                <a:solidFill>
                  <a:srgbClr val="333333"/>
                </a:solidFill>
                <a:effectLst/>
                <a:latin typeface="+mj-lt"/>
              </a:rPr>
              <a:t> of the ingredients at the end of the list.”</a:t>
            </a:r>
            <a:endParaRPr kumimoji="0" lang="en-CA" sz="1200" b="0" i="0" u="none" strike="noStrike" kern="1200" cap="none" spc="0" normalizeH="0" baseline="0" noProof="0" dirty="0">
              <a:ln>
                <a:noFill/>
              </a:ln>
              <a:solidFill>
                <a:prstClr val="black"/>
              </a:solidFill>
              <a:effectLst/>
              <a:uLnTx/>
              <a:uFillTx/>
              <a:latin typeface="+mj-lt"/>
              <a:ea typeface="+mn-ea"/>
              <a:cs typeface="+mn-cs"/>
            </a:endParaRPr>
          </a:p>
        </p:txBody>
      </p:sp>
      <p:sp>
        <p:nvSpPr>
          <p:cNvPr id="515" name="Google Shape;515;g2fc4a6b69f7_0_49:notes">
            <a:extLst>
              <a:ext uri="{FF2B5EF4-FFF2-40B4-BE49-F238E27FC236}">
                <a16:creationId xmlns:a16="http://schemas.microsoft.com/office/drawing/2014/main" id="{788D89C3-527D-0C68-7CC5-F0E7ACAFBDA1}"/>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884C83EB-5774-6288-E362-3A0511909C46}"/>
              </a:ext>
            </a:extLst>
          </p:cNvPr>
          <p:cNvSpPr>
            <a:spLocks noGrp="1" noRot="1" noChangeAspect="1"/>
          </p:cNvSpPr>
          <p:nvPr>
            <p:ph type="sldImg"/>
          </p:nvPr>
        </p:nvSpPr>
        <p:spPr/>
      </p:sp>
    </p:spTree>
    <p:extLst>
      <p:ext uri="{BB962C8B-B14F-4D97-AF65-F5344CB8AC3E}">
        <p14:creationId xmlns:p14="http://schemas.microsoft.com/office/powerpoint/2010/main" val="227875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400549"/>
            <a:ext cx="5486400" cy="3840339"/>
          </a:xfrm>
        </p:spPr>
        <p:txBody>
          <a:bodyPr/>
          <a:lstStyle/>
          <a:p>
            <a:r>
              <a:rPr lang="en-US" dirty="0"/>
              <a:t>Food labels provide basic information about the macro and micro-nutrients inside foods.</a:t>
            </a:r>
          </a:p>
          <a:p>
            <a:endParaRPr lang="en-US" dirty="0"/>
          </a:p>
          <a:p>
            <a:r>
              <a:rPr lang="en-US" dirty="0"/>
              <a:t>This activity is from Alberta Pulse Growers Pulse Café </a:t>
            </a:r>
            <a:r>
              <a:rPr lang="en-US" dirty="0">
                <a:hlinkClick r:id="rId3"/>
              </a:rPr>
              <a:t>https://albertapulse.com/eating-pulses/programs/#section-pulse-caf%c3%a9-elementary-school-program</a:t>
            </a:r>
            <a:r>
              <a:rPr lang="en-US" dirty="0"/>
              <a:t> Student Activity Book Grades 4-6</a:t>
            </a:r>
          </a:p>
          <a:p>
            <a:endParaRPr lang="en-US" dirty="0"/>
          </a:p>
          <a:p>
            <a:r>
              <a:rPr lang="en-US" dirty="0"/>
              <a:t>Initial general questions to ask include:</a:t>
            </a:r>
          </a:p>
          <a:p>
            <a:pPr marL="171450" indent="-171450">
              <a:buFont typeface="Arial" panose="020B0604020202020204" pitchFamily="34" charset="0"/>
              <a:buChar char="•"/>
            </a:pPr>
            <a:r>
              <a:rPr lang="en-CA" dirty="0"/>
              <a:t>What do you notice about these labels? What is similar? What is different? </a:t>
            </a:r>
          </a:p>
          <a:p>
            <a:pPr marL="171450" indent="-171450">
              <a:buFont typeface="Arial" panose="020B0604020202020204" pitchFamily="34" charset="0"/>
              <a:buChar char="•"/>
            </a:pPr>
            <a:r>
              <a:rPr lang="en-CA" dirty="0"/>
              <a:t>What are examples of macronutrients and micronutrients on the food labels?</a:t>
            </a:r>
          </a:p>
          <a:p>
            <a:endParaRPr lang="en-US" dirty="0"/>
          </a:p>
          <a:p>
            <a:r>
              <a:rPr lang="en-US" dirty="0"/>
              <a:t>Students choose 3 foods and compare the information on the labels – see next slide for the food label challenge. </a:t>
            </a:r>
          </a:p>
          <a:p>
            <a:endParaRPr lang="en-US" dirty="0"/>
          </a:p>
          <a:p>
            <a:r>
              <a:rPr lang="en-US" dirty="0"/>
              <a:t>This slide has the labels for chickpeas, lentils , dry peas, cereal, yogurt, chocolate bar and canola oil. Go to next slide for the exercise.</a:t>
            </a:r>
          </a:p>
          <a:p>
            <a:endParaRPr lang="en-US" dirty="0"/>
          </a:p>
          <a:p>
            <a:r>
              <a:rPr lang="en-US" dirty="0"/>
              <a:t>OR YOU CAN HAVE STUDENTS BRING EMPTY FOOD PACKAGES TO SCHOOL AND USE THEM FOR THIS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C5B84-FBE8-4B5C-A369-8F2EA03ED4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Slide Image Placeholder 9">
            <a:extLst>
              <a:ext uri="{FF2B5EF4-FFF2-40B4-BE49-F238E27FC236}">
                <a16:creationId xmlns:a16="http://schemas.microsoft.com/office/drawing/2014/main" id="{6DC14B70-C659-B253-108E-9731DE6C20E6}"/>
              </a:ext>
            </a:extLst>
          </p:cNvPr>
          <p:cNvSpPr>
            <a:spLocks noGrp="1" noRot="1" noChangeAspect="1"/>
          </p:cNvSpPr>
          <p:nvPr>
            <p:ph type="sldImg"/>
          </p:nvPr>
        </p:nvSpPr>
        <p:spPr/>
      </p:sp>
    </p:spTree>
    <p:extLst>
      <p:ext uri="{BB962C8B-B14F-4D97-AF65-F5344CB8AC3E}">
        <p14:creationId xmlns:p14="http://schemas.microsoft.com/office/powerpoint/2010/main" val="3868837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08A1-E108-BF16-5762-C20D2A94F4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08DE1B4-B143-77F2-29B6-97847CB266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8AE4531-6BFE-6F6E-B253-EC7F0F18D81A}"/>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E7FF52B2-D619-4756-A633-1D5CC0C80A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81F4653-869B-2029-A0F3-59060725D6A6}"/>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012536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AAA3-440A-DF07-170E-B132A8B4A36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C11ECB3-32FA-F093-03B2-FC974922A7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A19176-63D0-ECC7-A5B9-5C129EC1F964}"/>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B8129E51-AA9A-69DB-CA78-DD288866FF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4E92461-0987-5C4C-E900-B57137E1B21D}"/>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120868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35F9B-81F8-F2A0-77B2-379C0BC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11660A9-D3D7-B8BF-B0B4-5B736CDEA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A41F996-4E1E-5A54-52F2-62374DF206FF}"/>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3128941C-C65D-D195-4D53-C2CDC59F4C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D71D34-3F1C-F766-D79F-F7EA761B2F64}"/>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3248959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17FD9-E339-C8E1-DB98-D4CADBB259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939DDBB-9624-6661-FB49-7574DA2B5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CEC02C3-E67E-12C5-E2B2-3A3F09DDBBCE}"/>
              </a:ext>
            </a:extLst>
          </p:cNvPr>
          <p:cNvSpPr>
            <a:spLocks noGrp="1"/>
          </p:cNvSpPr>
          <p:nvPr>
            <p:ph type="dt" sz="half" idx="10"/>
          </p:nvPr>
        </p:nvSpPr>
        <p:spPr/>
        <p:txBody>
          <a:bodyPr/>
          <a:lstStyle/>
          <a:p>
            <a:fld id="{B1129B86-9A64-49A0-B583-774FAA69DE2C}" type="datetimeFigureOut">
              <a:rPr lang="en-CA" smtClean="0"/>
              <a:t>2026-02-18</a:t>
            </a:fld>
            <a:endParaRPr lang="en-CA"/>
          </a:p>
        </p:txBody>
      </p:sp>
      <p:sp>
        <p:nvSpPr>
          <p:cNvPr id="5" name="Footer Placeholder 4">
            <a:extLst>
              <a:ext uri="{FF2B5EF4-FFF2-40B4-BE49-F238E27FC236}">
                <a16:creationId xmlns:a16="http://schemas.microsoft.com/office/drawing/2014/main" id="{B3B13494-96C9-933B-FBC9-6D9D2434025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585D005-1CED-6DC6-97D2-763C66CB2DBB}"/>
              </a:ext>
            </a:extLst>
          </p:cNvPr>
          <p:cNvSpPr>
            <a:spLocks noGrp="1"/>
          </p:cNvSpPr>
          <p:nvPr>
            <p:ph type="sldNum" sz="quarter" idx="12"/>
          </p:nvPr>
        </p:nvSpPr>
        <p:spPr/>
        <p:txBody>
          <a:bodyPr/>
          <a:lstStyle/>
          <a:p>
            <a:fld id="{F4373185-06D2-4C75-86C0-8CEFC51A0284}" type="slidenum">
              <a:rPr lang="en-CA" smtClean="0"/>
              <a:t>‹#›</a:t>
            </a:fld>
            <a:endParaRPr lang="en-CA"/>
          </a:p>
        </p:txBody>
      </p:sp>
    </p:spTree>
    <p:extLst>
      <p:ext uri="{BB962C8B-B14F-4D97-AF65-F5344CB8AC3E}">
        <p14:creationId xmlns:p14="http://schemas.microsoft.com/office/powerpoint/2010/main" val="805209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8F7E-6ED5-533C-E07E-C001EEC042A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13816C9-A485-EDF1-E4E4-9C93C1C634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AB1BED9-D622-8D06-C61A-7ACCDEB1A266}"/>
              </a:ext>
            </a:extLst>
          </p:cNvPr>
          <p:cNvSpPr>
            <a:spLocks noGrp="1"/>
          </p:cNvSpPr>
          <p:nvPr>
            <p:ph type="dt" sz="half" idx="10"/>
          </p:nvPr>
        </p:nvSpPr>
        <p:spPr/>
        <p:txBody>
          <a:bodyPr/>
          <a:lstStyle/>
          <a:p>
            <a:fld id="{B1129B86-9A64-49A0-B583-774FAA69DE2C}" type="datetimeFigureOut">
              <a:rPr lang="en-CA" smtClean="0"/>
              <a:t>2026-02-18</a:t>
            </a:fld>
            <a:endParaRPr lang="en-CA"/>
          </a:p>
        </p:txBody>
      </p:sp>
      <p:sp>
        <p:nvSpPr>
          <p:cNvPr id="5" name="Footer Placeholder 4">
            <a:extLst>
              <a:ext uri="{FF2B5EF4-FFF2-40B4-BE49-F238E27FC236}">
                <a16:creationId xmlns:a16="http://schemas.microsoft.com/office/drawing/2014/main" id="{E50B7C2B-10E7-978B-93DC-8F70D88617B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77488B4-1179-548A-4B94-181252273D4A}"/>
              </a:ext>
            </a:extLst>
          </p:cNvPr>
          <p:cNvSpPr>
            <a:spLocks noGrp="1"/>
          </p:cNvSpPr>
          <p:nvPr>
            <p:ph type="sldNum" sz="quarter" idx="12"/>
          </p:nvPr>
        </p:nvSpPr>
        <p:spPr/>
        <p:txBody>
          <a:bodyPr/>
          <a:lstStyle/>
          <a:p>
            <a:fld id="{F4373185-06D2-4C75-86C0-8CEFC51A0284}" type="slidenum">
              <a:rPr lang="en-CA" smtClean="0"/>
              <a:t>‹#›</a:t>
            </a:fld>
            <a:endParaRPr lang="en-CA"/>
          </a:p>
        </p:txBody>
      </p:sp>
    </p:spTree>
    <p:extLst>
      <p:ext uri="{BB962C8B-B14F-4D97-AF65-F5344CB8AC3E}">
        <p14:creationId xmlns:p14="http://schemas.microsoft.com/office/powerpoint/2010/main" val="4261989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17CE-278B-EBE3-3BA3-133EAF9915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6D37372-7061-5DFE-31B7-C5F85EF377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F32B11-E098-A4E5-D295-A38E5043A3BD}"/>
              </a:ext>
            </a:extLst>
          </p:cNvPr>
          <p:cNvSpPr>
            <a:spLocks noGrp="1"/>
          </p:cNvSpPr>
          <p:nvPr>
            <p:ph type="dt" sz="half" idx="10"/>
          </p:nvPr>
        </p:nvSpPr>
        <p:spPr/>
        <p:txBody>
          <a:bodyPr/>
          <a:lstStyle/>
          <a:p>
            <a:fld id="{B1129B86-9A64-49A0-B583-774FAA69DE2C}" type="datetimeFigureOut">
              <a:rPr lang="en-CA" smtClean="0"/>
              <a:t>2026-02-18</a:t>
            </a:fld>
            <a:endParaRPr lang="en-CA"/>
          </a:p>
        </p:txBody>
      </p:sp>
      <p:sp>
        <p:nvSpPr>
          <p:cNvPr id="5" name="Footer Placeholder 4">
            <a:extLst>
              <a:ext uri="{FF2B5EF4-FFF2-40B4-BE49-F238E27FC236}">
                <a16:creationId xmlns:a16="http://schemas.microsoft.com/office/drawing/2014/main" id="{2B15DE57-204F-BD99-F84E-8BAFDC0560F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E00392-D0CA-B7C0-983A-603E79320EBB}"/>
              </a:ext>
            </a:extLst>
          </p:cNvPr>
          <p:cNvSpPr>
            <a:spLocks noGrp="1"/>
          </p:cNvSpPr>
          <p:nvPr>
            <p:ph type="sldNum" sz="quarter" idx="12"/>
          </p:nvPr>
        </p:nvSpPr>
        <p:spPr/>
        <p:txBody>
          <a:bodyPr/>
          <a:lstStyle/>
          <a:p>
            <a:fld id="{F4373185-06D2-4C75-86C0-8CEFC51A0284}" type="slidenum">
              <a:rPr lang="en-CA" smtClean="0"/>
              <a:t>‹#›</a:t>
            </a:fld>
            <a:endParaRPr lang="en-CA"/>
          </a:p>
        </p:txBody>
      </p:sp>
    </p:spTree>
    <p:extLst>
      <p:ext uri="{BB962C8B-B14F-4D97-AF65-F5344CB8AC3E}">
        <p14:creationId xmlns:p14="http://schemas.microsoft.com/office/powerpoint/2010/main" val="4129945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E397C-2A6A-8220-4F63-3A3F801F45A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3756737-B56F-5D38-82AB-2968D96A67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319DF10-7836-0677-EB17-4EB19ACF97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C511D7D-496C-98C1-40A4-21D8A156B770}"/>
              </a:ext>
            </a:extLst>
          </p:cNvPr>
          <p:cNvSpPr>
            <a:spLocks noGrp="1"/>
          </p:cNvSpPr>
          <p:nvPr>
            <p:ph type="dt" sz="half" idx="10"/>
          </p:nvPr>
        </p:nvSpPr>
        <p:spPr/>
        <p:txBody>
          <a:bodyPr/>
          <a:lstStyle/>
          <a:p>
            <a:fld id="{B1129B86-9A64-49A0-B583-774FAA69DE2C}" type="datetimeFigureOut">
              <a:rPr lang="en-CA" smtClean="0"/>
              <a:t>2026-02-18</a:t>
            </a:fld>
            <a:endParaRPr lang="en-CA"/>
          </a:p>
        </p:txBody>
      </p:sp>
      <p:sp>
        <p:nvSpPr>
          <p:cNvPr id="6" name="Footer Placeholder 5">
            <a:extLst>
              <a:ext uri="{FF2B5EF4-FFF2-40B4-BE49-F238E27FC236}">
                <a16:creationId xmlns:a16="http://schemas.microsoft.com/office/drawing/2014/main" id="{AB3C6ABB-45E1-07E5-E98F-3224AD19B71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BD5AF73-1AA6-58AF-2196-887FD1F3FDDA}"/>
              </a:ext>
            </a:extLst>
          </p:cNvPr>
          <p:cNvSpPr>
            <a:spLocks noGrp="1"/>
          </p:cNvSpPr>
          <p:nvPr>
            <p:ph type="sldNum" sz="quarter" idx="12"/>
          </p:nvPr>
        </p:nvSpPr>
        <p:spPr/>
        <p:txBody>
          <a:bodyPr/>
          <a:lstStyle/>
          <a:p>
            <a:fld id="{F4373185-06D2-4C75-86C0-8CEFC51A0284}" type="slidenum">
              <a:rPr lang="en-CA" smtClean="0"/>
              <a:t>‹#›</a:t>
            </a:fld>
            <a:endParaRPr lang="en-CA"/>
          </a:p>
        </p:txBody>
      </p:sp>
    </p:spTree>
    <p:extLst>
      <p:ext uri="{BB962C8B-B14F-4D97-AF65-F5344CB8AC3E}">
        <p14:creationId xmlns:p14="http://schemas.microsoft.com/office/powerpoint/2010/main" val="3343663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80C4-9DE5-AEAF-83D1-D1D61F7E667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E9F07B0-B3AF-446E-1E9A-BF14498012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BF6FC6-AC42-AE16-9AE1-C270B16209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5A88C27-5949-3209-A650-C5C3419DF0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00EBD1-D5FB-0068-A617-3B66FF3524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37A4C97-44AE-5BE4-9505-4FEDC724D6A5}"/>
              </a:ext>
            </a:extLst>
          </p:cNvPr>
          <p:cNvSpPr>
            <a:spLocks noGrp="1"/>
          </p:cNvSpPr>
          <p:nvPr>
            <p:ph type="dt" sz="half" idx="10"/>
          </p:nvPr>
        </p:nvSpPr>
        <p:spPr/>
        <p:txBody>
          <a:bodyPr/>
          <a:lstStyle/>
          <a:p>
            <a:fld id="{B1129B86-9A64-49A0-B583-774FAA69DE2C}" type="datetimeFigureOut">
              <a:rPr lang="en-CA" smtClean="0"/>
              <a:t>2026-02-18</a:t>
            </a:fld>
            <a:endParaRPr lang="en-CA"/>
          </a:p>
        </p:txBody>
      </p:sp>
      <p:sp>
        <p:nvSpPr>
          <p:cNvPr id="8" name="Footer Placeholder 7">
            <a:extLst>
              <a:ext uri="{FF2B5EF4-FFF2-40B4-BE49-F238E27FC236}">
                <a16:creationId xmlns:a16="http://schemas.microsoft.com/office/drawing/2014/main" id="{D6B22572-43CC-2D3B-5799-06E8179BB0C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AD8012E-7B7C-64A3-44AA-AC9D5FDD5584}"/>
              </a:ext>
            </a:extLst>
          </p:cNvPr>
          <p:cNvSpPr>
            <a:spLocks noGrp="1"/>
          </p:cNvSpPr>
          <p:nvPr>
            <p:ph type="sldNum" sz="quarter" idx="12"/>
          </p:nvPr>
        </p:nvSpPr>
        <p:spPr/>
        <p:txBody>
          <a:bodyPr/>
          <a:lstStyle/>
          <a:p>
            <a:fld id="{F4373185-06D2-4C75-86C0-8CEFC51A0284}" type="slidenum">
              <a:rPr lang="en-CA" smtClean="0"/>
              <a:t>‹#›</a:t>
            </a:fld>
            <a:endParaRPr lang="en-CA"/>
          </a:p>
        </p:txBody>
      </p:sp>
    </p:spTree>
    <p:extLst>
      <p:ext uri="{BB962C8B-B14F-4D97-AF65-F5344CB8AC3E}">
        <p14:creationId xmlns:p14="http://schemas.microsoft.com/office/powerpoint/2010/main" val="3010278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7EB07-E2D5-A564-CE96-885F9D56913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862C272-A023-9CA6-52D9-F8876FA07BB0}"/>
              </a:ext>
            </a:extLst>
          </p:cNvPr>
          <p:cNvSpPr>
            <a:spLocks noGrp="1"/>
          </p:cNvSpPr>
          <p:nvPr>
            <p:ph type="dt" sz="half" idx="10"/>
          </p:nvPr>
        </p:nvSpPr>
        <p:spPr/>
        <p:txBody>
          <a:bodyPr/>
          <a:lstStyle/>
          <a:p>
            <a:fld id="{B1129B86-9A64-49A0-B583-774FAA69DE2C}" type="datetimeFigureOut">
              <a:rPr lang="en-CA" smtClean="0"/>
              <a:t>2026-02-18</a:t>
            </a:fld>
            <a:endParaRPr lang="en-CA"/>
          </a:p>
        </p:txBody>
      </p:sp>
      <p:sp>
        <p:nvSpPr>
          <p:cNvPr id="4" name="Footer Placeholder 3">
            <a:extLst>
              <a:ext uri="{FF2B5EF4-FFF2-40B4-BE49-F238E27FC236}">
                <a16:creationId xmlns:a16="http://schemas.microsoft.com/office/drawing/2014/main" id="{F79C3919-A66A-9298-AFCA-303DD500513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B4BA2FE-BDB7-1500-7664-62B5ACDA415E}"/>
              </a:ext>
            </a:extLst>
          </p:cNvPr>
          <p:cNvSpPr>
            <a:spLocks noGrp="1"/>
          </p:cNvSpPr>
          <p:nvPr>
            <p:ph type="sldNum" sz="quarter" idx="12"/>
          </p:nvPr>
        </p:nvSpPr>
        <p:spPr/>
        <p:txBody>
          <a:bodyPr/>
          <a:lstStyle/>
          <a:p>
            <a:fld id="{F4373185-06D2-4C75-86C0-8CEFC51A0284}" type="slidenum">
              <a:rPr lang="en-CA" smtClean="0"/>
              <a:t>‹#›</a:t>
            </a:fld>
            <a:endParaRPr lang="en-CA"/>
          </a:p>
        </p:txBody>
      </p:sp>
    </p:spTree>
    <p:extLst>
      <p:ext uri="{BB962C8B-B14F-4D97-AF65-F5344CB8AC3E}">
        <p14:creationId xmlns:p14="http://schemas.microsoft.com/office/powerpoint/2010/main" val="463808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CE1ABD-7BD4-42FA-3634-91B9B863C3E3}"/>
              </a:ext>
            </a:extLst>
          </p:cNvPr>
          <p:cNvSpPr>
            <a:spLocks noGrp="1"/>
          </p:cNvSpPr>
          <p:nvPr>
            <p:ph type="dt" sz="half" idx="10"/>
          </p:nvPr>
        </p:nvSpPr>
        <p:spPr/>
        <p:txBody>
          <a:bodyPr/>
          <a:lstStyle/>
          <a:p>
            <a:fld id="{B1129B86-9A64-49A0-B583-774FAA69DE2C}" type="datetimeFigureOut">
              <a:rPr lang="en-CA" smtClean="0"/>
              <a:t>2026-02-18</a:t>
            </a:fld>
            <a:endParaRPr lang="en-CA"/>
          </a:p>
        </p:txBody>
      </p:sp>
      <p:sp>
        <p:nvSpPr>
          <p:cNvPr id="3" name="Footer Placeholder 2">
            <a:extLst>
              <a:ext uri="{FF2B5EF4-FFF2-40B4-BE49-F238E27FC236}">
                <a16:creationId xmlns:a16="http://schemas.microsoft.com/office/drawing/2014/main" id="{7F1DE16C-717B-5E0F-E5E9-B6F62EE14FD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AE338EB-80EA-0043-2378-EE01A25DC804}"/>
              </a:ext>
            </a:extLst>
          </p:cNvPr>
          <p:cNvSpPr>
            <a:spLocks noGrp="1"/>
          </p:cNvSpPr>
          <p:nvPr>
            <p:ph type="sldNum" sz="quarter" idx="12"/>
          </p:nvPr>
        </p:nvSpPr>
        <p:spPr/>
        <p:txBody>
          <a:bodyPr/>
          <a:lstStyle/>
          <a:p>
            <a:fld id="{F4373185-06D2-4C75-86C0-8CEFC51A0284}" type="slidenum">
              <a:rPr lang="en-CA" smtClean="0"/>
              <a:t>‹#›</a:t>
            </a:fld>
            <a:endParaRPr lang="en-CA"/>
          </a:p>
        </p:txBody>
      </p:sp>
    </p:spTree>
    <p:extLst>
      <p:ext uri="{BB962C8B-B14F-4D97-AF65-F5344CB8AC3E}">
        <p14:creationId xmlns:p14="http://schemas.microsoft.com/office/powerpoint/2010/main" val="2554860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D613-EC62-B2DB-7736-B0E99402C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39FAB05-1D77-9A68-5BD2-9D6C293C59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3C66800-A287-F2A5-24E4-9694195C8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64AF26-C4A7-AD92-B85E-ED4152D1AFC2}"/>
              </a:ext>
            </a:extLst>
          </p:cNvPr>
          <p:cNvSpPr>
            <a:spLocks noGrp="1"/>
          </p:cNvSpPr>
          <p:nvPr>
            <p:ph type="dt" sz="half" idx="10"/>
          </p:nvPr>
        </p:nvSpPr>
        <p:spPr/>
        <p:txBody>
          <a:bodyPr/>
          <a:lstStyle/>
          <a:p>
            <a:fld id="{B1129B86-9A64-49A0-B583-774FAA69DE2C}" type="datetimeFigureOut">
              <a:rPr lang="en-CA" smtClean="0"/>
              <a:t>2026-02-18</a:t>
            </a:fld>
            <a:endParaRPr lang="en-CA"/>
          </a:p>
        </p:txBody>
      </p:sp>
      <p:sp>
        <p:nvSpPr>
          <p:cNvPr id="6" name="Footer Placeholder 5">
            <a:extLst>
              <a:ext uri="{FF2B5EF4-FFF2-40B4-BE49-F238E27FC236}">
                <a16:creationId xmlns:a16="http://schemas.microsoft.com/office/drawing/2014/main" id="{D7C532F7-AE87-E0C6-7FB4-8A12230FE51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4309AA6-3D9B-1C13-E6BD-EACB4FE819C3}"/>
              </a:ext>
            </a:extLst>
          </p:cNvPr>
          <p:cNvSpPr>
            <a:spLocks noGrp="1"/>
          </p:cNvSpPr>
          <p:nvPr>
            <p:ph type="sldNum" sz="quarter" idx="12"/>
          </p:nvPr>
        </p:nvSpPr>
        <p:spPr/>
        <p:txBody>
          <a:bodyPr/>
          <a:lstStyle/>
          <a:p>
            <a:fld id="{F4373185-06D2-4C75-86C0-8CEFC51A0284}" type="slidenum">
              <a:rPr lang="en-CA" smtClean="0"/>
              <a:t>‹#›</a:t>
            </a:fld>
            <a:endParaRPr lang="en-CA"/>
          </a:p>
        </p:txBody>
      </p:sp>
    </p:spTree>
    <p:extLst>
      <p:ext uri="{BB962C8B-B14F-4D97-AF65-F5344CB8AC3E}">
        <p14:creationId xmlns:p14="http://schemas.microsoft.com/office/powerpoint/2010/main" val="70221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4F9C-35F2-0F2C-EE07-719710739093}"/>
              </a:ext>
            </a:extLst>
          </p:cNvPr>
          <p:cNvSpPr>
            <a:spLocks noGrp="1"/>
          </p:cNvSpPr>
          <p:nvPr>
            <p:ph type="title"/>
          </p:nvPr>
        </p:nvSpPr>
        <p:spPr/>
        <p:txBody>
          <a:body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8A51F7D-2720-FB74-B877-780AD403AC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868425-B9C6-9C59-565A-D02C456C06E4}"/>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4514AC39-8315-CCB0-437E-AB2B3327020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36F314F-F043-3538-B846-4BD660E3BD89}"/>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3417404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AFBC5-2F8A-65F0-1842-9D233395E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F9E9EF0-FCDC-230D-AA74-20E3EB28D4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15286E1-0E06-DF82-ABDF-A625E39C3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5E430D-C74F-FF9A-584F-CA23F5F7B592}"/>
              </a:ext>
            </a:extLst>
          </p:cNvPr>
          <p:cNvSpPr>
            <a:spLocks noGrp="1"/>
          </p:cNvSpPr>
          <p:nvPr>
            <p:ph type="dt" sz="half" idx="10"/>
          </p:nvPr>
        </p:nvSpPr>
        <p:spPr/>
        <p:txBody>
          <a:bodyPr/>
          <a:lstStyle/>
          <a:p>
            <a:fld id="{B1129B86-9A64-49A0-B583-774FAA69DE2C}" type="datetimeFigureOut">
              <a:rPr lang="en-CA" smtClean="0"/>
              <a:t>2026-02-18</a:t>
            </a:fld>
            <a:endParaRPr lang="en-CA"/>
          </a:p>
        </p:txBody>
      </p:sp>
      <p:sp>
        <p:nvSpPr>
          <p:cNvPr id="6" name="Footer Placeholder 5">
            <a:extLst>
              <a:ext uri="{FF2B5EF4-FFF2-40B4-BE49-F238E27FC236}">
                <a16:creationId xmlns:a16="http://schemas.microsoft.com/office/drawing/2014/main" id="{96A31D8A-D1DE-CED8-3F6A-0AF8ED6D27B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9AB79DC-A3C1-8044-BA83-BDA3FEBFFF13}"/>
              </a:ext>
            </a:extLst>
          </p:cNvPr>
          <p:cNvSpPr>
            <a:spLocks noGrp="1"/>
          </p:cNvSpPr>
          <p:nvPr>
            <p:ph type="sldNum" sz="quarter" idx="12"/>
          </p:nvPr>
        </p:nvSpPr>
        <p:spPr/>
        <p:txBody>
          <a:bodyPr/>
          <a:lstStyle/>
          <a:p>
            <a:fld id="{F4373185-06D2-4C75-86C0-8CEFC51A0284}" type="slidenum">
              <a:rPr lang="en-CA" smtClean="0"/>
              <a:t>‹#›</a:t>
            </a:fld>
            <a:endParaRPr lang="en-CA"/>
          </a:p>
        </p:txBody>
      </p:sp>
    </p:spTree>
    <p:extLst>
      <p:ext uri="{BB962C8B-B14F-4D97-AF65-F5344CB8AC3E}">
        <p14:creationId xmlns:p14="http://schemas.microsoft.com/office/powerpoint/2010/main" val="35107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0D1F-A176-BDBD-2583-F7EF6975814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0F2BE92-2961-99BD-3DDE-32DF095C7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8D60BD4-BC00-8F99-0312-AE7ECFDDA557}"/>
              </a:ext>
            </a:extLst>
          </p:cNvPr>
          <p:cNvSpPr>
            <a:spLocks noGrp="1"/>
          </p:cNvSpPr>
          <p:nvPr>
            <p:ph type="dt" sz="half" idx="10"/>
          </p:nvPr>
        </p:nvSpPr>
        <p:spPr/>
        <p:txBody>
          <a:bodyPr/>
          <a:lstStyle/>
          <a:p>
            <a:fld id="{B1129B86-9A64-49A0-B583-774FAA69DE2C}" type="datetimeFigureOut">
              <a:rPr lang="en-CA" smtClean="0"/>
              <a:t>2026-02-18</a:t>
            </a:fld>
            <a:endParaRPr lang="en-CA"/>
          </a:p>
        </p:txBody>
      </p:sp>
      <p:sp>
        <p:nvSpPr>
          <p:cNvPr id="5" name="Footer Placeholder 4">
            <a:extLst>
              <a:ext uri="{FF2B5EF4-FFF2-40B4-BE49-F238E27FC236}">
                <a16:creationId xmlns:a16="http://schemas.microsoft.com/office/drawing/2014/main" id="{B0F62E24-CDC2-DBA9-295A-E767D6E0363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1AC6820-7D78-3835-4D1D-D8ECD387CB53}"/>
              </a:ext>
            </a:extLst>
          </p:cNvPr>
          <p:cNvSpPr>
            <a:spLocks noGrp="1"/>
          </p:cNvSpPr>
          <p:nvPr>
            <p:ph type="sldNum" sz="quarter" idx="12"/>
          </p:nvPr>
        </p:nvSpPr>
        <p:spPr/>
        <p:txBody>
          <a:bodyPr/>
          <a:lstStyle/>
          <a:p>
            <a:fld id="{F4373185-06D2-4C75-86C0-8CEFC51A0284}" type="slidenum">
              <a:rPr lang="en-CA" smtClean="0"/>
              <a:t>‹#›</a:t>
            </a:fld>
            <a:endParaRPr lang="en-CA"/>
          </a:p>
        </p:txBody>
      </p:sp>
    </p:spTree>
    <p:extLst>
      <p:ext uri="{BB962C8B-B14F-4D97-AF65-F5344CB8AC3E}">
        <p14:creationId xmlns:p14="http://schemas.microsoft.com/office/powerpoint/2010/main" val="3814188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ACCC6-58C6-C05E-14F7-3AA082E8CA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BE587FE-A7D3-DDF4-8189-B712CFECDC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D99F052-7758-37C4-55BE-F3B5EAE26339}"/>
              </a:ext>
            </a:extLst>
          </p:cNvPr>
          <p:cNvSpPr>
            <a:spLocks noGrp="1"/>
          </p:cNvSpPr>
          <p:nvPr>
            <p:ph type="dt" sz="half" idx="10"/>
          </p:nvPr>
        </p:nvSpPr>
        <p:spPr/>
        <p:txBody>
          <a:bodyPr/>
          <a:lstStyle/>
          <a:p>
            <a:fld id="{B1129B86-9A64-49A0-B583-774FAA69DE2C}" type="datetimeFigureOut">
              <a:rPr lang="en-CA" smtClean="0"/>
              <a:t>2026-02-18</a:t>
            </a:fld>
            <a:endParaRPr lang="en-CA"/>
          </a:p>
        </p:txBody>
      </p:sp>
      <p:sp>
        <p:nvSpPr>
          <p:cNvPr id="5" name="Footer Placeholder 4">
            <a:extLst>
              <a:ext uri="{FF2B5EF4-FFF2-40B4-BE49-F238E27FC236}">
                <a16:creationId xmlns:a16="http://schemas.microsoft.com/office/drawing/2014/main" id="{EB7341C5-4A62-2519-D9F7-FF9B35563B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CFF502E-5083-7B4E-FA95-165D28C06DF2}"/>
              </a:ext>
            </a:extLst>
          </p:cNvPr>
          <p:cNvSpPr>
            <a:spLocks noGrp="1"/>
          </p:cNvSpPr>
          <p:nvPr>
            <p:ph type="sldNum" sz="quarter" idx="12"/>
          </p:nvPr>
        </p:nvSpPr>
        <p:spPr/>
        <p:txBody>
          <a:bodyPr/>
          <a:lstStyle/>
          <a:p>
            <a:fld id="{F4373185-06D2-4C75-86C0-8CEFC51A0284}" type="slidenum">
              <a:rPr lang="en-CA" smtClean="0"/>
              <a:t>‹#›</a:t>
            </a:fld>
            <a:endParaRPr lang="en-CA"/>
          </a:p>
        </p:txBody>
      </p:sp>
    </p:spTree>
    <p:extLst>
      <p:ext uri="{BB962C8B-B14F-4D97-AF65-F5344CB8AC3E}">
        <p14:creationId xmlns:p14="http://schemas.microsoft.com/office/powerpoint/2010/main" val="1380202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08A1-E108-BF16-5762-C20D2A94F4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08DE1B4-B143-77F2-29B6-97847CB266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8AE4531-6BFE-6F6E-B253-EC7F0F18D81A}"/>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E7FF52B2-D619-4756-A633-1D5CC0C80A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81F4653-869B-2029-A0F3-59060725D6A6}"/>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859624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4F9C-35F2-0F2C-EE07-71971073909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8A51F7D-2720-FB74-B877-780AD403AC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868425-B9C6-9C59-565A-D02C456C06E4}"/>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4514AC39-8315-CCB0-437E-AB2B3327020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36F314F-F043-3538-B846-4BD660E3BD89}"/>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878667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D0664-8543-E0BC-C19A-60BDF040FF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098941B-2193-BD23-F2B7-C0089999B4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EA6F8A-C328-0419-9E33-0146E86303A8}"/>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C0D5CF69-3E42-502A-3F1C-F825EAB0BD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6965FC-89C6-154A-6779-11A838B442DC}"/>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818267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A900-B406-2530-8275-9FCD1E692F3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DB30146-075B-22A0-8D3A-5684B9B806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16331F8-24ED-A23D-93F2-AB971CD7A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8840433-6070-9B7E-E472-F7E711E186B0}"/>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6" name="Footer Placeholder 5">
            <a:extLst>
              <a:ext uri="{FF2B5EF4-FFF2-40B4-BE49-F238E27FC236}">
                <a16:creationId xmlns:a16="http://schemas.microsoft.com/office/drawing/2014/main" id="{8AC4CAB1-01E6-5095-0A40-A85AB3B360F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EDA8CFD-B4B4-F3A1-41A3-AAA3F1D263B6}"/>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937195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AB8F-A620-6026-8AB0-F41EADC769A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2925027-2490-E32C-63D9-F4F96977F6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49D65A-C56A-9606-F084-B7E439C3B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3933649-556C-E54C-8C8E-EB63B58635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F14A91-AF61-9C15-E0D1-45783F71DE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011D72A-C7B0-FE97-82B4-AAF8E314A1B2}"/>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8" name="Footer Placeholder 7">
            <a:extLst>
              <a:ext uri="{FF2B5EF4-FFF2-40B4-BE49-F238E27FC236}">
                <a16:creationId xmlns:a16="http://schemas.microsoft.com/office/drawing/2014/main" id="{A4D05634-0D1A-5A45-045F-A715DF9ABF6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2CBBEE0-5532-1427-435B-B90707B273DB}"/>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508009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497E-AEFC-15A0-7E2A-DE4E3600A55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A7EEBA5-C21C-6A4A-4FCB-232709188F9F}"/>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4" name="Footer Placeholder 3">
            <a:extLst>
              <a:ext uri="{FF2B5EF4-FFF2-40B4-BE49-F238E27FC236}">
                <a16:creationId xmlns:a16="http://schemas.microsoft.com/office/drawing/2014/main" id="{904A3BDD-9FB1-4E1C-61C6-E4DB143ADC4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E1E362A-479C-6146-42AA-34827E34B7D9}"/>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223318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8CC3DF-9AEF-95FF-DC89-72FEF512EA4D}"/>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3" name="Footer Placeholder 2">
            <a:extLst>
              <a:ext uri="{FF2B5EF4-FFF2-40B4-BE49-F238E27FC236}">
                <a16:creationId xmlns:a16="http://schemas.microsoft.com/office/drawing/2014/main" id="{34D8C9B4-7A93-E668-7279-75A665E7183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8471300-E628-EDED-55FA-EDDAC87409DB}"/>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44689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D0664-8543-E0BC-C19A-60BDF040FF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098941B-2193-BD23-F2B7-C0089999B4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EA6F8A-C328-0419-9E33-0146E86303A8}"/>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C0D5CF69-3E42-502A-3F1C-F825EAB0BD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6965FC-89C6-154A-6779-11A838B442DC}"/>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1918563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0723-781D-917E-3A5C-2E8D2EBB0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C41B4E0-E97B-582F-32C8-00F7BA6EF4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C2F7E45-AA0F-D5B7-6AA7-0AE34207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30426-9671-F167-4954-AD0D4DABBEB8}"/>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6" name="Footer Placeholder 5">
            <a:extLst>
              <a:ext uri="{FF2B5EF4-FFF2-40B4-BE49-F238E27FC236}">
                <a16:creationId xmlns:a16="http://schemas.microsoft.com/office/drawing/2014/main" id="{BD466B79-DEB8-8A9B-35D9-336435718DD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37A4D8C-D3A3-3CD4-57A0-BEE12939E574}"/>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894408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214B-CB89-B61D-A4DE-9142B00484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D86C3E2-B035-2A68-A312-F6CAAA688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411DBE6-4A6E-286B-386E-9A193D2EB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01F0AE-4245-8BFF-E86F-BF5BA3405676}"/>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6" name="Footer Placeholder 5">
            <a:extLst>
              <a:ext uri="{FF2B5EF4-FFF2-40B4-BE49-F238E27FC236}">
                <a16:creationId xmlns:a16="http://schemas.microsoft.com/office/drawing/2014/main" id="{FF7F2BAC-2022-C39B-FB28-EE7458C6A93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3F60C67-F40F-529F-14C4-21B596916821}"/>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3766773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AAA3-440A-DF07-170E-B132A8B4A36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C11ECB3-32FA-F093-03B2-FC974922A7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A19176-63D0-ECC7-A5B9-5C129EC1F964}"/>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B8129E51-AA9A-69DB-CA78-DD288866FF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4E92461-0987-5C4C-E900-B57137E1B21D}"/>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937272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35F9B-81F8-F2A0-77B2-379C0BC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11660A9-D3D7-B8BF-B0B4-5B736CDEA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A41F996-4E1E-5A54-52F2-62374DF206FF}"/>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3128941C-C65D-D195-4D53-C2CDC59F4C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D71D34-3F1C-F766-D79F-F7EA761B2F64}"/>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167594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A900-B406-2530-8275-9FCD1E692F3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DB30146-075B-22A0-8D3A-5684B9B806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16331F8-24ED-A23D-93F2-AB971CD7A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8840433-6070-9B7E-E472-F7E711E186B0}"/>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6" name="Footer Placeholder 5">
            <a:extLst>
              <a:ext uri="{FF2B5EF4-FFF2-40B4-BE49-F238E27FC236}">
                <a16:creationId xmlns:a16="http://schemas.microsoft.com/office/drawing/2014/main" id="{8AC4CAB1-01E6-5095-0A40-A85AB3B360F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EDA8CFD-B4B4-F3A1-41A3-AAA3F1D263B6}"/>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42211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AB8F-A620-6026-8AB0-F41EADC769A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2925027-2490-E32C-63D9-F4F96977F6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49D65A-C56A-9606-F084-B7E439C3B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3933649-556C-E54C-8C8E-EB63B58635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F14A91-AF61-9C15-E0D1-45783F71DE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011D72A-C7B0-FE97-82B4-AAF8E314A1B2}"/>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8" name="Footer Placeholder 7">
            <a:extLst>
              <a:ext uri="{FF2B5EF4-FFF2-40B4-BE49-F238E27FC236}">
                <a16:creationId xmlns:a16="http://schemas.microsoft.com/office/drawing/2014/main" id="{A4D05634-0D1A-5A45-045F-A715DF9ABF6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2CBBEE0-5532-1427-435B-B90707B273DB}"/>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4047272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497E-AEFC-15A0-7E2A-DE4E3600A55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A7EEBA5-C21C-6A4A-4FCB-232709188F9F}"/>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4" name="Footer Placeholder 3">
            <a:extLst>
              <a:ext uri="{FF2B5EF4-FFF2-40B4-BE49-F238E27FC236}">
                <a16:creationId xmlns:a16="http://schemas.microsoft.com/office/drawing/2014/main" id="{904A3BDD-9FB1-4E1C-61C6-E4DB143ADC4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E1E362A-479C-6146-42AA-34827E34B7D9}"/>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9539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8CC3DF-9AEF-95FF-DC89-72FEF512EA4D}"/>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3" name="Footer Placeholder 2">
            <a:extLst>
              <a:ext uri="{FF2B5EF4-FFF2-40B4-BE49-F238E27FC236}">
                <a16:creationId xmlns:a16="http://schemas.microsoft.com/office/drawing/2014/main" id="{34D8C9B4-7A93-E668-7279-75A665E7183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8471300-E628-EDED-55FA-EDDAC87409DB}"/>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78397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0723-781D-917E-3A5C-2E8D2EBB0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C41B4E0-E97B-582F-32C8-00F7BA6EF4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C2F7E45-AA0F-D5B7-6AA7-0AE34207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30426-9671-F167-4954-AD0D4DABBEB8}"/>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6" name="Footer Placeholder 5">
            <a:extLst>
              <a:ext uri="{FF2B5EF4-FFF2-40B4-BE49-F238E27FC236}">
                <a16:creationId xmlns:a16="http://schemas.microsoft.com/office/drawing/2014/main" id="{BD466B79-DEB8-8A9B-35D9-336435718DD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37A4D8C-D3A3-3CD4-57A0-BEE12939E574}"/>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929895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214B-CB89-B61D-A4DE-9142B00484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D86C3E2-B035-2A68-A312-F6CAAA688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411DBE6-4A6E-286B-386E-9A193D2EB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01F0AE-4245-8BFF-E86F-BF5BA3405676}"/>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6" name="Footer Placeholder 5">
            <a:extLst>
              <a:ext uri="{FF2B5EF4-FFF2-40B4-BE49-F238E27FC236}">
                <a16:creationId xmlns:a16="http://schemas.microsoft.com/office/drawing/2014/main" id="{FF7F2BAC-2022-C39B-FB28-EE7458C6A93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3F60C67-F40F-529F-14C4-21B596916821}"/>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863981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E78055-76FC-4AEB-AAD8-1F74C7A2F2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0DF3DA2-C934-87A3-D5F2-8225584BA3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DE92708-9322-8345-5FE8-1E5F6DEFB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23094C6C-8D63-BDA8-1F3B-28C57EACEA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134BB9B6-4086-1BF4-FA4B-E4FCCF74D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C3B75C-43A7-45EF-B592-95C2BFFE2D23}" type="slidenum">
              <a:rPr lang="en-CA" smtClean="0"/>
              <a:t>‹#›</a:t>
            </a:fld>
            <a:endParaRPr lang="en-CA"/>
          </a:p>
        </p:txBody>
      </p:sp>
    </p:spTree>
    <p:extLst>
      <p:ext uri="{BB962C8B-B14F-4D97-AF65-F5344CB8AC3E}">
        <p14:creationId xmlns:p14="http://schemas.microsoft.com/office/powerpoint/2010/main" val="1534491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A4DD2-6B85-E71E-9C51-6A24E54345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51015E5-EA74-DC97-3CA8-94A8C98AC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7D729A0-91D8-7B6D-0536-9D3FD6F3D5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129B86-9A64-49A0-B583-774FAA69DE2C}" type="datetimeFigureOut">
              <a:rPr lang="en-CA" smtClean="0"/>
              <a:t>2026-02-18</a:t>
            </a:fld>
            <a:endParaRPr lang="en-CA"/>
          </a:p>
        </p:txBody>
      </p:sp>
      <p:sp>
        <p:nvSpPr>
          <p:cNvPr id="5" name="Footer Placeholder 4">
            <a:extLst>
              <a:ext uri="{FF2B5EF4-FFF2-40B4-BE49-F238E27FC236}">
                <a16:creationId xmlns:a16="http://schemas.microsoft.com/office/drawing/2014/main" id="{1457FC27-F67D-1142-F716-2D47FEA66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278E2E5A-A580-CCB4-E56D-423DD92B7E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373185-06D2-4C75-86C0-8CEFC51A0284}" type="slidenum">
              <a:rPr lang="en-CA" smtClean="0"/>
              <a:t>‹#›</a:t>
            </a:fld>
            <a:endParaRPr lang="en-CA"/>
          </a:p>
        </p:txBody>
      </p:sp>
    </p:spTree>
    <p:extLst>
      <p:ext uri="{BB962C8B-B14F-4D97-AF65-F5344CB8AC3E}">
        <p14:creationId xmlns:p14="http://schemas.microsoft.com/office/powerpoint/2010/main" val="5422755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E78055-76FC-4AEB-AAD8-1F74C7A2F2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0DF3DA2-C934-87A3-D5F2-8225584BA3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DE92708-9322-8345-5FE8-1E5F6DEFB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23094C6C-8D63-BDA8-1F3B-28C57EACEA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134BB9B6-4086-1BF4-FA4B-E4FCCF74D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C3B75C-43A7-45EF-B592-95C2BFFE2D23}" type="slidenum">
              <a:rPr lang="en-CA" smtClean="0"/>
              <a:t>‹#›</a:t>
            </a:fld>
            <a:endParaRPr lang="en-CA"/>
          </a:p>
        </p:txBody>
      </p:sp>
    </p:spTree>
    <p:extLst>
      <p:ext uri="{BB962C8B-B14F-4D97-AF65-F5344CB8AC3E}">
        <p14:creationId xmlns:p14="http://schemas.microsoft.com/office/powerpoint/2010/main" val="5010524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yij7fPSezS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lbertapulse.com/eating-pulses/pulses-101/preparin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https://albertapulse.com/recipe/lentil-naan/" TargetMode="External"/><Relationship Id="rId5" Type="http://schemas.openxmlformats.org/officeDocument/2006/relationships/hyperlink" Target="https://albertapulse.com/recipe/coconut-chickpea-curry/" TargetMode="Externa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hyperlink" Target="https://albertapulse.com/videos/better-nutrition/"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myhealth.alberta.ca/Health/pages/conditions.aspx?hwid=te7016"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hyperlink" Target="https://www.canada.ca/en/health-canada/services/food-nutrition/nutrition-labelling/nutrition-facts-table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38FBB0-D042-1860-4B41-EFE4BCB74944}"/>
            </a:ext>
          </a:extLst>
        </p:cNvPr>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7E87348-28CB-97CD-67DD-F7B1A0EBA177}"/>
              </a:ext>
            </a:extLst>
          </p:cNvPr>
          <p:cNvSpPr>
            <a:spLocks noGrp="1"/>
          </p:cNvSpPr>
          <p:nvPr>
            <p:ph type="title"/>
          </p:nvPr>
        </p:nvSpPr>
        <p:spPr>
          <a:xfrm>
            <a:off x="838200" y="365125"/>
            <a:ext cx="10515600" cy="1325563"/>
          </a:xfrm>
        </p:spPr>
        <p:txBody>
          <a:bodyPr>
            <a:normAutofit/>
          </a:bodyPr>
          <a:lstStyle/>
          <a:p>
            <a:r>
              <a:rPr lang="en-CA" dirty="0">
                <a:latin typeface="Arial" panose="020B0604020202020204" pitchFamily="34" charset="0"/>
                <a:cs typeface="Arial" panose="020B0604020202020204" pitchFamily="34" charset="0"/>
              </a:rPr>
              <a:t>Today’s Agenda</a:t>
            </a:r>
          </a:p>
        </p:txBody>
      </p:sp>
      <p:sp>
        <p:nvSpPr>
          <p:cNvPr id="7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ontent Placeholder 3">
            <a:extLst>
              <a:ext uri="{FF2B5EF4-FFF2-40B4-BE49-F238E27FC236}">
                <a16:creationId xmlns:a16="http://schemas.microsoft.com/office/drawing/2014/main" id="{1263A960-81A8-09C1-26D7-6285FC47A7FE}"/>
              </a:ext>
            </a:extLst>
          </p:cNvPr>
          <p:cNvSpPr>
            <a:spLocks noGrp="1"/>
          </p:cNvSpPr>
          <p:nvPr>
            <p:ph idx="1"/>
          </p:nvPr>
        </p:nvSpPr>
        <p:spPr>
          <a:xfrm>
            <a:off x="838200" y="1929384"/>
            <a:ext cx="10515600" cy="4251960"/>
          </a:xfrm>
        </p:spPr>
        <p:txBody>
          <a:bodyPr>
            <a:normAutofit/>
          </a:bodyPr>
          <a:lstStyle/>
          <a:p>
            <a:pPr marL="0" indent="0">
              <a:buNone/>
            </a:pPr>
            <a:r>
              <a:rPr lang="en-CA" sz="2200" b="1" dirty="0">
                <a:latin typeface="Arial" panose="020B0604020202020204" pitchFamily="34" charset="0"/>
                <a:cs typeface="Arial" panose="020B0604020202020204" pitchFamily="34" charset="0"/>
              </a:rPr>
              <a:t>Day 5</a:t>
            </a:r>
          </a:p>
          <a:p>
            <a:pPr lvl="0"/>
            <a:r>
              <a:rPr lang="en-CA" sz="2200" dirty="0"/>
              <a:t>Health Benefits, Macronutrients and Micronutrients in Grains, Seeds, Legumes and Nuts</a:t>
            </a:r>
            <a:endParaRPr lang="en-US" sz="2200" dirty="0"/>
          </a:p>
          <a:p>
            <a:pPr lvl="0"/>
            <a:r>
              <a:rPr lang="en-CA" sz="2200" dirty="0"/>
              <a:t>Micro and Macronutrient Function in Our Bodies</a:t>
            </a:r>
          </a:p>
          <a:p>
            <a:pPr lvl="0"/>
            <a:r>
              <a:rPr lang="en-CA" sz="2200" dirty="0"/>
              <a:t>A Word on Protein, Fibre and Gas!</a:t>
            </a:r>
          </a:p>
          <a:p>
            <a:pPr lvl="0"/>
            <a:r>
              <a:rPr lang="en-US" sz="2200" dirty="0"/>
              <a:t>Exploring Sensitivities and Allergies</a:t>
            </a:r>
          </a:p>
          <a:p>
            <a:pPr lvl="0"/>
            <a:r>
              <a:rPr lang="en-CA" sz="2200" dirty="0"/>
              <a:t>Are You Getting Enough? Food label Activity </a:t>
            </a:r>
          </a:p>
          <a:p>
            <a:pPr lvl="0"/>
            <a:r>
              <a:rPr lang="en-CA" sz="2200" dirty="0"/>
              <a:t>Choose your review!</a:t>
            </a:r>
          </a:p>
          <a:p>
            <a:pPr lvl="1"/>
            <a:r>
              <a:rPr lang="en-CA" sz="2000" dirty="0"/>
              <a:t>Last Cooking Tips for Grains, Seeds, Pulses, Legumes and Nuts</a:t>
            </a:r>
          </a:p>
          <a:p>
            <a:pPr lvl="1"/>
            <a:r>
              <a:rPr lang="en-CA" sz="2000" dirty="0"/>
              <a:t>Looking ahead to Day 6 recipes – Coconut Chickpea Curry and Lentil Naan</a:t>
            </a:r>
          </a:p>
        </p:txBody>
      </p:sp>
    </p:spTree>
    <p:extLst>
      <p:ext uri="{BB962C8B-B14F-4D97-AF65-F5344CB8AC3E}">
        <p14:creationId xmlns:p14="http://schemas.microsoft.com/office/powerpoint/2010/main" val="3957218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6481-5AD9-627F-B87D-ED82D7077987}"/>
              </a:ext>
            </a:extLst>
          </p:cNvPr>
          <p:cNvSpPr>
            <a:spLocks noGrp="1"/>
          </p:cNvSpPr>
          <p:nvPr>
            <p:ph type="title"/>
          </p:nvPr>
        </p:nvSpPr>
        <p:spPr>
          <a:xfrm>
            <a:off x="841248" y="713232"/>
            <a:ext cx="5154168" cy="1197864"/>
          </a:xfrm>
        </p:spPr>
        <p:txBody>
          <a:bodyPr>
            <a:normAutofit fontScale="90000"/>
          </a:bodyPr>
          <a:lstStyle/>
          <a:p>
            <a:r>
              <a:rPr lang="en-US" dirty="0"/>
              <a:t>Food Label Challenge</a:t>
            </a:r>
          </a:p>
        </p:txBody>
      </p:sp>
      <p:sp>
        <p:nvSpPr>
          <p:cNvPr id="6" name="Content Placeholder 5">
            <a:extLst>
              <a:ext uri="{FF2B5EF4-FFF2-40B4-BE49-F238E27FC236}">
                <a16:creationId xmlns:a16="http://schemas.microsoft.com/office/drawing/2014/main" id="{33A36EC1-677E-78EA-3E97-E560C75C7BBB}"/>
              </a:ext>
            </a:extLst>
          </p:cNvPr>
          <p:cNvSpPr>
            <a:spLocks noGrp="1"/>
          </p:cNvSpPr>
          <p:nvPr>
            <p:ph idx="1"/>
          </p:nvPr>
        </p:nvSpPr>
        <p:spPr>
          <a:xfrm>
            <a:off x="841248" y="2048256"/>
            <a:ext cx="5154168" cy="4123944"/>
          </a:xfrm>
        </p:spPr>
        <p:txBody>
          <a:bodyPr anchor="t">
            <a:normAutofit/>
          </a:bodyPr>
          <a:lstStyle/>
          <a:p>
            <a:r>
              <a:rPr lang="en-CA" sz="2200" dirty="0"/>
              <a:t>Choose 3 foods from the previous slide.</a:t>
            </a:r>
          </a:p>
          <a:p>
            <a:r>
              <a:rPr lang="en-CA" sz="2200" dirty="0"/>
              <a:t>Explore the similarities and differences by filling in their nutrient values in the chart.</a:t>
            </a:r>
          </a:p>
          <a:p>
            <a:r>
              <a:rPr lang="en-CA" sz="2200" dirty="0"/>
              <a:t>Answer the questions beside the chart.</a:t>
            </a:r>
          </a:p>
          <a:p>
            <a:endParaRPr lang="en-CA" sz="2200" dirty="0"/>
          </a:p>
          <a:p>
            <a:pPr marL="0" indent="0">
              <a:buNone/>
            </a:pPr>
            <a:r>
              <a:rPr lang="en-CA" sz="2200" dirty="0"/>
              <a:t>Students can also bring in their own empty food packages!</a:t>
            </a:r>
          </a:p>
          <a:p>
            <a:endParaRPr lang="en-CA" sz="2200" dirty="0"/>
          </a:p>
          <a:p>
            <a:pPr marL="0" indent="0">
              <a:buNone/>
            </a:pPr>
            <a:endParaRPr lang="en-CA" sz="2200" dirty="0"/>
          </a:p>
          <a:p>
            <a:endParaRPr lang="en-CA" sz="2200" dirty="0"/>
          </a:p>
        </p:txBody>
      </p:sp>
      <p:pic>
        <p:nvPicPr>
          <p:cNvPr id="5" name="Picture 4">
            <a:extLst>
              <a:ext uri="{FF2B5EF4-FFF2-40B4-BE49-F238E27FC236}">
                <a16:creationId xmlns:a16="http://schemas.microsoft.com/office/drawing/2014/main" id="{5ECDAD91-0A2E-F429-1068-7E2FB5D4CBF3}"/>
              </a:ext>
            </a:extLst>
          </p:cNvPr>
          <p:cNvPicPr>
            <a:picLocks noChangeAspect="1"/>
          </p:cNvPicPr>
          <p:nvPr/>
        </p:nvPicPr>
        <p:blipFill rotWithShape="1">
          <a:blip r:embed="rId3"/>
          <a:srcRect r="3" b="3593"/>
          <a:stretch/>
        </p:blipFill>
        <p:spPr>
          <a:xfrm>
            <a:off x="6696891" y="10"/>
            <a:ext cx="5495109" cy="6857990"/>
          </a:xfrm>
          <a:prstGeom prst="rect">
            <a:avLst/>
          </a:prstGeom>
          <a:ln>
            <a:solidFill>
              <a:schemeClr val="tx1"/>
            </a:solidFill>
          </a:ln>
        </p:spPr>
      </p:pic>
    </p:spTree>
    <p:extLst>
      <p:ext uri="{BB962C8B-B14F-4D97-AF65-F5344CB8AC3E}">
        <p14:creationId xmlns:p14="http://schemas.microsoft.com/office/powerpoint/2010/main" val="3882368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4"/>
        <p:cNvGrpSpPr/>
        <p:nvPr/>
      </p:nvGrpSpPr>
      <p:grpSpPr>
        <a:xfrm>
          <a:off x="0" y="0"/>
          <a:ext cx="0" cy="0"/>
          <a:chOff x="0" y="0"/>
          <a:chExt cx="0" cy="0"/>
        </a:xfrm>
      </p:grpSpPr>
      <p:sp useBgFill="1">
        <p:nvSpPr>
          <p:cNvPr id="591" name="Rectangle 59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85" name="Google Shape;585;g30f17889135_0_0"/>
          <p:cNvSpPr txBox="1">
            <a:spLocks noGrp="1"/>
          </p:cNvSpPr>
          <p:nvPr>
            <p:ph type="title"/>
          </p:nvPr>
        </p:nvSpPr>
        <p:spPr>
          <a:xfrm>
            <a:off x="838200" y="365125"/>
            <a:ext cx="10515600" cy="1325563"/>
          </a:xfrm>
          <a:prstGeom prst="rect">
            <a:avLst/>
          </a:prstGeom>
        </p:spPr>
        <p:txBody>
          <a:bodyPr spcFirstLastPara="1" vert="horz" lIns="91425" tIns="45700" rIns="91425" bIns="45700" rtlCol="0" anchorCtr="0">
            <a:normAutofit/>
          </a:bodyPr>
          <a:lstStyle/>
          <a:p>
            <a:pPr>
              <a:spcBef>
                <a:spcPts val="0"/>
              </a:spcBef>
            </a:pPr>
            <a:r>
              <a:rPr lang="en-CA" sz="4000" dirty="0"/>
              <a:t>Choose Your Review!</a:t>
            </a:r>
          </a:p>
        </p:txBody>
      </p:sp>
      <p:sp>
        <p:nvSpPr>
          <p:cNvPr id="59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86" name="Google Shape;586;g30f17889135_0_0"/>
          <p:cNvSpPr txBox="1">
            <a:spLocks noGrp="1"/>
          </p:cNvSpPr>
          <p:nvPr>
            <p:ph idx="1"/>
          </p:nvPr>
        </p:nvSpPr>
        <p:spPr>
          <a:xfrm>
            <a:off x="669035" y="1929384"/>
            <a:ext cx="5993021" cy="4251960"/>
          </a:xfrm>
          <a:prstGeom prst="rect">
            <a:avLst/>
          </a:prstGeom>
        </p:spPr>
        <p:txBody>
          <a:bodyPr spcFirstLastPara="1" vert="horz" lIns="91425" tIns="45700" rIns="91425" bIns="45700" rtlCol="0" anchorCtr="0">
            <a:normAutofit/>
          </a:bodyPr>
          <a:lstStyle/>
          <a:p>
            <a:pPr marL="0" indent="0">
              <a:spcBef>
                <a:spcPts val="360"/>
              </a:spcBef>
              <a:spcAft>
                <a:spcPts val="0"/>
              </a:spcAft>
              <a:buNone/>
            </a:pPr>
            <a:r>
              <a:rPr lang="en-CA" sz="2300" dirty="0"/>
              <a:t>Depending on the time left in class, review:</a:t>
            </a:r>
          </a:p>
          <a:p>
            <a:pPr marL="0" indent="0">
              <a:spcBef>
                <a:spcPts val="360"/>
              </a:spcBef>
              <a:spcAft>
                <a:spcPts val="0"/>
              </a:spcAft>
              <a:buNone/>
            </a:pPr>
            <a:endParaRPr lang="en-CA" sz="2200" dirty="0"/>
          </a:p>
          <a:p>
            <a:pPr>
              <a:spcBef>
                <a:spcPts val="360"/>
              </a:spcBef>
            </a:pPr>
            <a:r>
              <a:rPr lang="en-CA" sz="2200" dirty="0"/>
              <a:t>Cooking Tips (slides 11 – 16)</a:t>
            </a:r>
          </a:p>
          <a:p>
            <a:pPr lvl="1">
              <a:spcBef>
                <a:spcPts val="360"/>
              </a:spcBef>
            </a:pPr>
            <a:r>
              <a:rPr lang="en-CA" sz="1800" dirty="0"/>
              <a:t>Grain and pasta</a:t>
            </a:r>
          </a:p>
          <a:p>
            <a:pPr lvl="1">
              <a:spcBef>
                <a:spcPts val="360"/>
              </a:spcBef>
            </a:pPr>
            <a:r>
              <a:rPr lang="en-CA" sz="1800" dirty="0"/>
              <a:t>Boiling versus simmering</a:t>
            </a:r>
          </a:p>
          <a:p>
            <a:pPr lvl="1">
              <a:spcBef>
                <a:spcPts val="360"/>
              </a:spcBef>
            </a:pPr>
            <a:r>
              <a:rPr lang="en-CA" sz="1800" dirty="0"/>
              <a:t>Pasta and noodle</a:t>
            </a:r>
          </a:p>
          <a:p>
            <a:pPr lvl="1">
              <a:spcBef>
                <a:spcPts val="360"/>
              </a:spcBef>
            </a:pPr>
            <a:r>
              <a:rPr lang="en-CA" sz="1800" dirty="0"/>
              <a:t>Dry pulses</a:t>
            </a:r>
          </a:p>
          <a:p>
            <a:pPr lvl="1">
              <a:spcBef>
                <a:spcPts val="360"/>
              </a:spcBef>
            </a:pPr>
            <a:r>
              <a:rPr lang="en-CA" sz="1800" dirty="0"/>
              <a:t>Nuts and seeds</a:t>
            </a:r>
          </a:p>
          <a:p>
            <a:pPr marL="457200" lvl="1" indent="0">
              <a:spcBef>
                <a:spcPts val="360"/>
              </a:spcBef>
              <a:buNone/>
            </a:pPr>
            <a:endParaRPr lang="en-CA" sz="1800" dirty="0"/>
          </a:p>
          <a:p>
            <a:pPr>
              <a:spcBef>
                <a:spcPts val="360"/>
              </a:spcBef>
            </a:pPr>
            <a:r>
              <a:rPr lang="en-CA" sz="2200" dirty="0"/>
              <a:t>Prepare for next class (slide 17)</a:t>
            </a:r>
          </a:p>
          <a:p>
            <a:pPr lvl="1">
              <a:spcBef>
                <a:spcPts val="360"/>
              </a:spcBef>
            </a:pPr>
            <a:r>
              <a:rPr lang="en-CA" sz="1800" dirty="0"/>
              <a:t>review recipes Coconut Chickpea Curry and Lentil Naan</a:t>
            </a:r>
          </a:p>
          <a:p>
            <a:pPr marL="0" indent="0">
              <a:spcBef>
                <a:spcPts val="360"/>
              </a:spcBef>
              <a:spcAft>
                <a:spcPts val="0"/>
              </a:spcAft>
              <a:buNone/>
            </a:pPr>
            <a:endParaRPr lang="en-CA" sz="2200" dirty="0"/>
          </a:p>
        </p:txBody>
      </p:sp>
      <p:pic>
        <p:nvPicPr>
          <p:cNvPr id="8" name="Picture 7">
            <a:extLst>
              <a:ext uri="{FF2B5EF4-FFF2-40B4-BE49-F238E27FC236}">
                <a16:creationId xmlns:a16="http://schemas.microsoft.com/office/drawing/2014/main" id="{7FB294CC-6AA9-3BFD-2449-1C92436069A1}"/>
              </a:ext>
            </a:extLst>
          </p:cNvPr>
          <p:cNvPicPr>
            <a:picLocks noChangeAspect="1"/>
          </p:cNvPicPr>
          <p:nvPr/>
        </p:nvPicPr>
        <p:blipFill>
          <a:blip r:embed="rId3"/>
          <a:stretch>
            <a:fillRect/>
          </a:stretch>
        </p:blipFill>
        <p:spPr>
          <a:xfrm>
            <a:off x="6838517" y="2388323"/>
            <a:ext cx="4684447" cy="312481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4">
          <a:extLst>
            <a:ext uri="{FF2B5EF4-FFF2-40B4-BE49-F238E27FC236}">
              <a16:creationId xmlns:a16="http://schemas.microsoft.com/office/drawing/2014/main" id="{C259077E-4B2F-F0CC-0400-E18E997A867F}"/>
            </a:ext>
          </a:extLst>
        </p:cNvPr>
        <p:cNvGrpSpPr/>
        <p:nvPr/>
      </p:nvGrpSpPr>
      <p:grpSpPr>
        <a:xfrm>
          <a:off x="0" y="0"/>
          <a:ext cx="0" cy="0"/>
          <a:chOff x="0" y="0"/>
          <a:chExt cx="0" cy="0"/>
        </a:xfrm>
      </p:grpSpPr>
      <p:sp useBgFill="1">
        <p:nvSpPr>
          <p:cNvPr id="591" name="Rectangle 590">
            <a:extLst>
              <a:ext uri="{FF2B5EF4-FFF2-40B4-BE49-F238E27FC236}">
                <a16:creationId xmlns:a16="http://schemas.microsoft.com/office/drawing/2014/main" id="{0B6F9DAC-FD19-AA28-9555-B2B83E4B5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85" name="Google Shape;585;g30f17889135_0_0">
            <a:extLst>
              <a:ext uri="{FF2B5EF4-FFF2-40B4-BE49-F238E27FC236}">
                <a16:creationId xmlns:a16="http://schemas.microsoft.com/office/drawing/2014/main" id="{74583CCB-CB33-FCFF-8F4F-58F940A649EC}"/>
              </a:ext>
            </a:extLst>
          </p:cNvPr>
          <p:cNvSpPr txBox="1">
            <a:spLocks noGrp="1"/>
          </p:cNvSpPr>
          <p:nvPr>
            <p:ph type="title"/>
          </p:nvPr>
        </p:nvSpPr>
        <p:spPr>
          <a:xfrm>
            <a:off x="838200" y="365125"/>
            <a:ext cx="10515600" cy="1325563"/>
          </a:xfrm>
          <a:prstGeom prst="rect">
            <a:avLst/>
          </a:prstGeom>
        </p:spPr>
        <p:txBody>
          <a:bodyPr spcFirstLastPara="1" vert="horz" lIns="91425" tIns="45700" rIns="91425" bIns="45700" rtlCol="0" anchorCtr="0">
            <a:normAutofit/>
          </a:bodyPr>
          <a:lstStyle/>
          <a:p>
            <a:pPr>
              <a:spcBef>
                <a:spcPts val="0"/>
              </a:spcBef>
            </a:pPr>
            <a:r>
              <a:rPr lang="en-CA" sz="4000" dirty="0"/>
              <a:t>Grain and Pasta Cooking Tips</a:t>
            </a:r>
          </a:p>
        </p:txBody>
      </p:sp>
      <p:sp>
        <p:nvSpPr>
          <p:cNvPr id="593" name="sketch line">
            <a:extLst>
              <a:ext uri="{FF2B5EF4-FFF2-40B4-BE49-F238E27FC236}">
                <a16:creationId xmlns:a16="http://schemas.microsoft.com/office/drawing/2014/main" id="{1740E211-C759-E8C5-CB16-93529AAE9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86" name="Google Shape;586;g30f17889135_0_0">
            <a:extLst>
              <a:ext uri="{FF2B5EF4-FFF2-40B4-BE49-F238E27FC236}">
                <a16:creationId xmlns:a16="http://schemas.microsoft.com/office/drawing/2014/main" id="{D665723A-06E3-A279-4774-34A6D5E09BE9}"/>
              </a:ext>
            </a:extLst>
          </p:cNvPr>
          <p:cNvSpPr txBox="1">
            <a:spLocks noGrp="1"/>
          </p:cNvSpPr>
          <p:nvPr>
            <p:ph idx="1"/>
          </p:nvPr>
        </p:nvSpPr>
        <p:spPr>
          <a:xfrm>
            <a:off x="838200" y="1929384"/>
            <a:ext cx="10515600" cy="4251960"/>
          </a:xfrm>
          <a:prstGeom prst="rect">
            <a:avLst/>
          </a:prstGeom>
        </p:spPr>
        <p:txBody>
          <a:bodyPr spcFirstLastPara="1" vert="horz" lIns="91425" tIns="45700" rIns="91425" bIns="45700" rtlCol="0" anchorCtr="0">
            <a:normAutofit/>
          </a:bodyPr>
          <a:lstStyle/>
          <a:p>
            <a:pPr marL="0" indent="0">
              <a:spcBef>
                <a:spcPts val="360"/>
              </a:spcBef>
              <a:spcAft>
                <a:spcPts val="0"/>
              </a:spcAft>
              <a:buNone/>
            </a:pPr>
            <a:r>
              <a:rPr lang="en-CA" sz="2000" dirty="0"/>
              <a:t>Grains are primarily cooked by 3 methods:</a:t>
            </a:r>
          </a:p>
          <a:p>
            <a:pPr marL="0" indent="0">
              <a:spcBef>
                <a:spcPts val="360"/>
              </a:spcBef>
              <a:spcAft>
                <a:spcPts val="0"/>
              </a:spcAft>
              <a:buNone/>
            </a:pPr>
            <a:endParaRPr lang="en-CA" sz="800" dirty="0"/>
          </a:p>
          <a:p>
            <a:pPr marL="628650" indent="-514350">
              <a:spcBef>
                <a:spcPts val="360"/>
              </a:spcBef>
              <a:spcAft>
                <a:spcPts val="0"/>
              </a:spcAft>
              <a:buSzPts val="1800"/>
              <a:buFont typeface="Wingdings" panose="05000000000000000000" pitchFamily="2" charset="2"/>
              <a:buChar char="Ø"/>
            </a:pPr>
            <a:r>
              <a:rPr lang="en-CA" sz="2000" dirty="0"/>
              <a:t>Simmering: Boil pre-measured salted water in saucepan. When the grain is added, reduce heat, cover and simmer until grains absorb liquid and are tender. Do not stir while cooking.  </a:t>
            </a:r>
          </a:p>
          <a:p>
            <a:pPr marL="457200" indent="0">
              <a:spcBef>
                <a:spcPts val="360"/>
              </a:spcBef>
              <a:spcAft>
                <a:spcPts val="0"/>
              </a:spcAft>
              <a:buNone/>
            </a:pPr>
            <a:endParaRPr lang="en-CA" sz="800" dirty="0"/>
          </a:p>
          <a:p>
            <a:pPr marL="628650" indent="-514350">
              <a:spcBef>
                <a:spcPts val="360"/>
              </a:spcBef>
              <a:spcAft>
                <a:spcPts val="0"/>
              </a:spcAft>
              <a:buSzPts val="1800"/>
              <a:buFont typeface="Wingdings" panose="05000000000000000000" pitchFamily="2" charset="2"/>
              <a:buChar char="Ø"/>
            </a:pPr>
            <a:r>
              <a:rPr lang="en-CA" sz="2000" dirty="0"/>
              <a:t>Risotto:  Works best with Arborio rice but can be applied to barley and oats. Do not rinse grains. Helps develop desired consistency. Coat but don’t cook grains in hot fat. Add hot liquid gradually to keep mixture simmering. Use a flavorful stock. Requires constant frequent stirring. End result, grains are creamy and tender but al dente in the center. </a:t>
            </a:r>
          </a:p>
          <a:p>
            <a:pPr marL="457200" indent="0">
              <a:spcBef>
                <a:spcPts val="360"/>
              </a:spcBef>
              <a:spcAft>
                <a:spcPts val="0"/>
              </a:spcAft>
              <a:buNone/>
            </a:pPr>
            <a:endParaRPr lang="en-CA" sz="800" dirty="0"/>
          </a:p>
          <a:p>
            <a:pPr marL="628650" indent="-514350">
              <a:spcBef>
                <a:spcPts val="360"/>
              </a:spcBef>
              <a:spcAft>
                <a:spcPts val="0"/>
              </a:spcAft>
              <a:buSzPts val="1800"/>
              <a:buFont typeface="Wingdings" panose="05000000000000000000" pitchFamily="2" charset="2"/>
              <a:buChar char="Ø"/>
            </a:pPr>
            <a:r>
              <a:rPr lang="en-CA" sz="2000" dirty="0"/>
              <a:t>Pilaf: Sauté raw grains oil or butter, usually with seasoning. Add hot liquid. Cover and simmer until liquid is boiled.</a:t>
            </a:r>
          </a:p>
        </p:txBody>
      </p:sp>
      <p:sp>
        <p:nvSpPr>
          <p:cNvPr id="2" name="TextBox 1">
            <a:extLst>
              <a:ext uri="{FF2B5EF4-FFF2-40B4-BE49-F238E27FC236}">
                <a16:creationId xmlns:a16="http://schemas.microsoft.com/office/drawing/2014/main" id="{554BA6E1-E9C3-BEB8-C662-5DE0164C8191}"/>
              </a:ext>
            </a:extLst>
          </p:cNvPr>
          <p:cNvSpPr txBox="1"/>
          <p:nvPr/>
        </p:nvSpPr>
        <p:spPr>
          <a:xfrm>
            <a:off x="6681395" y="5666559"/>
            <a:ext cx="4672405" cy="58477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1" u="none" strike="noStrike" kern="1200" cap="none" spc="0" normalizeH="0" baseline="0" noProof="0" dirty="0">
                <a:ln>
                  <a:noFill/>
                </a:ln>
                <a:solidFill>
                  <a:prstClr val="black"/>
                </a:solidFill>
                <a:effectLst/>
                <a:uLnTx/>
                <a:uFillTx/>
                <a:latin typeface="+mj-lt"/>
                <a:ea typeface="Calibri"/>
                <a:cs typeface="Calibri"/>
                <a:sym typeface="Calibri"/>
              </a:rPr>
              <a:t>Question of the day</a:t>
            </a:r>
            <a:r>
              <a:rPr kumimoji="0" lang="en-CA" sz="1600" b="0" i="1" u="none" strike="noStrike" kern="1200" cap="none" spc="0" normalizeH="0" baseline="0" noProof="0" dirty="0">
                <a:ln>
                  <a:noFill/>
                </a:ln>
                <a:solidFill>
                  <a:prstClr val="black"/>
                </a:solidFill>
                <a:effectLst/>
                <a:uLnTx/>
                <a:uFillTx/>
                <a:latin typeface="+mj-lt"/>
                <a:ea typeface="Calibri"/>
                <a:cs typeface="Calibri"/>
                <a:sym typeface="Calibri"/>
              </a:rPr>
              <a:t>: </a:t>
            </a:r>
            <a:r>
              <a:rPr kumimoji="0" lang="en-CA" sz="1600" b="0" i="0" u="none" strike="noStrike" kern="1200" cap="none" spc="0" normalizeH="0" baseline="0" noProof="0" dirty="0">
                <a:ln>
                  <a:noFill/>
                </a:ln>
                <a:solidFill>
                  <a:prstClr val="black"/>
                </a:solidFill>
                <a:effectLst/>
                <a:uLnTx/>
                <a:uFillTx/>
                <a:latin typeface="+mj-lt"/>
                <a:ea typeface="Calibri"/>
                <a:cs typeface="Calibri"/>
                <a:sym typeface="Calibri"/>
              </a:rPr>
              <a:t>Is Risotto a rice or pasta and is it healthier than rice? </a:t>
            </a:r>
          </a:p>
        </p:txBody>
      </p:sp>
    </p:spTree>
    <p:extLst>
      <p:ext uri="{BB962C8B-B14F-4D97-AF65-F5344CB8AC3E}">
        <p14:creationId xmlns:p14="http://schemas.microsoft.com/office/powerpoint/2010/main" val="1967821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4">
          <a:extLst>
            <a:ext uri="{FF2B5EF4-FFF2-40B4-BE49-F238E27FC236}">
              <a16:creationId xmlns:a16="http://schemas.microsoft.com/office/drawing/2014/main" id="{077436D7-AFC3-998D-DD2A-CE59A052F97A}"/>
            </a:ext>
          </a:extLst>
        </p:cNvPr>
        <p:cNvGrpSpPr/>
        <p:nvPr/>
      </p:nvGrpSpPr>
      <p:grpSpPr>
        <a:xfrm>
          <a:off x="0" y="0"/>
          <a:ext cx="0" cy="0"/>
          <a:chOff x="0" y="0"/>
          <a:chExt cx="0" cy="0"/>
        </a:xfrm>
      </p:grpSpPr>
      <p:sp useBgFill="1">
        <p:nvSpPr>
          <p:cNvPr id="591" name="Rectangle 590">
            <a:extLst>
              <a:ext uri="{FF2B5EF4-FFF2-40B4-BE49-F238E27FC236}">
                <a16:creationId xmlns:a16="http://schemas.microsoft.com/office/drawing/2014/main" id="{3B1F64AA-AB3F-1DBD-5AFE-25260AEB1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85" name="Google Shape;585;g30f17889135_0_0">
            <a:extLst>
              <a:ext uri="{FF2B5EF4-FFF2-40B4-BE49-F238E27FC236}">
                <a16:creationId xmlns:a16="http://schemas.microsoft.com/office/drawing/2014/main" id="{103995B2-9A92-918A-A7A2-E4790EF48BB7}"/>
              </a:ext>
            </a:extLst>
          </p:cNvPr>
          <p:cNvSpPr txBox="1">
            <a:spLocks noGrp="1"/>
          </p:cNvSpPr>
          <p:nvPr>
            <p:ph type="title"/>
          </p:nvPr>
        </p:nvSpPr>
        <p:spPr>
          <a:xfrm>
            <a:off x="838200" y="365125"/>
            <a:ext cx="10515600" cy="1325563"/>
          </a:xfrm>
          <a:prstGeom prst="rect">
            <a:avLst/>
          </a:prstGeom>
        </p:spPr>
        <p:txBody>
          <a:bodyPr spcFirstLastPara="1" vert="horz" lIns="91425" tIns="45700" rIns="91425" bIns="45700" rtlCol="0" anchorCtr="0">
            <a:normAutofit/>
          </a:bodyPr>
          <a:lstStyle/>
          <a:p>
            <a:pPr>
              <a:spcBef>
                <a:spcPts val="0"/>
              </a:spcBef>
            </a:pPr>
            <a:r>
              <a:rPr lang="en-CA" sz="4000" dirty="0"/>
              <a:t>Boiling versus Simmering</a:t>
            </a:r>
          </a:p>
        </p:txBody>
      </p:sp>
      <p:sp>
        <p:nvSpPr>
          <p:cNvPr id="593" name="sketch line">
            <a:extLst>
              <a:ext uri="{FF2B5EF4-FFF2-40B4-BE49-F238E27FC236}">
                <a16:creationId xmlns:a16="http://schemas.microsoft.com/office/drawing/2014/main" id="{7D880D88-7353-4EA1-16FB-F65C4A126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86" name="Google Shape;586;g30f17889135_0_0">
            <a:extLst>
              <a:ext uri="{FF2B5EF4-FFF2-40B4-BE49-F238E27FC236}">
                <a16:creationId xmlns:a16="http://schemas.microsoft.com/office/drawing/2014/main" id="{0C4BDB68-FF25-63F8-3F46-15ABDF4F3C4A}"/>
              </a:ext>
            </a:extLst>
          </p:cNvPr>
          <p:cNvSpPr txBox="1">
            <a:spLocks noGrp="1"/>
          </p:cNvSpPr>
          <p:nvPr>
            <p:ph idx="1"/>
          </p:nvPr>
        </p:nvSpPr>
        <p:spPr>
          <a:xfrm>
            <a:off x="530422" y="1929384"/>
            <a:ext cx="5787251" cy="4251960"/>
          </a:xfrm>
          <a:prstGeom prst="rect">
            <a:avLst/>
          </a:prstGeom>
        </p:spPr>
        <p:txBody>
          <a:bodyPr spcFirstLastPara="1" vert="horz" lIns="91425" tIns="45700" rIns="91425" bIns="45700" rtlCol="0" anchorCtr="0">
            <a:normAutofit/>
          </a:bodyPr>
          <a:lstStyle/>
          <a:p>
            <a:pPr marL="0" indent="0">
              <a:spcBef>
                <a:spcPts val="360"/>
              </a:spcBef>
              <a:buNone/>
            </a:pPr>
            <a:r>
              <a:rPr lang="en-CA" sz="2000" dirty="0"/>
              <a:t>Check out this video to see the difference between boiling and simmering.</a:t>
            </a:r>
          </a:p>
          <a:p>
            <a:pPr marL="0" indent="0">
              <a:spcBef>
                <a:spcPts val="360"/>
              </a:spcBef>
              <a:buNone/>
            </a:pPr>
            <a:endParaRPr lang="en-CA" sz="2000" dirty="0"/>
          </a:p>
          <a:p>
            <a:pPr marL="0" indent="0">
              <a:spcBef>
                <a:spcPts val="360"/>
              </a:spcBef>
              <a:buNone/>
            </a:pPr>
            <a:r>
              <a:rPr lang="en-CA" sz="2000" i="1" dirty="0"/>
              <a:t>What is boiling? What is simmering?  </a:t>
            </a:r>
            <a:r>
              <a:rPr lang="en-CA" sz="2000" dirty="0"/>
              <a:t>From Jamie Oliver’s Home Cooking Skills</a:t>
            </a:r>
            <a:endParaRPr lang="en-CA" sz="2000" dirty="0">
              <a:hlinkClick r:id="rId3"/>
            </a:endParaRPr>
          </a:p>
          <a:p>
            <a:pPr marL="0" indent="0">
              <a:spcBef>
                <a:spcPts val="360"/>
              </a:spcBef>
              <a:spcAft>
                <a:spcPts val="0"/>
              </a:spcAft>
              <a:buNone/>
            </a:pPr>
            <a:r>
              <a:rPr lang="en-CA" sz="2000" dirty="0">
                <a:hlinkClick r:id="rId3"/>
              </a:rPr>
              <a:t>https://www.youtube.com/watch?v=yij7fPSezS0</a:t>
            </a:r>
            <a:r>
              <a:rPr lang="en-CA" sz="2000" dirty="0"/>
              <a:t> </a:t>
            </a:r>
          </a:p>
          <a:p>
            <a:pPr marL="0" indent="0">
              <a:spcBef>
                <a:spcPts val="360"/>
              </a:spcBef>
              <a:spcAft>
                <a:spcPts val="0"/>
              </a:spcAft>
              <a:buNone/>
            </a:pPr>
            <a:endParaRPr lang="en-CA" sz="2000" dirty="0"/>
          </a:p>
        </p:txBody>
      </p:sp>
      <p:pic>
        <p:nvPicPr>
          <p:cNvPr id="3" name="Picture 2">
            <a:extLst>
              <a:ext uri="{FF2B5EF4-FFF2-40B4-BE49-F238E27FC236}">
                <a16:creationId xmlns:a16="http://schemas.microsoft.com/office/drawing/2014/main" id="{44045773-0801-AA0A-0429-730FC96CBA90}"/>
              </a:ext>
            </a:extLst>
          </p:cNvPr>
          <p:cNvPicPr>
            <a:picLocks noChangeAspect="1"/>
          </p:cNvPicPr>
          <p:nvPr/>
        </p:nvPicPr>
        <p:blipFill>
          <a:blip r:embed="rId4"/>
          <a:stretch>
            <a:fillRect/>
          </a:stretch>
        </p:blipFill>
        <p:spPr>
          <a:xfrm>
            <a:off x="6597956" y="1929384"/>
            <a:ext cx="5063622" cy="3139445"/>
          </a:xfrm>
          <a:prstGeom prst="rect">
            <a:avLst/>
          </a:prstGeom>
        </p:spPr>
      </p:pic>
      <p:sp>
        <p:nvSpPr>
          <p:cNvPr id="4" name="TextBox 3">
            <a:extLst>
              <a:ext uri="{FF2B5EF4-FFF2-40B4-BE49-F238E27FC236}">
                <a16:creationId xmlns:a16="http://schemas.microsoft.com/office/drawing/2014/main" id="{03282783-D93B-C294-9414-6690B0750437}"/>
              </a:ext>
            </a:extLst>
          </p:cNvPr>
          <p:cNvSpPr txBox="1"/>
          <p:nvPr/>
        </p:nvSpPr>
        <p:spPr>
          <a:xfrm>
            <a:off x="530422" y="5180627"/>
            <a:ext cx="5949107" cy="1077218"/>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1" u="none" strike="noStrike" kern="1200" cap="none" spc="0" normalizeH="0" baseline="0" noProof="0" dirty="0">
                <a:ln>
                  <a:noFill/>
                </a:ln>
                <a:solidFill>
                  <a:prstClr val="black"/>
                </a:solidFill>
                <a:effectLst/>
                <a:uLnTx/>
                <a:uFillTx/>
                <a:latin typeface="+mj-lt"/>
                <a:ea typeface="Calibri"/>
                <a:cs typeface="Calibri"/>
                <a:sym typeface="Calibri"/>
              </a:rPr>
              <a:t>Did You Know???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1" u="none" strike="noStrike" kern="1200" cap="none" spc="0" normalizeH="0" baseline="0" noProof="0" dirty="0">
                <a:ln>
                  <a:noFill/>
                </a:ln>
                <a:solidFill>
                  <a:prstClr val="black"/>
                </a:solidFill>
                <a:effectLst/>
                <a:uLnTx/>
                <a:uFillTx/>
                <a:latin typeface="+mj-lt"/>
                <a:ea typeface="Calibri"/>
                <a:cs typeface="Calibri"/>
                <a:sym typeface="Calibri"/>
              </a:rPr>
              <a:t>Al-Dente</a:t>
            </a:r>
            <a:r>
              <a:rPr kumimoji="0" lang="en-CA" sz="1600" b="0" i="1" u="none" strike="noStrike" kern="1200" cap="none" spc="0" normalizeH="0" baseline="0" noProof="0" dirty="0">
                <a:ln>
                  <a:noFill/>
                </a:ln>
                <a:solidFill>
                  <a:prstClr val="black"/>
                </a:solidFill>
                <a:effectLst/>
                <a:uLnTx/>
                <a:uFillTx/>
                <a:latin typeface="+mj-lt"/>
                <a:ea typeface="Calibri"/>
                <a:cs typeface="Calibri"/>
                <a:sym typeface="Calibri"/>
              </a:rPr>
              <a:t> is Italian for “to the tooth; and used to describe a food, usually pasta, that is cooked only until it gives a slight resistance when one bites into it. (a)</a:t>
            </a:r>
          </a:p>
        </p:txBody>
      </p:sp>
    </p:spTree>
    <p:extLst>
      <p:ext uri="{BB962C8B-B14F-4D97-AF65-F5344CB8AC3E}">
        <p14:creationId xmlns:p14="http://schemas.microsoft.com/office/powerpoint/2010/main" val="2279586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9"/>
        <p:cNvGrpSpPr/>
        <p:nvPr/>
      </p:nvGrpSpPr>
      <p:grpSpPr>
        <a:xfrm>
          <a:off x="0" y="0"/>
          <a:ext cx="0" cy="0"/>
          <a:chOff x="0" y="0"/>
          <a:chExt cx="0" cy="0"/>
        </a:xfrm>
      </p:grpSpPr>
      <p:sp useBgFill="1">
        <p:nvSpPr>
          <p:cNvPr id="613" name="Rectangle 61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0" name="Google Shape;600;g30f17889135_0_14"/>
          <p:cNvSpPr txBox="1">
            <a:spLocks noGrp="1"/>
          </p:cNvSpPr>
          <p:nvPr>
            <p:ph type="title"/>
          </p:nvPr>
        </p:nvSpPr>
        <p:spPr>
          <a:xfrm>
            <a:off x="2450498" y="552091"/>
            <a:ext cx="2158116" cy="5431536"/>
          </a:xfrm>
          <a:prstGeom prst="rect">
            <a:avLst/>
          </a:prstGeom>
        </p:spPr>
        <p:txBody>
          <a:bodyPr spcFirstLastPara="1" vert="horz" lIns="91425" tIns="45700" rIns="91425" bIns="45700" rtlCol="0" anchorCtr="0">
            <a:normAutofit/>
          </a:bodyPr>
          <a:lstStyle/>
          <a:p>
            <a:pPr>
              <a:spcBef>
                <a:spcPts val="0"/>
              </a:spcBef>
            </a:pPr>
            <a:r>
              <a:rPr lang="en-US" sz="4000" dirty="0"/>
              <a:t>Pasta &amp; Noodle Cooking Tips</a:t>
            </a:r>
          </a:p>
        </p:txBody>
      </p:sp>
      <p:sp>
        <p:nvSpPr>
          <p:cNvPr id="61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1" name="Google Shape;601;g30f17889135_0_14"/>
          <p:cNvSpPr txBox="1">
            <a:spLocks noGrp="1"/>
          </p:cNvSpPr>
          <p:nvPr>
            <p:ph idx="1"/>
          </p:nvPr>
        </p:nvSpPr>
        <p:spPr>
          <a:xfrm>
            <a:off x="4866560" y="552091"/>
            <a:ext cx="6638795" cy="5431536"/>
          </a:xfrm>
          <a:prstGeom prst="rect">
            <a:avLst/>
          </a:prstGeom>
        </p:spPr>
        <p:txBody>
          <a:bodyPr spcFirstLastPara="1" vert="horz" lIns="91425" tIns="45700" rIns="91425" bIns="45700" rtlCol="0" anchor="ctr" anchorCtr="0">
            <a:normAutofit/>
          </a:bodyPr>
          <a:lstStyle/>
          <a:p>
            <a:pPr marL="457200" indent="-342900">
              <a:lnSpc>
                <a:spcPct val="100000"/>
              </a:lnSpc>
              <a:spcBef>
                <a:spcPts val="360"/>
              </a:spcBef>
              <a:spcAft>
                <a:spcPts val="800"/>
              </a:spcAft>
              <a:buSzPts val="1800"/>
              <a:buChar char="•"/>
            </a:pPr>
            <a:r>
              <a:rPr lang="en-CA" sz="2000" dirty="0"/>
              <a:t>Italian style pasta is properly cooked when </a:t>
            </a:r>
            <a:r>
              <a:rPr lang="en-CA" sz="2000" b="1" dirty="0"/>
              <a:t>al dente</a:t>
            </a:r>
            <a:r>
              <a:rPr lang="en-CA" sz="2000" dirty="0"/>
              <a:t>.</a:t>
            </a:r>
          </a:p>
          <a:p>
            <a:pPr marL="457200" indent="-342900">
              <a:lnSpc>
                <a:spcPct val="100000"/>
              </a:lnSpc>
              <a:spcBef>
                <a:spcPts val="0"/>
              </a:spcBef>
              <a:spcAft>
                <a:spcPts val="800"/>
              </a:spcAft>
              <a:buSzPts val="1800"/>
              <a:buChar char="•"/>
            </a:pPr>
            <a:r>
              <a:rPr lang="en-CA" sz="2000" dirty="0"/>
              <a:t>Cooking time is dependant upon quantity of pasta, amount of water, hardness of water and altitude.</a:t>
            </a:r>
          </a:p>
          <a:p>
            <a:pPr marL="457200" indent="-342900">
              <a:lnSpc>
                <a:spcPct val="100000"/>
              </a:lnSpc>
              <a:spcBef>
                <a:spcPts val="0"/>
              </a:spcBef>
              <a:spcAft>
                <a:spcPts val="800"/>
              </a:spcAft>
              <a:buSzPts val="1800"/>
              <a:buChar char="•"/>
            </a:pPr>
            <a:r>
              <a:rPr lang="en-CA" sz="2000" dirty="0"/>
              <a:t>Fresh pasta cooks quickly, sometimes in seconds.</a:t>
            </a:r>
          </a:p>
          <a:p>
            <a:pPr marL="457200" indent="-342900">
              <a:lnSpc>
                <a:spcPct val="100000"/>
              </a:lnSpc>
              <a:spcBef>
                <a:spcPts val="0"/>
              </a:spcBef>
              <a:spcAft>
                <a:spcPts val="800"/>
              </a:spcAft>
              <a:buSzPts val="1800"/>
              <a:buChar char="•"/>
            </a:pPr>
            <a:r>
              <a:rPr lang="en-CA" sz="2000" dirty="0"/>
              <a:t>Noodles and dried pasta require more time.</a:t>
            </a:r>
          </a:p>
          <a:p>
            <a:pPr marL="457200" indent="-342900">
              <a:lnSpc>
                <a:spcPct val="100000"/>
              </a:lnSpc>
              <a:spcBef>
                <a:spcPts val="0"/>
              </a:spcBef>
              <a:spcAft>
                <a:spcPts val="800"/>
              </a:spcAft>
              <a:buSzPts val="1800"/>
              <a:buChar char="•"/>
            </a:pPr>
            <a:r>
              <a:rPr lang="en-CA" sz="2000" dirty="0"/>
              <a:t>Asian noodles are not served al dente. They are boiled until soft and stir-fried until crisp.</a:t>
            </a:r>
          </a:p>
          <a:p>
            <a:pPr marL="457200" indent="-342900">
              <a:lnSpc>
                <a:spcPct val="100000"/>
              </a:lnSpc>
              <a:spcBef>
                <a:spcPts val="0"/>
              </a:spcBef>
              <a:spcAft>
                <a:spcPts val="800"/>
              </a:spcAft>
              <a:buSzPts val="1800"/>
              <a:buChar char="•"/>
            </a:pPr>
            <a:r>
              <a:rPr lang="en-CA" sz="2000" dirty="0"/>
              <a:t>Use a large saucepan or stockpot to allow pasta to move while boiling, or the starch released during cooking will cause the pasta or noodles to get sticky.</a:t>
            </a:r>
          </a:p>
          <a:p>
            <a:pPr marL="457200" indent="-342900">
              <a:lnSpc>
                <a:spcPct val="100000"/>
              </a:lnSpc>
              <a:spcBef>
                <a:spcPts val="0"/>
              </a:spcBef>
              <a:spcAft>
                <a:spcPts val="800"/>
              </a:spcAft>
              <a:buSzPts val="1800"/>
              <a:buChar char="•"/>
            </a:pPr>
            <a:r>
              <a:rPr lang="en-CA" sz="2000" dirty="0"/>
              <a:t>To prevent pasta from sticking, oil can be added once pasta is cooked and drained. </a:t>
            </a:r>
          </a:p>
        </p:txBody>
      </p:sp>
      <p:pic>
        <p:nvPicPr>
          <p:cNvPr id="3" name="Picture 2" descr="Eight kinds of pasta on a wooden ladle">
            <a:extLst>
              <a:ext uri="{FF2B5EF4-FFF2-40B4-BE49-F238E27FC236}">
                <a16:creationId xmlns:a16="http://schemas.microsoft.com/office/drawing/2014/main" id="{AC320A7E-35ED-D10F-A6D9-341C634FD632}"/>
              </a:ext>
            </a:extLst>
          </p:cNvPr>
          <p:cNvPicPr>
            <a:picLocks noChangeAspect="1"/>
          </p:cNvPicPr>
          <p:nvPr/>
        </p:nvPicPr>
        <p:blipFill>
          <a:blip r:embed="rId3">
            <a:extLst>
              <a:ext uri="{28A0092B-C50C-407E-A947-70E740481C1C}">
                <a14:useLocalDpi xmlns:a14="http://schemas.microsoft.com/office/drawing/2010/main" val="0"/>
              </a:ext>
            </a:extLst>
          </a:blip>
          <a:srcRect t="47595"/>
          <a:stretch/>
        </p:blipFill>
        <p:spPr>
          <a:xfrm rot="5400000" flipH="1">
            <a:off x="-2231183" y="2231183"/>
            <a:ext cx="6858000" cy="239563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6"/>
        <p:cNvGrpSpPr/>
        <p:nvPr/>
      </p:nvGrpSpPr>
      <p:grpSpPr>
        <a:xfrm>
          <a:off x="0" y="0"/>
          <a:ext cx="0" cy="0"/>
          <a:chOff x="0" y="0"/>
          <a:chExt cx="0" cy="0"/>
        </a:xfrm>
      </p:grpSpPr>
      <p:sp useBgFill="1">
        <p:nvSpPr>
          <p:cNvPr id="613" name="Rectangle 61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7" name="Google Shape;607;g30f17889135_0_21"/>
          <p:cNvSpPr txBox="1">
            <a:spLocks noGrp="1"/>
          </p:cNvSpPr>
          <p:nvPr>
            <p:ph type="title"/>
          </p:nvPr>
        </p:nvSpPr>
        <p:spPr>
          <a:xfrm>
            <a:off x="838200" y="365125"/>
            <a:ext cx="10515600" cy="1325563"/>
          </a:xfrm>
          <a:prstGeom prst="rect">
            <a:avLst/>
          </a:prstGeom>
        </p:spPr>
        <p:txBody>
          <a:bodyPr spcFirstLastPara="1" vert="horz" lIns="91425" tIns="45700" rIns="91425" bIns="45700" rtlCol="0" anchorCtr="0">
            <a:normAutofit/>
          </a:bodyPr>
          <a:lstStyle/>
          <a:p>
            <a:pPr>
              <a:spcBef>
                <a:spcPts val="0"/>
              </a:spcBef>
            </a:pPr>
            <a:r>
              <a:rPr lang="en-US" sz="4000" dirty="0"/>
              <a:t>Pasta &amp; Noodle Cooking Tips</a:t>
            </a:r>
          </a:p>
        </p:txBody>
      </p:sp>
      <p:sp>
        <p:nvSpPr>
          <p:cNvPr id="6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8" name="Google Shape;608;g30f17889135_0_21"/>
          <p:cNvSpPr txBox="1">
            <a:spLocks noGrp="1"/>
          </p:cNvSpPr>
          <p:nvPr>
            <p:ph idx="1"/>
          </p:nvPr>
        </p:nvSpPr>
        <p:spPr>
          <a:xfrm>
            <a:off x="838200" y="1929384"/>
            <a:ext cx="10515600" cy="4251960"/>
          </a:xfrm>
          <a:prstGeom prst="rect">
            <a:avLst/>
          </a:prstGeom>
        </p:spPr>
        <p:txBody>
          <a:bodyPr spcFirstLastPara="1" vert="horz" lIns="91425" tIns="45700" rIns="91425" bIns="45700" rtlCol="0" anchorCtr="0">
            <a:normAutofit/>
          </a:bodyPr>
          <a:lstStyle/>
          <a:p>
            <a:pPr marL="0" indent="0">
              <a:spcBef>
                <a:spcPts val="360"/>
              </a:spcBef>
              <a:spcAft>
                <a:spcPts val="0"/>
              </a:spcAft>
              <a:buNone/>
            </a:pPr>
            <a:r>
              <a:rPr lang="en-CA" sz="1800" b="1" dirty="0"/>
              <a:t>Cooking Pasta To Order Versus Cooking Dried Pasta</a:t>
            </a:r>
          </a:p>
          <a:p>
            <a:pPr marL="0" indent="0">
              <a:spcBef>
                <a:spcPts val="360"/>
              </a:spcBef>
              <a:spcAft>
                <a:spcPts val="0"/>
              </a:spcAft>
              <a:buNone/>
            </a:pPr>
            <a:endParaRPr lang="en-CA" sz="800" b="1" dirty="0"/>
          </a:p>
          <a:p>
            <a:pPr marL="0" indent="0">
              <a:spcBef>
                <a:spcPts val="360"/>
              </a:spcBef>
              <a:spcAft>
                <a:spcPts val="0"/>
              </a:spcAft>
              <a:buNone/>
            </a:pPr>
            <a:r>
              <a:rPr lang="en-CA" sz="1700" b="1" dirty="0"/>
              <a:t>Pasta to order:</a:t>
            </a:r>
            <a:r>
              <a:rPr lang="en-CA" sz="1700" dirty="0"/>
              <a:t>		</a:t>
            </a:r>
          </a:p>
          <a:p>
            <a:pPr marL="457200" indent="-325755">
              <a:spcBef>
                <a:spcPts val="360"/>
              </a:spcBef>
              <a:spcAft>
                <a:spcPts val="0"/>
              </a:spcAft>
              <a:buSzPct val="81818"/>
              <a:buAutoNum type="arabicPeriod"/>
            </a:pPr>
            <a:r>
              <a:rPr lang="en-CA" sz="1700" dirty="0"/>
              <a:t>Boil pre-measured water over high heat.</a:t>
            </a:r>
          </a:p>
          <a:p>
            <a:pPr marL="457200" indent="-325755">
              <a:spcBef>
                <a:spcPts val="0"/>
              </a:spcBef>
              <a:spcAft>
                <a:spcPts val="0"/>
              </a:spcAft>
              <a:buSzPct val="81818"/>
              <a:buAutoNum type="arabicPeriod"/>
            </a:pPr>
            <a:r>
              <a:rPr lang="en-CA" sz="1700" dirty="0"/>
              <a:t>Add salt. </a:t>
            </a:r>
          </a:p>
          <a:p>
            <a:pPr marL="457200" indent="-325755">
              <a:spcBef>
                <a:spcPts val="0"/>
              </a:spcBef>
              <a:spcAft>
                <a:spcPts val="0"/>
              </a:spcAft>
              <a:buSzPct val="81818"/>
              <a:buAutoNum type="arabicPeriod"/>
            </a:pPr>
            <a:r>
              <a:rPr lang="en-CA" sz="1700" dirty="0"/>
              <a:t> Add pasta, stir to prevent sticking, bring water to boil until pasta is done.</a:t>
            </a:r>
          </a:p>
          <a:p>
            <a:pPr marL="457200" indent="-325755">
              <a:spcBef>
                <a:spcPts val="0"/>
              </a:spcBef>
              <a:spcAft>
                <a:spcPts val="0"/>
              </a:spcAft>
              <a:buSzPct val="81818"/>
              <a:buAutoNum type="arabicPeriod"/>
            </a:pPr>
            <a:r>
              <a:rPr lang="en-CA" sz="1700" dirty="0"/>
              <a:t>Drain, add small amount of oil to prevent sticking, and serve hot immediately or add cold water to refresh if using later. Do not rinse pasta served hot.</a:t>
            </a:r>
          </a:p>
          <a:p>
            <a:pPr marL="131445" indent="0">
              <a:spcBef>
                <a:spcPts val="0"/>
              </a:spcBef>
              <a:spcAft>
                <a:spcPts val="0"/>
              </a:spcAft>
              <a:buSzPct val="81818"/>
              <a:buNone/>
            </a:pPr>
            <a:endParaRPr lang="en-CA" sz="1700" dirty="0"/>
          </a:p>
          <a:p>
            <a:pPr marL="0" indent="0">
              <a:spcBef>
                <a:spcPts val="360"/>
              </a:spcBef>
              <a:spcAft>
                <a:spcPts val="0"/>
              </a:spcAft>
              <a:buNone/>
            </a:pPr>
            <a:r>
              <a:rPr lang="en-CA" sz="1700" b="1" dirty="0"/>
              <a:t>Cooking Dried Pasta in Advance:</a:t>
            </a:r>
          </a:p>
          <a:p>
            <a:pPr marL="457200" indent="-325755">
              <a:spcBef>
                <a:spcPts val="360"/>
              </a:spcBef>
              <a:spcAft>
                <a:spcPts val="0"/>
              </a:spcAft>
              <a:buSzPct val="81818"/>
              <a:buAutoNum type="arabicPeriod"/>
            </a:pPr>
            <a:r>
              <a:rPr lang="en-CA" sz="1700" dirty="0"/>
              <a:t>Follow pasta cooking steps but stop when ⅔ done.</a:t>
            </a:r>
          </a:p>
          <a:p>
            <a:pPr marL="457200" indent="-325755">
              <a:spcBef>
                <a:spcPts val="0"/>
              </a:spcBef>
              <a:spcAft>
                <a:spcPts val="0"/>
              </a:spcAft>
              <a:buSzPct val="81818"/>
              <a:buAutoNum type="arabicPeriod"/>
            </a:pPr>
            <a:r>
              <a:rPr lang="en-CA" sz="1700" dirty="0"/>
              <a:t>Drain, rinse, and add small amount of oil to prevent sticking.</a:t>
            </a:r>
          </a:p>
          <a:p>
            <a:pPr marL="457200" indent="-325755">
              <a:spcBef>
                <a:spcPts val="0"/>
              </a:spcBef>
              <a:spcAft>
                <a:spcPts val="0"/>
              </a:spcAft>
              <a:buSzPct val="81818"/>
              <a:buAutoNum type="arabicPeriod"/>
            </a:pPr>
            <a:r>
              <a:rPr lang="en-CA" sz="1700" dirty="0"/>
              <a:t>Divide pasta into portions, and individual portions can be wrapped in plastic or stored on sheet and covered. Refrigerate until used.</a:t>
            </a:r>
          </a:p>
          <a:p>
            <a:pPr marL="457200" indent="-325755">
              <a:spcBef>
                <a:spcPts val="0"/>
              </a:spcBef>
              <a:spcAft>
                <a:spcPts val="0"/>
              </a:spcAft>
              <a:buSzPct val="81818"/>
              <a:buAutoNum type="arabicPeriod"/>
            </a:pPr>
            <a:r>
              <a:rPr lang="en-CA" sz="1700" dirty="0"/>
              <a:t>When ready to use, place portion in boiling water to reheat. Drain and serve.</a:t>
            </a:r>
          </a:p>
          <a:p>
            <a:pPr marL="0" indent="0">
              <a:spcBef>
                <a:spcPts val="360"/>
              </a:spcBef>
              <a:spcAft>
                <a:spcPts val="0"/>
              </a:spcAft>
              <a:buNone/>
            </a:pPr>
            <a:endParaRPr lang="en-CA" sz="17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3"/>
        <p:cNvGrpSpPr/>
        <p:nvPr/>
      </p:nvGrpSpPr>
      <p:grpSpPr>
        <a:xfrm>
          <a:off x="0" y="0"/>
          <a:ext cx="0" cy="0"/>
          <a:chOff x="0" y="0"/>
          <a:chExt cx="0" cy="0"/>
        </a:xfrm>
      </p:grpSpPr>
      <p:sp useBgFill="1">
        <p:nvSpPr>
          <p:cNvPr id="620" name="Rectangle 61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4" name="Google Shape;614;g30f17889135_0_27"/>
          <p:cNvSpPr txBox="1">
            <a:spLocks noGrp="1"/>
          </p:cNvSpPr>
          <p:nvPr>
            <p:ph type="title"/>
          </p:nvPr>
        </p:nvSpPr>
        <p:spPr>
          <a:xfrm>
            <a:off x="838200" y="365125"/>
            <a:ext cx="10515600" cy="1325563"/>
          </a:xfrm>
          <a:prstGeom prst="rect">
            <a:avLst/>
          </a:prstGeom>
        </p:spPr>
        <p:txBody>
          <a:bodyPr spcFirstLastPara="1" vert="horz" lIns="91425" tIns="45700" rIns="91425" bIns="45700" rtlCol="0" anchorCtr="0">
            <a:noAutofit/>
          </a:bodyPr>
          <a:lstStyle/>
          <a:p>
            <a:pPr>
              <a:spcBef>
                <a:spcPts val="0"/>
              </a:spcBef>
            </a:pPr>
            <a:r>
              <a:rPr lang="en-US" sz="4000" dirty="0"/>
              <a:t>Dry Pulses Cooking Tips</a:t>
            </a:r>
          </a:p>
        </p:txBody>
      </p:sp>
      <p:sp>
        <p:nvSpPr>
          <p:cNvPr id="6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5" name="Google Shape;615;g30f17889135_0_27"/>
          <p:cNvSpPr txBox="1">
            <a:spLocks noGrp="1"/>
          </p:cNvSpPr>
          <p:nvPr>
            <p:ph idx="1"/>
          </p:nvPr>
        </p:nvSpPr>
        <p:spPr>
          <a:xfrm>
            <a:off x="838200" y="1929384"/>
            <a:ext cx="10515600" cy="4251960"/>
          </a:xfrm>
          <a:prstGeom prst="rect">
            <a:avLst/>
          </a:prstGeom>
        </p:spPr>
        <p:txBody>
          <a:bodyPr spcFirstLastPara="1" vert="horz" lIns="91425" tIns="45700" rIns="91425" bIns="45700" rtlCol="0" anchorCtr="0">
            <a:normAutofit fontScale="92500" lnSpcReduction="10000"/>
          </a:bodyPr>
          <a:lstStyle/>
          <a:p>
            <a:pPr marL="0" indent="0">
              <a:spcBef>
                <a:spcPts val="360"/>
              </a:spcBef>
              <a:spcAft>
                <a:spcPts val="0"/>
              </a:spcAft>
              <a:buNone/>
            </a:pPr>
            <a:r>
              <a:rPr lang="en-CA" sz="2000" b="1" dirty="0"/>
              <a:t>All Dry Pulses</a:t>
            </a:r>
          </a:p>
          <a:p>
            <a:pPr marL="0" indent="0">
              <a:spcBef>
                <a:spcPts val="360"/>
              </a:spcBef>
              <a:spcAft>
                <a:spcPts val="0"/>
              </a:spcAft>
              <a:buNone/>
            </a:pPr>
            <a:endParaRPr lang="en-CA" sz="1100" dirty="0"/>
          </a:p>
          <a:p>
            <a:pPr marL="457200" indent="-342900">
              <a:spcBef>
                <a:spcPts val="360"/>
              </a:spcBef>
              <a:spcAft>
                <a:spcPts val="800"/>
              </a:spcAft>
              <a:buSzPts val="1800"/>
              <a:buChar char="•"/>
            </a:pPr>
            <a:r>
              <a:rPr lang="en-CA" sz="2000" dirty="0"/>
              <a:t>Follow simmering method as applied to grains.</a:t>
            </a:r>
          </a:p>
          <a:p>
            <a:pPr marL="457200" indent="-342900">
              <a:spcBef>
                <a:spcPts val="0"/>
              </a:spcBef>
              <a:spcAft>
                <a:spcPts val="800"/>
              </a:spcAft>
              <a:buSzPts val="1800"/>
              <a:buChar char="•"/>
            </a:pPr>
            <a:r>
              <a:rPr lang="en-CA" sz="2000" dirty="0"/>
              <a:t>1 cup (250 mL) dry = 2 1/2 cups (625 mL) cooked</a:t>
            </a:r>
          </a:p>
          <a:p>
            <a:pPr marL="457200" indent="-342900">
              <a:spcBef>
                <a:spcPts val="0"/>
              </a:spcBef>
              <a:spcAft>
                <a:spcPts val="800"/>
              </a:spcAft>
              <a:buSzPts val="1800"/>
              <a:buChar char="•"/>
            </a:pPr>
            <a:r>
              <a:rPr lang="en-CA" sz="2000" dirty="0"/>
              <a:t>Use unsalted water to cook your pulses; salt toughens them during cooking.</a:t>
            </a:r>
          </a:p>
          <a:p>
            <a:pPr marL="457200" indent="-342900">
              <a:spcBef>
                <a:spcPts val="0"/>
              </a:spcBef>
              <a:spcAft>
                <a:spcPts val="800"/>
              </a:spcAft>
              <a:buSzPts val="1800"/>
              <a:buChar char="•"/>
            </a:pPr>
            <a:r>
              <a:rPr lang="en-CA" sz="2000" dirty="0"/>
              <a:t>Tomatoes, vinegar and other acidic ingredients slow the cooking process. Add them once the pulses are tender.</a:t>
            </a:r>
          </a:p>
          <a:p>
            <a:pPr marL="457200" indent="-342900">
              <a:spcBef>
                <a:spcPts val="0"/>
              </a:spcBef>
              <a:spcAft>
                <a:spcPts val="800"/>
              </a:spcAft>
              <a:buSzPts val="1800"/>
              <a:buChar char="•"/>
            </a:pPr>
            <a:r>
              <a:rPr lang="en-CA" sz="2000" dirty="0"/>
              <a:t>Add seasonings like dry herbs or chopped onion or garlic during cooking to maximize flavours.</a:t>
            </a:r>
          </a:p>
          <a:p>
            <a:pPr marL="457200" indent="-342900">
              <a:spcBef>
                <a:spcPts val="0"/>
              </a:spcBef>
              <a:spcAft>
                <a:spcPts val="800"/>
              </a:spcAft>
              <a:buSzPts val="1800"/>
              <a:buChar char="•"/>
            </a:pPr>
            <a:r>
              <a:rPr lang="en-CA" sz="2000" dirty="0"/>
              <a:t>Using baking soda to aid cooking pulses is not recommended unless you have hard water. If you need to add baking soda, limit the amount to 1/8 tsp per 2 cups (0.5 mL per 500 mL) of water.</a:t>
            </a:r>
          </a:p>
          <a:p>
            <a:pPr marL="0" indent="0">
              <a:spcBef>
                <a:spcPts val="360"/>
              </a:spcBef>
              <a:spcAft>
                <a:spcPts val="0"/>
              </a:spcAft>
              <a:buNone/>
            </a:pPr>
            <a:endParaRPr lang="en-CA" sz="1100" dirty="0"/>
          </a:p>
          <a:p>
            <a:pPr marL="0" indent="0">
              <a:spcBef>
                <a:spcPts val="360"/>
              </a:spcBef>
              <a:spcAft>
                <a:spcPts val="0"/>
              </a:spcAft>
              <a:buNone/>
            </a:pPr>
            <a:r>
              <a:rPr lang="en-CA" sz="2000" b="1" u="sng" dirty="0">
                <a:hlinkClick r:id="rId3"/>
              </a:rPr>
              <a:t>*Pulse Specific Cooking Info and Canned Pulses*</a:t>
            </a:r>
            <a:endParaRPr lang="en-CA" sz="20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20"/>
        <p:cNvGrpSpPr/>
        <p:nvPr/>
      </p:nvGrpSpPr>
      <p:grpSpPr>
        <a:xfrm>
          <a:off x="0" y="0"/>
          <a:ext cx="0" cy="0"/>
          <a:chOff x="0" y="0"/>
          <a:chExt cx="0" cy="0"/>
        </a:xfrm>
      </p:grpSpPr>
      <p:sp useBgFill="1">
        <p:nvSpPr>
          <p:cNvPr id="627" name="Rectangle 62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21" name="Google Shape;621;g30f17889135_0_35"/>
          <p:cNvSpPr txBox="1">
            <a:spLocks noGrp="1"/>
          </p:cNvSpPr>
          <p:nvPr>
            <p:ph type="title"/>
          </p:nvPr>
        </p:nvSpPr>
        <p:spPr>
          <a:xfrm>
            <a:off x="838200" y="365125"/>
            <a:ext cx="10515600" cy="1325563"/>
          </a:xfrm>
          <a:prstGeom prst="rect">
            <a:avLst/>
          </a:prstGeom>
        </p:spPr>
        <p:txBody>
          <a:bodyPr spcFirstLastPara="1" vert="horz" lIns="91425" tIns="45700" rIns="91425" bIns="45700" rtlCol="0" anchorCtr="0">
            <a:normAutofit/>
          </a:bodyPr>
          <a:lstStyle/>
          <a:p>
            <a:pPr>
              <a:spcBef>
                <a:spcPts val="0"/>
              </a:spcBef>
            </a:pPr>
            <a:r>
              <a:rPr lang="en-US" sz="4000" dirty="0"/>
              <a:t>Cooking Nuts and Seeds</a:t>
            </a:r>
          </a:p>
        </p:txBody>
      </p:sp>
      <p:sp>
        <p:nvSpPr>
          <p:cNvPr id="62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22" name="Google Shape;622;g30f17889135_0_35"/>
          <p:cNvSpPr txBox="1">
            <a:spLocks noGrp="1"/>
          </p:cNvSpPr>
          <p:nvPr>
            <p:ph idx="1"/>
          </p:nvPr>
        </p:nvSpPr>
        <p:spPr>
          <a:xfrm>
            <a:off x="499872" y="1929383"/>
            <a:ext cx="10853928" cy="4563491"/>
          </a:xfrm>
          <a:prstGeom prst="rect">
            <a:avLst/>
          </a:prstGeom>
        </p:spPr>
        <p:txBody>
          <a:bodyPr spcFirstLastPara="1" vert="horz" lIns="91425" tIns="45700" rIns="91425" bIns="45700" rtlCol="0" anchorCtr="0">
            <a:normAutofit/>
          </a:bodyPr>
          <a:lstStyle/>
          <a:p>
            <a:pPr marL="457200" indent="-334327">
              <a:spcBef>
                <a:spcPts val="360"/>
              </a:spcBef>
              <a:spcAft>
                <a:spcPts val="0"/>
              </a:spcAft>
              <a:buSzPct val="81818"/>
              <a:buChar char="•"/>
            </a:pPr>
            <a:r>
              <a:rPr lang="en-CA" sz="1800" dirty="0"/>
              <a:t>Nuts and seeds provide texture and flavour.</a:t>
            </a:r>
          </a:p>
          <a:p>
            <a:pPr marL="457200" indent="-334327">
              <a:spcBef>
                <a:spcPts val="0"/>
              </a:spcBef>
              <a:spcAft>
                <a:spcPts val="0"/>
              </a:spcAft>
              <a:buSzPct val="81818"/>
              <a:buChar char="•"/>
            </a:pPr>
            <a:r>
              <a:rPr lang="en-CA" sz="1800" dirty="0"/>
              <a:t>Nuts can be ground and their flour used in a variety of recipes (e.g., almond flour).</a:t>
            </a:r>
          </a:p>
          <a:p>
            <a:pPr marL="457200" indent="-334327">
              <a:spcBef>
                <a:spcPts val="0"/>
              </a:spcBef>
              <a:spcAft>
                <a:spcPts val="0"/>
              </a:spcAft>
              <a:buSzPct val="81818"/>
              <a:buChar char="•"/>
            </a:pPr>
            <a:r>
              <a:rPr lang="en-CA" sz="1800" dirty="0"/>
              <a:t>Seeds and nuts can </a:t>
            </a:r>
            <a:r>
              <a:rPr lang="en-CA" sz="1800"/>
              <a:t>be used </a:t>
            </a:r>
            <a:r>
              <a:rPr lang="en-CA" sz="1800" dirty="0"/>
              <a:t>as a garnish. </a:t>
            </a:r>
          </a:p>
          <a:p>
            <a:pPr marL="0" indent="0">
              <a:spcBef>
                <a:spcPts val="360"/>
              </a:spcBef>
              <a:spcAft>
                <a:spcPts val="0"/>
              </a:spcAft>
              <a:buNone/>
            </a:pPr>
            <a:endParaRPr lang="en-CA" sz="800" dirty="0"/>
          </a:p>
          <a:p>
            <a:pPr marL="0" indent="0">
              <a:spcBef>
                <a:spcPts val="360"/>
              </a:spcBef>
              <a:spcAft>
                <a:spcPts val="0"/>
              </a:spcAft>
              <a:buNone/>
            </a:pPr>
            <a:r>
              <a:rPr lang="en-CA" sz="1800" b="1" dirty="0"/>
              <a:t>Cooking Nuts and Seeds:</a:t>
            </a:r>
          </a:p>
          <a:p>
            <a:pPr marL="457200" indent="-334327">
              <a:spcBef>
                <a:spcPts val="360"/>
              </a:spcBef>
              <a:spcAft>
                <a:spcPts val="0"/>
              </a:spcAft>
              <a:buSzPct val="81818"/>
              <a:buChar char="•"/>
            </a:pPr>
            <a:r>
              <a:rPr lang="en-CA" sz="1800" dirty="0"/>
              <a:t>Oven-roast in a low (275°F or 135°C) oven in a single layer and roast according to the type of seed or directions.</a:t>
            </a:r>
          </a:p>
          <a:p>
            <a:pPr marL="457200" indent="-334327">
              <a:spcBef>
                <a:spcPts val="360"/>
              </a:spcBef>
              <a:spcAft>
                <a:spcPts val="0"/>
              </a:spcAft>
              <a:buSzPct val="81818"/>
              <a:buChar char="•"/>
            </a:pPr>
            <a:r>
              <a:rPr lang="en-CA" sz="1800" dirty="0"/>
              <a:t>Fire-toast by putting nut or seed in sauté  pan at a higher temperature and shorter time than oven roasting.</a:t>
            </a:r>
          </a:p>
          <a:p>
            <a:pPr marL="457200" indent="-334327">
              <a:spcBef>
                <a:spcPts val="360"/>
              </a:spcBef>
              <a:spcAft>
                <a:spcPts val="0"/>
              </a:spcAft>
              <a:buSzPct val="81818"/>
              <a:buChar char="•"/>
            </a:pPr>
            <a:r>
              <a:rPr lang="en-CA" sz="1800" dirty="0"/>
              <a:t>Oven-roasting will produce more flavour, and higher temperatures will decrease nutritional quality of nut or seed.</a:t>
            </a:r>
          </a:p>
          <a:p>
            <a:pPr marL="457200" indent="-334327">
              <a:spcBef>
                <a:spcPts val="0"/>
              </a:spcBef>
              <a:spcAft>
                <a:spcPts val="0"/>
              </a:spcAft>
              <a:buSzPct val="81818"/>
              <a:buChar char="•"/>
            </a:pPr>
            <a:r>
              <a:rPr lang="en-CA" sz="1800" dirty="0"/>
              <a:t>Cool nuts before grinding to slow down oil release.  </a:t>
            </a:r>
          </a:p>
          <a:p>
            <a:pPr marL="457200" indent="-334327">
              <a:spcBef>
                <a:spcPts val="0"/>
              </a:spcBef>
              <a:spcAft>
                <a:spcPts val="0"/>
              </a:spcAft>
              <a:buSzPct val="81818"/>
              <a:buChar char="•"/>
            </a:pPr>
            <a:r>
              <a:rPr lang="en-CA" sz="1800" dirty="0"/>
              <a:t>Ground nuts can be used for flavouring and when ground nuts are sweetened, they are referred to as pastes and used as flavoring.</a:t>
            </a:r>
          </a:p>
          <a:p>
            <a:pPr marL="457200" indent="-334327">
              <a:spcBef>
                <a:spcPts val="0"/>
              </a:spcBef>
              <a:spcAft>
                <a:spcPts val="0"/>
              </a:spcAft>
              <a:buSzPct val="81818"/>
              <a:buChar char="•"/>
            </a:pPr>
            <a:r>
              <a:rPr lang="en-CA" sz="1800" dirty="0"/>
              <a:t>Nuts are roasted either with oil (oil roasting) or no oil (dry roast) and are roasted to improve texture and taste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9">
          <a:extLst>
            <a:ext uri="{FF2B5EF4-FFF2-40B4-BE49-F238E27FC236}">
              <a16:creationId xmlns:a16="http://schemas.microsoft.com/office/drawing/2014/main" id="{DC6C59C9-2F5C-3C5C-3D17-212224A51A48}"/>
            </a:ext>
          </a:extLst>
        </p:cNvPr>
        <p:cNvGrpSpPr/>
        <p:nvPr/>
      </p:nvGrpSpPr>
      <p:grpSpPr>
        <a:xfrm>
          <a:off x="0" y="0"/>
          <a:ext cx="0" cy="0"/>
          <a:chOff x="0" y="0"/>
          <a:chExt cx="0" cy="0"/>
        </a:xfrm>
      </p:grpSpPr>
      <p:sp useBgFill="1">
        <p:nvSpPr>
          <p:cNvPr id="254" name="Rectangle 25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5DD281-6269-1669-86CC-BF6BB3B72B71}"/>
              </a:ext>
            </a:extLst>
          </p:cNvPr>
          <p:cNvPicPr>
            <a:picLocks noChangeAspect="1"/>
          </p:cNvPicPr>
          <p:nvPr/>
        </p:nvPicPr>
        <p:blipFill>
          <a:blip r:embed="rId3">
            <a:extLst>
              <a:ext uri="{28A0092B-C50C-407E-A947-70E740481C1C}">
                <a14:useLocalDpi xmlns:a14="http://schemas.microsoft.com/office/drawing/2010/main" val="0"/>
              </a:ext>
            </a:extLst>
          </a:blip>
          <a:srcRect t="2593" b="2593"/>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3" name="Picture 2" descr="A bowl of food and a bowl of hummus&#10;&#10;Description automatically generated">
            <a:extLst>
              <a:ext uri="{FF2B5EF4-FFF2-40B4-BE49-F238E27FC236}">
                <a16:creationId xmlns:a16="http://schemas.microsoft.com/office/drawing/2014/main" id="{78EA46A6-E844-FB80-F396-41252ACE484F}"/>
              </a:ext>
            </a:extLst>
          </p:cNvPr>
          <p:cNvPicPr>
            <a:picLocks noChangeAspect="1"/>
          </p:cNvPicPr>
          <p:nvPr/>
        </p:nvPicPr>
        <p:blipFill>
          <a:blip r:embed="rId4"/>
          <a:srcRect l="15918" r="16916" b="-1"/>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55" name="Freeform: Shape 254">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1" name="Freeform: Shape 260">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Google Shape;243;g310d093a602_0_7">
            <a:extLst>
              <a:ext uri="{FF2B5EF4-FFF2-40B4-BE49-F238E27FC236}">
                <a16:creationId xmlns:a16="http://schemas.microsoft.com/office/drawing/2014/main" id="{785A3376-A86E-7FA6-DD5E-030B17C3F4B0}"/>
              </a:ext>
            </a:extLst>
          </p:cNvPr>
          <p:cNvSpPr txBox="1">
            <a:spLocks noGrp="1"/>
          </p:cNvSpPr>
          <p:nvPr>
            <p:ph type="title"/>
          </p:nvPr>
        </p:nvSpPr>
        <p:spPr>
          <a:xfrm>
            <a:off x="448056" y="681038"/>
            <a:ext cx="2804504" cy="1325563"/>
          </a:xfrm>
          <a:prstGeom prst="rect">
            <a:avLst/>
          </a:prstGeom>
        </p:spPr>
        <p:txBody>
          <a:bodyPr spcFirstLastPara="1" vert="horz" lIns="91425" tIns="45700" rIns="91425" bIns="45700" rtlCol="0" anchor="ctr" anchorCtr="0">
            <a:normAutofit/>
          </a:bodyPr>
          <a:lstStyle/>
          <a:p>
            <a:pPr>
              <a:spcBef>
                <a:spcPts val="0"/>
              </a:spcBef>
              <a:buClr>
                <a:schemeClr val="dk2"/>
              </a:buClr>
              <a:buSzPts val="4600"/>
            </a:pPr>
            <a:r>
              <a:rPr lang="en-US" sz="2800"/>
              <a:t>Prepare for next class!</a:t>
            </a:r>
          </a:p>
        </p:txBody>
      </p:sp>
      <p:sp>
        <p:nvSpPr>
          <p:cNvPr id="263" name="Rectangle 262">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5" name="Rectangle 264">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0" name="Google Shape;240;g310d093a602_0_7">
            <a:extLst>
              <a:ext uri="{FF2B5EF4-FFF2-40B4-BE49-F238E27FC236}">
                <a16:creationId xmlns:a16="http://schemas.microsoft.com/office/drawing/2014/main" id="{3A05FAB5-D706-1047-9331-A4327B798DCC}"/>
              </a:ext>
            </a:extLst>
          </p:cNvPr>
          <p:cNvSpPr txBox="1">
            <a:spLocks noGrp="1"/>
          </p:cNvSpPr>
          <p:nvPr>
            <p:ph idx="1"/>
          </p:nvPr>
        </p:nvSpPr>
        <p:spPr>
          <a:xfrm>
            <a:off x="448056" y="2258171"/>
            <a:ext cx="2804504" cy="3918792"/>
          </a:xfrm>
          <a:prstGeom prst="rect">
            <a:avLst/>
          </a:prstGeom>
        </p:spPr>
        <p:txBody>
          <a:bodyPr spcFirstLastPara="1" vert="horz" lIns="91425" tIns="45700" rIns="91425" bIns="45700" rtlCol="0" anchorCtr="0">
            <a:normAutofit/>
          </a:bodyPr>
          <a:lstStyle/>
          <a:p>
            <a:pPr>
              <a:spcBef>
                <a:spcPts val="360"/>
              </a:spcBef>
            </a:pPr>
            <a:r>
              <a:rPr lang="en-US" sz="1800">
                <a:latin typeface="Arial" panose="020B0604020202020204" pitchFamily="34" charset="0"/>
                <a:cs typeface="Arial" panose="020B0604020202020204" pitchFamily="34" charset="0"/>
              </a:rPr>
              <a:t>Review recipes:</a:t>
            </a:r>
          </a:p>
          <a:p>
            <a:pPr marL="914400" lvl="1" indent="-342900">
              <a:spcBef>
                <a:spcPts val="360"/>
              </a:spcBef>
              <a:buSzPts val="1800"/>
            </a:pPr>
            <a:r>
              <a:rPr lang="en-US" sz="1800" u="sng">
                <a:latin typeface="Arial" panose="020B0604020202020204" pitchFamily="34" charset="0"/>
                <a:cs typeface="Arial" panose="020B0604020202020204" pitchFamily="34" charset="0"/>
                <a:hlinkClick r:id="rId5"/>
              </a:rPr>
              <a:t>Coconut Chickpea Curry</a:t>
            </a:r>
            <a:endParaRPr lang="en-US" sz="1800">
              <a:latin typeface="Arial" panose="020B0604020202020204" pitchFamily="34" charset="0"/>
              <a:cs typeface="Arial" panose="020B0604020202020204" pitchFamily="34" charset="0"/>
            </a:endParaRPr>
          </a:p>
          <a:p>
            <a:pPr marL="914400" lvl="1" indent="-342900">
              <a:spcBef>
                <a:spcPts val="0"/>
              </a:spcBef>
              <a:buSzPts val="1800"/>
            </a:pPr>
            <a:r>
              <a:rPr lang="en-US" sz="1800" u="sng">
                <a:latin typeface="Arial" panose="020B0604020202020204" pitchFamily="34" charset="0"/>
                <a:cs typeface="Arial" panose="020B0604020202020204" pitchFamily="34" charset="0"/>
                <a:hlinkClick r:id="rId6"/>
              </a:rPr>
              <a:t>Lentil Naan</a:t>
            </a:r>
            <a:endParaRPr lang="en-US" sz="1800" u="sng">
              <a:latin typeface="Arial" panose="020B0604020202020204" pitchFamily="34" charset="0"/>
              <a:cs typeface="Arial" panose="020B0604020202020204" pitchFamily="34" charset="0"/>
            </a:endParaRPr>
          </a:p>
          <a:p>
            <a:pPr marL="571500" lvl="1" indent="0">
              <a:spcBef>
                <a:spcPts val="0"/>
              </a:spcBef>
              <a:buSzPts val="1800"/>
              <a:buNone/>
            </a:pPr>
            <a:endParaRPr lang="en-US" sz="1800">
              <a:latin typeface="Arial" panose="020B0604020202020204" pitchFamily="34" charset="0"/>
              <a:cs typeface="Arial" panose="020B0604020202020204" pitchFamily="34" charset="0"/>
            </a:endParaRPr>
          </a:p>
          <a:p>
            <a:pPr>
              <a:spcBef>
                <a:spcPts val="360"/>
              </a:spcBef>
            </a:pPr>
            <a:r>
              <a:rPr lang="en-CA" sz="1800">
                <a:latin typeface="Arial" panose="020B0604020202020204" pitchFamily="34" charset="0"/>
                <a:cs typeface="Arial" panose="020B0604020202020204" pitchFamily="34" charset="0"/>
              </a:rPr>
              <a:t>Make grocery list, assign duties, etc.</a:t>
            </a:r>
          </a:p>
          <a:p>
            <a:pPr marL="114300" indent="0">
              <a:spcBef>
                <a:spcPts val="0"/>
              </a:spcBef>
              <a:buSzPts val="1800"/>
              <a:buNone/>
            </a:pPr>
            <a:endParaRPr lang="en-CA"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593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0">
          <a:extLst>
            <a:ext uri="{FF2B5EF4-FFF2-40B4-BE49-F238E27FC236}">
              <a16:creationId xmlns:a16="http://schemas.microsoft.com/office/drawing/2014/main" id="{43A7A31A-E9CD-7B5E-31CE-DB7FE4826C88}"/>
            </a:ext>
          </a:extLst>
        </p:cNvPr>
        <p:cNvGrpSpPr/>
        <p:nvPr/>
      </p:nvGrpSpPr>
      <p:grpSpPr>
        <a:xfrm>
          <a:off x="0" y="0"/>
          <a:ext cx="0" cy="0"/>
          <a:chOff x="0" y="0"/>
          <a:chExt cx="0" cy="0"/>
        </a:xfrm>
      </p:grpSpPr>
      <p:sp useBgFill="1">
        <p:nvSpPr>
          <p:cNvPr id="540" name="Rectangle 53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1" name="Google Shape;531;g2fc4a6b69f7_0_66">
            <a:extLst>
              <a:ext uri="{FF2B5EF4-FFF2-40B4-BE49-F238E27FC236}">
                <a16:creationId xmlns:a16="http://schemas.microsoft.com/office/drawing/2014/main" id="{4CF52826-2683-4F0B-D0D3-14293269F245}"/>
              </a:ext>
            </a:extLst>
          </p:cNvPr>
          <p:cNvSpPr txBox="1">
            <a:spLocks noGrp="1"/>
          </p:cNvSpPr>
          <p:nvPr>
            <p:ph type="title"/>
          </p:nvPr>
        </p:nvSpPr>
        <p:spPr>
          <a:xfrm>
            <a:off x="838200" y="365125"/>
            <a:ext cx="10515600" cy="1325563"/>
          </a:xfrm>
          <a:prstGeom prst="rect">
            <a:avLst/>
          </a:prstGeom>
        </p:spPr>
        <p:txBody>
          <a:bodyPr spcFirstLastPara="1" vert="horz" lIns="91440" tIns="45720" rIns="91440" bIns="45720" rtlCol="0" anchor="ctr" anchorCtr="0">
            <a:normAutofit/>
          </a:bodyPr>
          <a:lstStyle/>
          <a:p>
            <a:pPr algn="ctr"/>
            <a:r>
              <a:rPr lang="en-US" sz="3400" kern="1200" dirty="0">
                <a:solidFill>
                  <a:schemeClr val="tx1"/>
                </a:solidFill>
                <a:latin typeface="Arial" panose="020B0604020202020204" pitchFamily="34" charset="0"/>
                <a:cs typeface="Arial" panose="020B0604020202020204" pitchFamily="34" charset="0"/>
              </a:rPr>
              <a:t>Macronutrients and Micronutrients in</a:t>
            </a:r>
            <a:br>
              <a:rPr lang="en-US" sz="3400" kern="1200" dirty="0">
                <a:solidFill>
                  <a:schemeClr val="tx1"/>
                </a:solidFill>
                <a:latin typeface="Arial" panose="020B0604020202020204" pitchFamily="34" charset="0"/>
                <a:cs typeface="Arial" panose="020B0604020202020204" pitchFamily="34" charset="0"/>
              </a:rPr>
            </a:br>
            <a:r>
              <a:rPr lang="en-US" sz="3400" kern="1200" dirty="0">
                <a:solidFill>
                  <a:schemeClr val="tx1"/>
                </a:solidFill>
                <a:latin typeface="Arial" panose="020B0604020202020204" pitchFamily="34" charset="0"/>
                <a:cs typeface="Arial" panose="020B0604020202020204" pitchFamily="34" charset="0"/>
              </a:rPr>
              <a:t>Grains, Seeds, Legumes, Pulses and Nuts </a:t>
            </a:r>
          </a:p>
        </p:txBody>
      </p:sp>
      <p:sp>
        <p:nvSpPr>
          <p:cNvPr id="54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Content Placeholder 3">
            <a:extLst>
              <a:ext uri="{FF2B5EF4-FFF2-40B4-BE49-F238E27FC236}">
                <a16:creationId xmlns:a16="http://schemas.microsoft.com/office/drawing/2014/main" id="{8426EA79-C92F-6014-165D-07C3DCE92075}"/>
              </a:ext>
            </a:extLst>
          </p:cNvPr>
          <p:cNvSpPr txBox="1">
            <a:spLocks/>
          </p:cNvSpPr>
          <p:nvPr/>
        </p:nvSpPr>
        <p:spPr>
          <a:xfrm>
            <a:off x="838200" y="2055813"/>
            <a:ext cx="10515600" cy="3786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chart below shows the variety of nutrients shared by grains, legumes/pulses, seeds &amp; nuts</a:t>
            </a:r>
          </a:p>
        </p:txBody>
      </p:sp>
      <p:graphicFrame>
        <p:nvGraphicFramePr>
          <p:cNvPr id="19" name="Table 18">
            <a:extLst>
              <a:ext uri="{FF2B5EF4-FFF2-40B4-BE49-F238E27FC236}">
                <a16:creationId xmlns:a16="http://schemas.microsoft.com/office/drawing/2014/main" id="{DEF2AFA4-E24D-8AFE-8543-E9A8692B6A2E}"/>
              </a:ext>
            </a:extLst>
          </p:cNvPr>
          <p:cNvGraphicFramePr>
            <a:graphicFrameLocks noGrp="1"/>
          </p:cNvGraphicFramePr>
          <p:nvPr>
            <p:extLst>
              <p:ext uri="{D42A27DB-BD31-4B8C-83A1-F6EECF244321}">
                <p14:modId xmlns:p14="http://schemas.microsoft.com/office/powerpoint/2010/main" val="258949361"/>
              </p:ext>
            </p:extLst>
          </p:nvPr>
        </p:nvGraphicFramePr>
        <p:xfrm>
          <a:off x="1119364" y="2530475"/>
          <a:ext cx="8692180" cy="3962400"/>
        </p:xfrm>
        <a:graphic>
          <a:graphicData uri="http://schemas.openxmlformats.org/drawingml/2006/table">
            <a:tbl>
              <a:tblPr firstRow="1" bandRow="1"/>
              <a:tblGrid>
                <a:gridCol w="2173045">
                  <a:extLst>
                    <a:ext uri="{9D8B030D-6E8A-4147-A177-3AD203B41FA5}">
                      <a16:colId xmlns:a16="http://schemas.microsoft.com/office/drawing/2014/main" val="2603823130"/>
                    </a:ext>
                  </a:extLst>
                </a:gridCol>
                <a:gridCol w="2173045">
                  <a:extLst>
                    <a:ext uri="{9D8B030D-6E8A-4147-A177-3AD203B41FA5}">
                      <a16:colId xmlns:a16="http://schemas.microsoft.com/office/drawing/2014/main" val="184868778"/>
                    </a:ext>
                  </a:extLst>
                </a:gridCol>
                <a:gridCol w="2173045">
                  <a:extLst>
                    <a:ext uri="{9D8B030D-6E8A-4147-A177-3AD203B41FA5}">
                      <a16:colId xmlns:a16="http://schemas.microsoft.com/office/drawing/2014/main" val="3753484386"/>
                    </a:ext>
                  </a:extLst>
                </a:gridCol>
                <a:gridCol w="2173045">
                  <a:extLst>
                    <a:ext uri="{9D8B030D-6E8A-4147-A177-3AD203B41FA5}">
                      <a16:colId xmlns:a16="http://schemas.microsoft.com/office/drawing/2014/main" val="3986280188"/>
                    </a:ext>
                  </a:extLst>
                </a:gridCol>
              </a:tblGrid>
              <a:tr h="304800">
                <a:tc>
                  <a:txBody>
                    <a:bodyPr/>
                    <a:lstStyle/>
                    <a:p>
                      <a:pPr algn="ctr" rtl="0" fontAlgn="b"/>
                      <a:r>
                        <a:rPr lang="en-CA" sz="1800" b="1" i="0" u="none" strike="noStrike">
                          <a:solidFill>
                            <a:srgbClr val="000000"/>
                          </a:solidFill>
                          <a:effectLst/>
                          <a:latin typeface="Arial" panose="020B0604020202020204" pitchFamily="34" charset="0"/>
                          <a:cs typeface="Arial" panose="020B0604020202020204" pitchFamily="34" charset="0"/>
                        </a:rPr>
                        <a:t>Grains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CA" sz="1800" b="1" i="0" u="none" strike="noStrike">
                          <a:solidFill>
                            <a:srgbClr val="000000"/>
                          </a:solidFill>
                          <a:effectLst/>
                          <a:latin typeface="Arial" panose="020B0604020202020204" pitchFamily="34" charset="0"/>
                          <a:cs typeface="Arial" panose="020B0604020202020204" pitchFamily="34" charset="0"/>
                        </a:rPr>
                        <a:t>Legumes/Pulses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CA" sz="1800" b="1" i="0" u="none" strike="noStrike" dirty="0">
                          <a:solidFill>
                            <a:srgbClr val="000000"/>
                          </a:solidFill>
                          <a:effectLst/>
                          <a:latin typeface="Arial" panose="020B0604020202020204" pitchFamily="34" charset="0"/>
                          <a:cs typeface="Arial" panose="020B0604020202020204" pitchFamily="34" charset="0"/>
                        </a:rPr>
                        <a:t>Nuts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CA" sz="1800" b="1" i="0" u="none" strike="noStrike">
                          <a:solidFill>
                            <a:srgbClr val="000000"/>
                          </a:solidFill>
                          <a:effectLst/>
                          <a:latin typeface="Arial" panose="020B0604020202020204" pitchFamily="34" charset="0"/>
                          <a:cs typeface="Arial" panose="020B0604020202020204" pitchFamily="34" charset="0"/>
                        </a:rPr>
                        <a:t>Seeds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1859293"/>
                  </a:ext>
                </a:extLst>
              </a:tr>
              <a:tr h="304800">
                <a:tc gridSpan="4">
                  <a:txBody>
                    <a:bodyPr/>
                    <a:lstStyle/>
                    <a:p>
                      <a:pPr algn="ctr" rtl="0" fontAlgn="b"/>
                      <a:r>
                        <a:rPr lang="en-CA" sz="1800" b="0" i="0" u="none" strike="noStrike" dirty="0">
                          <a:solidFill>
                            <a:srgbClr val="000000"/>
                          </a:solidFill>
                          <a:effectLst/>
                          <a:latin typeface="Arial" panose="020B0604020202020204" pitchFamily="34" charset="0"/>
                          <a:cs typeface="Arial" panose="020B0604020202020204" pitchFamily="34" charset="0"/>
                        </a:rPr>
                        <a:t>protein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959496310"/>
                  </a:ext>
                </a:extLst>
              </a:tr>
              <a:tr h="304800">
                <a:tc gridSpan="4">
                  <a:txBody>
                    <a:bodyPr/>
                    <a:lstStyle/>
                    <a:p>
                      <a:pPr algn="ctr" rtl="0" fontAlgn="b"/>
                      <a:r>
                        <a:rPr lang="en-CA" sz="1800" b="0" i="0" u="none" strike="noStrike" dirty="0">
                          <a:solidFill>
                            <a:srgbClr val="000000"/>
                          </a:solidFill>
                          <a:effectLst/>
                          <a:latin typeface="Arial" panose="020B0604020202020204" pitchFamily="34" charset="0"/>
                          <a:cs typeface="Arial" panose="020B0604020202020204" pitchFamily="34" charset="0"/>
                        </a:rPr>
                        <a:t>fibre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D973"/>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541911275"/>
                  </a:ext>
                </a:extLst>
              </a:tr>
              <a:tr h="304800">
                <a:tc gridSpan="4">
                  <a:txBody>
                    <a:bodyPr/>
                    <a:lstStyle/>
                    <a:p>
                      <a:pPr algn="ctr" rtl="0" fontAlgn="b"/>
                      <a:r>
                        <a:rPr lang="en-CA" sz="1800" b="0" i="0" u="none" strike="noStrike" dirty="0">
                          <a:solidFill>
                            <a:srgbClr val="000000"/>
                          </a:solidFill>
                          <a:effectLst/>
                          <a:latin typeface="Arial" panose="020B0604020202020204" pitchFamily="34" charset="0"/>
                          <a:cs typeface="Arial" panose="020B0604020202020204" pitchFamily="34" charset="0"/>
                        </a:rPr>
                        <a:t>iron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EDD"/>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502255482"/>
                  </a:ext>
                </a:extLst>
              </a:tr>
              <a:tr h="304800">
                <a:tc>
                  <a:txBody>
                    <a:bodyPr/>
                    <a:lstStyle/>
                    <a:p>
                      <a:pPr algn="l" rtl="0" fontAlgn="b"/>
                      <a:r>
                        <a:rPr lang="en-CA"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calcium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DCF8"/>
                    </a:solid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721405915"/>
                  </a:ext>
                </a:extLst>
              </a:tr>
              <a:tr h="304800">
                <a:tc gridSpan="3">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Great source of carbohydrates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CA"/>
                    </a:p>
                  </a:txBody>
                  <a:tcPr/>
                </a:tc>
                <a:tc hMerge="1">
                  <a:txBody>
                    <a:bodyPr/>
                    <a:lstStyle/>
                    <a:p>
                      <a:endParaRPr lang="en-CA"/>
                    </a:p>
                  </a:txBody>
                  <a:tcPr/>
                </a:tc>
                <a:tc>
                  <a:txBody>
                    <a:bodyPr/>
                    <a:lstStyle/>
                    <a:p>
                      <a:pPr algn="l" rtl="0" fontAlgn="b"/>
                      <a:r>
                        <a:rPr lang="en-CA"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7151119"/>
                  </a:ext>
                </a:extLst>
              </a:tr>
              <a:tr h="304800">
                <a:tc gridSpan="3">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B group vitamins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hMerge="1">
                  <a:txBody>
                    <a:bodyPr/>
                    <a:lstStyle/>
                    <a:p>
                      <a:endParaRPr lang="en-CA"/>
                    </a:p>
                  </a:txBody>
                  <a:tcPr/>
                </a:tc>
                <a:tc hMerge="1">
                  <a:txBody>
                    <a:bodyPr/>
                    <a:lstStyle/>
                    <a:p>
                      <a:endParaRPr lang="en-CA"/>
                    </a:p>
                  </a:txBody>
                  <a:tcPr/>
                </a:tc>
                <a:tc>
                  <a:txBody>
                    <a:bodyPr/>
                    <a:lstStyle/>
                    <a:p>
                      <a:pPr algn="l" rtl="0" fontAlgn="b"/>
                      <a:r>
                        <a:rPr lang="en-CA"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3090856"/>
                  </a:ext>
                </a:extLst>
              </a:tr>
              <a:tr h="304800">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potassium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975428626"/>
                  </a:ext>
                </a:extLst>
              </a:tr>
              <a:tr h="304800">
                <a:tc gridSpan="2">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folate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hMerge="1">
                  <a:txBody>
                    <a:bodyPr/>
                    <a:lstStyle/>
                    <a:p>
                      <a:endParaRPr lang="en-CA"/>
                    </a:p>
                  </a:txBody>
                  <a:tcPr/>
                </a:tc>
                <a:tc gridSpan="2">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mono &amp; polyunsaturated  fats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66"/>
                    </a:solidFill>
                  </a:tcPr>
                </a:tc>
                <a:tc hMerge="1">
                  <a:txBody>
                    <a:bodyPr/>
                    <a:lstStyle/>
                    <a:p>
                      <a:endParaRPr lang="en-CA"/>
                    </a:p>
                  </a:txBody>
                  <a:tcPr/>
                </a:tc>
                <a:extLst>
                  <a:ext uri="{0D108BD9-81ED-4DB2-BD59-A6C34878D82A}">
                    <a16:rowId xmlns:a16="http://schemas.microsoft.com/office/drawing/2014/main" val="483567992"/>
                  </a:ext>
                </a:extLst>
              </a:tr>
              <a:tr h="304800">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phosphorus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FF"/>
                    </a:solidFill>
                  </a:tcPr>
                </a:tc>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phosphorus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FF"/>
                    </a:solidFill>
                  </a:tcPr>
                </a:tc>
                <a:extLst>
                  <a:ext uri="{0D108BD9-81ED-4DB2-BD59-A6C34878D82A}">
                    <a16:rowId xmlns:a16="http://schemas.microsoft.com/office/drawing/2014/main" val="3558993681"/>
                  </a:ext>
                </a:extLst>
              </a:tr>
              <a:tr h="304800">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magnesium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FF"/>
                    </a:solidFill>
                  </a:tcPr>
                </a:tc>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magnesium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FF"/>
                    </a:solidFill>
                  </a:tcPr>
                </a:tc>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7053513"/>
                  </a:ext>
                </a:extLst>
              </a:tr>
              <a:tr h="304800">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selenium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low fat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vitamin 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zinc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0226701"/>
                  </a:ext>
                </a:extLst>
              </a:tr>
              <a:tr h="304800">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CA" sz="1800" b="0" i="0" u="none" strike="noStrike">
                          <a:solidFill>
                            <a:srgbClr val="000000"/>
                          </a:solidFill>
                          <a:effectLst/>
                          <a:latin typeface="Arial" panose="020B0604020202020204" pitchFamily="34" charset="0"/>
                          <a:cs typeface="Arial" panose="020B0604020202020204" pitchFamily="34" charset="0"/>
                        </a:rPr>
                        <a:t>vitamin 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CA" sz="18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4541358"/>
                  </a:ext>
                </a:extLst>
              </a:tr>
            </a:tbl>
          </a:graphicData>
        </a:graphic>
      </p:graphicFrame>
      <p:sp>
        <p:nvSpPr>
          <p:cNvPr id="20" name="Google Shape;534;g2fc4a6b69f7_0_66">
            <a:extLst>
              <a:ext uri="{FF2B5EF4-FFF2-40B4-BE49-F238E27FC236}">
                <a16:creationId xmlns:a16="http://schemas.microsoft.com/office/drawing/2014/main" id="{3AE1EA0F-A4CA-0EE8-877E-CF613B6A9693}"/>
              </a:ext>
            </a:extLst>
          </p:cNvPr>
          <p:cNvSpPr txBox="1"/>
          <p:nvPr/>
        </p:nvSpPr>
        <p:spPr>
          <a:xfrm>
            <a:off x="9811544" y="3676486"/>
            <a:ext cx="2209199" cy="112411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Check it out!</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467886"/>
                </a:solidFill>
                <a:effectLst/>
                <a:uLnTx/>
                <a:uFillTx/>
                <a:latin typeface="Arial" panose="020B0604020202020204" pitchFamily="34" charset="0"/>
                <a:ea typeface="Calibri"/>
                <a:cs typeface="Arial" panose="020B0604020202020204" pitchFamily="34" charset="0"/>
                <a:sym typeface="Calibri"/>
                <a:hlinkClick r:id="rId3"/>
              </a:rPr>
              <a:t>Better Nutrition With Pulses Video</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70541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9"/>
        <p:cNvGrpSpPr/>
        <p:nvPr/>
      </p:nvGrpSpPr>
      <p:grpSpPr>
        <a:xfrm>
          <a:off x="0" y="0"/>
          <a:ext cx="0" cy="0"/>
          <a:chOff x="0" y="0"/>
          <a:chExt cx="0" cy="0"/>
        </a:xfrm>
      </p:grpSpPr>
      <p:sp useBgFill="1">
        <p:nvSpPr>
          <p:cNvPr id="547" name="Rectangle 546">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9" name="Rectangle 548">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0" name="Google Shape;540;g2fc7bdcc3bf_0_0"/>
          <p:cNvSpPr txBox="1">
            <a:spLocks noGrp="1"/>
          </p:cNvSpPr>
          <p:nvPr>
            <p:ph type="title"/>
          </p:nvPr>
        </p:nvSpPr>
        <p:spPr>
          <a:xfrm>
            <a:off x="1046746" y="586822"/>
            <a:ext cx="3560252" cy="1645920"/>
          </a:xfrm>
          <a:prstGeom prst="rect">
            <a:avLst/>
          </a:prstGeom>
        </p:spPr>
        <p:txBody>
          <a:bodyPr spcFirstLastPara="1" vert="horz" lIns="91425" tIns="45700" rIns="91425" bIns="45700" rtlCol="0" anchorCtr="0">
            <a:normAutofit/>
          </a:bodyPr>
          <a:lstStyle/>
          <a:p>
            <a:pPr>
              <a:spcBef>
                <a:spcPts val="0"/>
              </a:spcBef>
            </a:pPr>
            <a:r>
              <a:rPr lang="en-US" sz="3200" dirty="0"/>
              <a:t>Function of Macronutrients</a:t>
            </a:r>
          </a:p>
        </p:txBody>
      </p:sp>
      <p:sp>
        <p:nvSpPr>
          <p:cNvPr id="551" name="Rectangle 550">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3" name="Rectangle 552">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42" name="Google Shape;542;g2fc7bdcc3bf_0_0"/>
          <p:cNvSpPr txBox="1">
            <a:spLocks noGrp="1"/>
          </p:cNvSpPr>
          <p:nvPr>
            <p:ph idx="1"/>
          </p:nvPr>
        </p:nvSpPr>
        <p:spPr>
          <a:xfrm>
            <a:off x="5161414" y="586822"/>
            <a:ext cx="6421306" cy="1645920"/>
          </a:xfrm>
          <a:prstGeom prst="rect">
            <a:avLst/>
          </a:prstGeom>
        </p:spPr>
        <p:txBody>
          <a:bodyPr spcFirstLastPara="1" vert="horz" lIns="91425" tIns="45700" rIns="91425" bIns="45700" rtlCol="0" anchor="ctr" anchorCtr="0">
            <a:normAutofit/>
          </a:bodyPr>
          <a:lstStyle/>
          <a:p>
            <a:pPr marL="457200" indent="-374650">
              <a:spcBef>
                <a:spcPts val="1000"/>
              </a:spcBef>
              <a:spcAft>
                <a:spcPts val="0"/>
              </a:spcAft>
              <a:buSzPts val="2300"/>
              <a:buChar char="❖"/>
            </a:pPr>
            <a:r>
              <a:rPr lang="en-CA" sz="1800" dirty="0"/>
              <a:t>Needed in larger amounts and provide energy and building blocks for growth, movement, repair and development.</a:t>
            </a:r>
          </a:p>
          <a:p>
            <a:pPr marL="457200" indent="-374650">
              <a:spcBef>
                <a:spcPts val="0"/>
              </a:spcBef>
              <a:spcAft>
                <a:spcPts val="0"/>
              </a:spcAft>
              <a:buSzPts val="2300"/>
              <a:buChar char="❖"/>
            </a:pPr>
            <a:r>
              <a:rPr lang="en-CA" sz="1800" dirty="0"/>
              <a:t>Includes carbohydrates, protein, and fat and make up most of our diet.</a:t>
            </a:r>
          </a:p>
        </p:txBody>
      </p:sp>
      <p:graphicFrame>
        <p:nvGraphicFramePr>
          <p:cNvPr id="541" name="Google Shape;541;g2fc7bdcc3bf_0_0"/>
          <p:cNvGraphicFramePr/>
          <p:nvPr>
            <p:extLst>
              <p:ext uri="{D42A27DB-BD31-4B8C-83A1-F6EECF244321}">
                <p14:modId xmlns:p14="http://schemas.microsoft.com/office/powerpoint/2010/main" val="3273391107"/>
              </p:ext>
            </p:extLst>
          </p:nvPr>
        </p:nvGraphicFramePr>
        <p:xfrm>
          <a:off x="557784" y="2812254"/>
          <a:ext cx="11164825" cy="3327470"/>
        </p:xfrm>
        <a:graphic>
          <a:graphicData uri="http://schemas.openxmlformats.org/drawingml/2006/table">
            <a:tbl>
              <a:tblPr firstRow="1" bandRow="1">
                <a:noFill/>
              </a:tblPr>
              <a:tblGrid>
                <a:gridCol w="2206748">
                  <a:extLst>
                    <a:ext uri="{9D8B030D-6E8A-4147-A177-3AD203B41FA5}">
                      <a16:colId xmlns:a16="http://schemas.microsoft.com/office/drawing/2014/main" val="20000"/>
                    </a:ext>
                  </a:extLst>
                </a:gridCol>
                <a:gridCol w="8958077">
                  <a:extLst>
                    <a:ext uri="{9D8B030D-6E8A-4147-A177-3AD203B41FA5}">
                      <a16:colId xmlns:a16="http://schemas.microsoft.com/office/drawing/2014/main" val="20001"/>
                    </a:ext>
                  </a:extLst>
                </a:gridCol>
              </a:tblGrid>
              <a:tr h="511647">
                <a:tc>
                  <a:txBody>
                    <a:bodyPr/>
                    <a:lstStyle/>
                    <a:p>
                      <a:pPr marL="0" lvl="0" indent="0" algn="l" rtl="0">
                        <a:spcBef>
                          <a:spcPts val="0"/>
                        </a:spcBef>
                        <a:spcAft>
                          <a:spcPts val="0"/>
                        </a:spcAft>
                        <a:buNone/>
                      </a:pPr>
                      <a:r>
                        <a:rPr lang="en-US" sz="1800" b="1">
                          <a:latin typeface="+mj-lt"/>
                          <a:ea typeface="Calibri"/>
                          <a:cs typeface="Calibri"/>
                          <a:sym typeface="Calibri"/>
                        </a:rPr>
                        <a:t>Macronutrient</a:t>
                      </a:r>
                      <a:endParaRPr sz="1800" b="1">
                        <a:latin typeface="+mj-lt"/>
                        <a:ea typeface="Calibri"/>
                        <a:cs typeface="Calibri"/>
                        <a:sym typeface="Calibri"/>
                      </a:endParaRPr>
                    </a:p>
                  </a:txBody>
                  <a:tcPr marL="100973" marR="100973" marT="100973" marB="100973">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9900"/>
                    </a:solidFill>
                  </a:tcPr>
                </a:tc>
                <a:tc>
                  <a:txBody>
                    <a:bodyPr/>
                    <a:lstStyle/>
                    <a:p>
                      <a:pPr marL="0" lvl="0" indent="0" algn="l" rtl="0">
                        <a:spcBef>
                          <a:spcPts val="0"/>
                        </a:spcBef>
                        <a:spcAft>
                          <a:spcPts val="0"/>
                        </a:spcAft>
                        <a:buNone/>
                      </a:pPr>
                      <a:r>
                        <a:rPr lang="en-US" sz="1800" b="1" dirty="0">
                          <a:latin typeface="+mj-lt"/>
                          <a:ea typeface="Calibri"/>
                          <a:cs typeface="Calibri"/>
                          <a:sym typeface="Calibri"/>
                        </a:rPr>
                        <a:t>Function</a:t>
                      </a:r>
                      <a:endParaRPr sz="1800" b="1" dirty="0">
                        <a:latin typeface="+mj-lt"/>
                        <a:ea typeface="Calibri"/>
                        <a:cs typeface="Calibri"/>
                        <a:sym typeface="Calibri"/>
                      </a:endParaRPr>
                    </a:p>
                  </a:txBody>
                  <a:tcPr marL="100973" marR="100973" marT="100973" marB="100973">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9900"/>
                    </a:solidFill>
                  </a:tcPr>
                </a:tc>
                <a:extLst>
                  <a:ext uri="{0D108BD9-81ED-4DB2-BD59-A6C34878D82A}">
                    <a16:rowId xmlns:a16="http://schemas.microsoft.com/office/drawing/2014/main" val="10000"/>
                  </a:ext>
                </a:extLst>
              </a:tr>
              <a:tr h="835374">
                <a:tc>
                  <a:txBody>
                    <a:bodyPr/>
                    <a:lstStyle/>
                    <a:p>
                      <a:pPr marL="0" lvl="0" indent="0" algn="l" rtl="0">
                        <a:spcBef>
                          <a:spcPts val="0"/>
                        </a:spcBef>
                        <a:spcAft>
                          <a:spcPts val="0"/>
                        </a:spcAft>
                        <a:buNone/>
                      </a:pPr>
                      <a:r>
                        <a:rPr lang="en-US" sz="1800">
                          <a:latin typeface="+mj-lt"/>
                          <a:ea typeface="Calibri"/>
                          <a:cs typeface="Calibri"/>
                          <a:sym typeface="Calibri"/>
                        </a:rPr>
                        <a:t>Carbohydrate</a:t>
                      </a:r>
                      <a:endParaRPr sz="1800">
                        <a:latin typeface="+mj-lt"/>
                        <a:ea typeface="Calibri"/>
                        <a:cs typeface="Calibri"/>
                        <a:sym typeface="Calibri"/>
                      </a:endParaRPr>
                    </a:p>
                  </a:txBody>
                  <a:tcPr marL="100973" marR="100973" marT="100973" marB="100973">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CE5CD"/>
                    </a:solidFill>
                  </a:tcPr>
                </a:tc>
                <a:tc>
                  <a:txBody>
                    <a:bodyPr/>
                    <a:lstStyle/>
                    <a:p>
                      <a:pPr marL="171450" lvl="0" indent="-158750" algn="l" rtl="0">
                        <a:lnSpc>
                          <a:spcPct val="115000"/>
                        </a:lnSpc>
                        <a:spcBef>
                          <a:spcPts val="0"/>
                        </a:spcBef>
                        <a:spcAft>
                          <a:spcPts val="0"/>
                        </a:spcAft>
                        <a:buSzPts val="1600"/>
                        <a:buFont typeface="Calibri"/>
                        <a:buChar char="●"/>
                      </a:pPr>
                      <a:r>
                        <a:rPr lang="en-US" sz="1800" dirty="0">
                          <a:latin typeface="+mj-lt"/>
                          <a:ea typeface="Calibri"/>
                          <a:cs typeface="Calibri"/>
                          <a:sym typeface="Calibri"/>
                        </a:rPr>
                        <a:t>The essential fuel source for the muscles and cells in our body to perform their jobs.</a:t>
                      </a:r>
                      <a:endParaRPr sz="1800" dirty="0">
                        <a:latin typeface="+mj-lt"/>
                        <a:ea typeface="Calibri"/>
                        <a:cs typeface="Calibri"/>
                        <a:sym typeface="Calibri"/>
                      </a:endParaRPr>
                    </a:p>
                    <a:p>
                      <a:pPr marL="171450" lvl="0" indent="-158750" algn="l" rtl="0">
                        <a:lnSpc>
                          <a:spcPct val="115000"/>
                        </a:lnSpc>
                        <a:spcBef>
                          <a:spcPts val="0"/>
                        </a:spcBef>
                        <a:spcAft>
                          <a:spcPts val="0"/>
                        </a:spcAft>
                        <a:buSzPts val="1600"/>
                        <a:buFont typeface="Calibri"/>
                        <a:buChar char="●"/>
                      </a:pPr>
                      <a:r>
                        <a:rPr lang="en-US" sz="1800" dirty="0">
                          <a:latin typeface="+mj-lt"/>
                          <a:ea typeface="Calibri"/>
                          <a:cs typeface="Calibri"/>
                          <a:sym typeface="Calibri"/>
                        </a:rPr>
                        <a:t>Provides 4 calories per gram carbohydrate</a:t>
                      </a:r>
                      <a:endParaRPr sz="1800" dirty="0">
                        <a:latin typeface="+mj-lt"/>
                        <a:ea typeface="Calibri"/>
                        <a:cs typeface="Calibri"/>
                        <a:sym typeface="Calibri"/>
                      </a:endParaRPr>
                    </a:p>
                  </a:txBody>
                  <a:tcPr marL="100973" marR="100973" marT="100973" marB="100973">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r h="835374">
                <a:tc>
                  <a:txBody>
                    <a:bodyPr/>
                    <a:lstStyle/>
                    <a:p>
                      <a:pPr marL="0" lvl="0" indent="0" algn="l" rtl="0">
                        <a:spcBef>
                          <a:spcPts val="0"/>
                        </a:spcBef>
                        <a:spcAft>
                          <a:spcPts val="0"/>
                        </a:spcAft>
                        <a:buNone/>
                      </a:pPr>
                      <a:r>
                        <a:rPr lang="en-US" sz="1800">
                          <a:latin typeface="+mj-lt"/>
                          <a:ea typeface="Calibri"/>
                          <a:cs typeface="Calibri"/>
                          <a:sym typeface="Calibri"/>
                        </a:rPr>
                        <a:t>Protein</a:t>
                      </a:r>
                      <a:endParaRPr sz="1800">
                        <a:latin typeface="+mj-lt"/>
                        <a:ea typeface="Calibri"/>
                        <a:cs typeface="Calibri"/>
                        <a:sym typeface="Calibri"/>
                      </a:endParaRPr>
                    </a:p>
                  </a:txBody>
                  <a:tcPr marL="100973" marR="100973" marT="100973" marB="100973">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9CB9C"/>
                    </a:solidFill>
                  </a:tcPr>
                </a:tc>
                <a:tc>
                  <a:txBody>
                    <a:bodyPr/>
                    <a:lstStyle/>
                    <a:p>
                      <a:pPr marL="171450" lvl="0" indent="-158750" algn="l" rtl="0">
                        <a:lnSpc>
                          <a:spcPct val="115000"/>
                        </a:lnSpc>
                        <a:spcBef>
                          <a:spcPts val="0"/>
                        </a:spcBef>
                        <a:spcAft>
                          <a:spcPts val="0"/>
                        </a:spcAft>
                        <a:buSzPts val="1600"/>
                        <a:buFont typeface="Calibri"/>
                        <a:buChar char="●"/>
                      </a:pPr>
                      <a:r>
                        <a:rPr lang="en-US" sz="1800">
                          <a:latin typeface="+mj-lt"/>
                          <a:ea typeface="Calibri"/>
                          <a:cs typeface="Calibri"/>
                          <a:sym typeface="Calibri"/>
                        </a:rPr>
                        <a:t>The essential building block for muscle and tissue building, maintenance, and repair. </a:t>
                      </a:r>
                      <a:endParaRPr sz="1800">
                        <a:latin typeface="+mj-lt"/>
                        <a:ea typeface="Calibri"/>
                        <a:cs typeface="Calibri"/>
                        <a:sym typeface="Calibri"/>
                      </a:endParaRPr>
                    </a:p>
                    <a:p>
                      <a:pPr marL="171450" lvl="0" indent="-158750" algn="l" rtl="0">
                        <a:lnSpc>
                          <a:spcPct val="115000"/>
                        </a:lnSpc>
                        <a:spcBef>
                          <a:spcPts val="0"/>
                        </a:spcBef>
                        <a:spcAft>
                          <a:spcPts val="0"/>
                        </a:spcAft>
                        <a:buSzPts val="1600"/>
                        <a:buFont typeface="Calibri"/>
                        <a:buChar char="●"/>
                      </a:pPr>
                      <a:r>
                        <a:rPr lang="en-US" sz="1800">
                          <a:latin typeface="+mj-lt"/>
                          <a:ea typeface="Calibri"/>
                          <a:cs typeface="Calibri"/>
                          <a:sym typeface="Calibri"/>
                        </a:rPr>
                        <a:t>Provides 4 calories per gram protein</a:t>
                      </a:r>
                      <a:endParaRPr sz="1800">
                        <a:latin typeface="+mj-lt"/>
                        <a:ea typeface="Calibri"/>
                        <a:cs typeface="Calibri"/>
                        <a:sym typeface="Calibri"/>
                      </a:endParaRPr>
                    </a:p>
                  </a:txBody>
                  <a:tcPr marL="100973" marR="100973" marT="100973" marB="100973">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9CB9C"/>
                    </a:solidFill>
                  </a:tcPr>
                </a:tc>
                <a:extLst>
                  <a:ext uri="{0D108BD9-81ED-4DB2-BD59-A6C34878D82A}">
                    <a16:rowId xmlns:a16="http://schemas.microsoft.com/office/drawing/2014/main" val="10002"/>
                  </a:ext>
                </a:extLst>
              </a:tr>
              <a:tr h="1145075">
                <a:tc>
                  <a:txBody>
                    <a:bodyPr/>
                    <a:lstStyle/>
                    <a:p>
                      <a:pPr marL="0" lvl="0" indent="0" algn="l" rtl="0">
                        <a:spcBef>
                          <a:spcPts val="0"/>
                        </a:spcBef>
                        <a:spcAft>
                          <a:spcPts val="0"/>
                        </a:spcAft>
                        <a:buNone/>
                      </a:pPr>
                      <a:r>
                        <a:rPr lang="en-US" sz="1800">
                          <a:latin typeface="+mj-lt"/>
                          <a:ea typeface="Calibri"/>
                          <a:cs typeface="Calibri"/>
                          <a:sym typeface="Calibri"/>
                        </a:rPr>
                        <a:t>Fat</a:t>
                      </a:r>
                      <a:endParaRPr sz="1800">
                        <a:latin typeface="+mj-lt"/>
                        <a:ea typeface="Calibri"/>
                        <a:cs typeface="Calibri"/>
                        <a:sym typeface="Calibri"/>
                      </a:endParaRPr>
                    </a:p>
                  </a:txBody>
                  <a:tcPr marL="100973" marR="100973" marT="100973" marB="100973">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CE5CD"/>
                    </a:solidFill>
                  </a:tcPr>
                </a:tc>
                <a:tc>
                  <a:txBody>
                    <a:bodyPr/>
                    <a:lstStyle/>
                    <a:p>
                      <a:pPr marL="171450" lvl="0" indent="-158750" algn="l" rtl="0">
                        <a:lnSpc>
                          <a:spcPct val="115000"/>
                        </a:lnSpc>
                        <a:spcBef>
                          <a:spcPts val="0"/>
                        </a:spcBef>
                        <a:spcAft>
                          <a:spcPts val="0"/>
                        </a:spcAft>
                        <a:buSzPts val="1600"/>
                        <a:buFont typeface="Calibri"/>
                        <a:buChar char="●"/>
                      </a:pPr>
                      <a:r>
                        <a:rPr lang="en-US" sz="1800" dirty="0">
                          <a:latin typeface="+mj-lt"/>
                          <a:ea typeface="Calibri"/>
                          <a:cs typeface="Calibri"/>
                          <a:sym typeface="Calibri"/>
                        </a:rPr>
                        <a:t>Alternate source of fuel for the body. Also helps to keep the body warm, protect our vital organs and carry fat soluble vitamins.</a:t>
                      </a:r>
                      <a:endParaRPr sz="1800" dirty="0">
                        <a:latin typeface="+mj-lt"/>
                        <a:ea typeface="Calibri"/>
                        <a:cs typeface="Calibri"/>
                        <a:sym typeface="Calibri"/>
                      </a:endParaRPr>
                    </a:p>
                    <a:p>
                      <a:pPr marL="171450" lvl="0" indent="-158750" algn="l" rtl="0">
                        <a:lnSpc>
                          <a:spcPct val="115000"/>
                        </a:lnSpc>
                        <a:spcBef>
                          <a:spcPts val="0"/>
                        </a:spcBef>
                        <a:spcAft>
                          <a:spcPts val="0"/>
                        </a:spcAft>
                        <a:buSzPts val="1600"/>
                        <a:buFont typeface="Calibri"/>
                        <a:buChar char="●"/>
                      </a:pPr>
                      <a:r>
                        <a:rPr lang="en-US" sz="1800" dirty="0">
                          <a:latin typeface="+mj-lt"/>
                          <a:ea typeface="Calibri"/>
                          <a:cs typeface="Calibri"/>
                          <a:sym typeface="Calibri"/>
                        </a:rPr>
                        <a:t>Provides 9 calories per gram fat </a:t>
                      </a:r>
                      <a:endParaRPr sz="1800" dirty="0">
                        <a:latin typeface="+mj-lt"/>
                        <a:ea typeface="Calibri"/>
                        <a:cs typeface="Calibri"/>
                        <a:sym typeface="Calibri"/>
                      </a:endParaRPr>
                    </a:p>
                  </a:txBody>
                  <a:tcPr marL="100973" marR="100973" marT="100973" marB="100973">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CE5CD"/>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2">
          <a:extLst>
            <a:ext uri="{FF2B5EF4-FFF2-40B4-BE49-F238E27FC236}">
              <a16:creationId xmlns:a16="http://schemas.microsoft.com/office/drawing/2014/main" id="{692BF5EB-7F97-91DE-9E78-118A07A3ECB6}"/>
            </a:ext>
          </a:extLst>
        </p:cNvPr>
        <p:cNvGrpSpPr/>
        <p:nvPr/>
      </p:nvGrpSpPr>
      <p:grpSpPr>
        <a:xfrm>
          <a:off x="0" y="0"/>
          <a:ext cx="0" cy="0"/>
          <a:chOff x="0" y="0"/>
          <a:chExt cx="0" cy="0"/>
        </a:xfrm>
      </p:grpSpPr>
      <p:sp useBgFill="1">
        <p:nvSpPr>
          <p:cNvPr id="570" name="Rectangle 569">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2" name="Rectangle 57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Google Shape;563;g314401bbbf4_0_58">
            <a:extLst>
              <a:ext uri="{FF2B5EF4-FFF2-40B4-BE49-F238E27FC236}">
                <a16:creationId xmlns:a16="http://schemas.microsoft.com/office/drawing/2014/main" id="{0F70A8FF-6BC6-D1BD-31D1-79ABAE7EAD8C}"/>
              </a:ext>
            </a:extLst>
          </p:cNvPr>
          <p:cNvSpPr txBox="1">
            <a:spLocks noGrp="1"/>
          </p:cNvSpPr>
          <p:nvPr>
            <p:ph type="title"/>
          </p:nvPr>
        </p:nvSpPr>
        <p:spPr>
          <a:xfrm>
            <a:off x="1046746" y="586822"/>
            <a:ext cx="3560252" cy="1645920"/>
          </a:xfrm>
          <a:prstGeom prst="rect">
            <a:avLst/>
          </a:prstGeom>
        </p:spPr>
        <p:txBody>
          <a:bodyPr spcFirstLastPara="1" vert="horz" lIns="91425" tIns="45700" rIns="91425" bIns="45700" rtlCol="0" anchorCtr="0">
            <a:normAutofit/>
          </a:bodyPr>
          <a:lstStyle/>
          <a:p>
            <a:pPr>
              <a:spcBef>
                <a:spcPts val="0"/>
              </a:spcBef>
            </a:pPr>
            <a:r>
              <a:rPr lang="en-US" sz="3200" dirty="0"/>
              <a:t>Function of Micronutrients</a:t>
            </a:r>
          </a:p>
        </p:txBody>
      </p:sp>
      <p:sp>
        <p:nvSpPr>
          <p:cNvPr id="574" name="Rectangle 57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76" name="Rectangle 57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65" name="Google Shape;565;g314401bbbf4_0_58">
            <a:extLst>
              <a:ext uri="{FF2B5EF4-FFF2-40B4-BE49-F238E27FC236}">
                <a16:creationId xmlns:a16="http://schemas.microsoft.com/office/drawing/2014/main" id="{79984B5D-3CC4-6DDD-5B1A-72A81D5C49D9}"/>
              </a:ext>
            </a:extLst>
          </p:cNvPr>
          <p:cNvSpPr txBox="1">
            <a:spLocks noGrp="1"/>
          </p:cNvSpPr>
          <p:nvPr>
            <p:ph idx="1"/>
          </p:nvPr>
        </p:nvSpPr>
        <p:spPr>
          <a:xfrm>
            <a:off x="5099328" y="586822"/>
            <a:ext cx="6519968" cy="1645920"/>
          </a:xfrm>
          <a:prstGeom prst="rect">
            <a:avLst/>
          </a:prstGeom>
        </p:spPr>
        <p:txBody>
          <a:bodyPr spcFirstLastPara="1" vert="horz" lIns="91425" tIns="45700" rIns="91425" bIns="45700" rtlCol="0" anchor="ctr" anchorCtr="0">
            <a:normAutofit/>
          </a:bodyPr>
          <a:lstStyle/>
          <a:p>
            <a:pPr marL="457200" indent="-381000">
              <a:spcBef>
                <a:spcPts val="1000"/>
              </a:spcBef>
              <a:spcAft>
                <a:spcPts val="0"/>
              </a:spcAft>
              <a:buSzPts val="2400"/>
              <a:buChar char="❖"/>
            </a:pPr>
            <a:r>
              <a:rPr lang="en-CA" sz="1800" dirty="0"/>
              <a:t>Needed in smaller amounts that contribute to our growth and development.</a:t>
            </a:r>
          </a:p>
          <a:p>
            <a:pPr marL="457200" indent="-381000">
              <a:spcBef>
                <a:spcPts val="0"/>
              </a:spcBef>
              <a:spcAft>
                <a:spcPts val="0"/>
              </a:spcAft>
              <a:buSzPts val="2400"/>
              <a:buChar char="❖"/>
            </a:pPr>
            <a:r>
              <a:rPr lang="en-CA" sz="1800" dirty="0"/>
              <a:t>Includes various vitamins and minerals that we get from food.</a:t>
            </a:r>
          </a:p>
          <a:p>
            <a:pPr marL="457200" indent="-381000">
              <a:spcBef>
                <a:spcPts val="0"/>
              </a:spcBef>
              <a:spcAft>
                <a:spcPts val="0"/>
              </a:spcAft>
              <a:buSzPts val="2400"/>
              <a:buChar char="❖"/>
            </a:pPr>
            <a:endParaRPr lang="en-CA" sz="1800" dirty="0"/>
          </a:p>
        </p:txBody>
      </p:sp>
      <p:graphicFrame>
        <p:nvGraphicFramePr>
          <p:cNvPr id="3" name="Table 2">
            <a:extLst>
              <a:ext uri="{FF2B5EF4-FFF2-40B4-BE49-F238E27FC236}">
                <a16:creationId xmlns:a16="http://schemas.microsoft.com/office/drawing/2014/main" id="{6FA11BCE-4FE6-9A1C-2615-6BAF3CFB5F4D}"/>
              </a:ext>
            </a:extLst>
          </p:cNvPr>
          <p:cNvGraphicFramePr>
            <a:graphicFrameLocks noGrp="1"/>
          </p:cNvGraphicFramePr>
          <p:nvPr>
            <p:extLst>
              <p:ext uri="{D42A27DB-BD31-4B8C-83A1-F6EECF244321}">
                <p14:modId xmlns:p14="http://schemas.microsoft.com/office/powerpoint/2010/main" val="967486951"/>
              </p:ext>
            </p:extLst>
          </p:nvPr>
        </p:nvGraphicFramePr>
        <p:xfrm>
          <a:off x="554416" y="2734056"/>
          <a:ext cx="11167447" cy="3654871"/>
        </p:xfrm>
        <a:graphic>
          <a:graphicData uri="http://schemas.openxmlformats.org/drawingml/2006/table">
            <a:tbl>
              <a:tblPr firstRow="1" bandRow="1"/>
              <a:tblGrid>
                <a:gridCol w="2294928">
                  <a:extLst>
                    <a:ext uri="{9D8B030D-6E8A-4147-A177-3AD203B41FA5}">
                      <a16:colId xmlns:a16="http://schemas.microsoft.com/office/drawing/2014/main" val="2997863069"/>
                    </a:ext>
                  </a:extLst>
                </a:gridCol>
                <a:gridCol w="8872519">
                  <a:extLst>
                    <a:ext uri="{9D8B030D-6E8A-4147-A177-3AD203B41FA5}">
                      <a16:colId xmlns:a16="http://schemas.microsoft.com/office/drawing/2014/main" val="1510112825"/>
                    </a:ext>
                  </a:extLst>
                </a:gridCol>
              </a:tblGrid>
              <a:tr h="332261">
                <a:tc>
                  <a:txBody>
                    <a:bodyPr/>
                    <a:lstStyle/>
                    <a:p>
                      <a:pPr algn="l" fontAlgn="b"/>
                      <a:r>
                        <a:rPr lang="en-CA" sz="1700" b="1" i="0" u="none" strike="noStrike" dirty="0">
                          <a:solidFill>
                            <a:srgbClr val="000000"/>
                          </a:solidFill>
                          <a:effectLst/>
                          <a:latin typeface="+mj-lt"/>
                          <a:cs typeface="Calibri" panose="020F0502020204030204" pitchFamily="34" charset="0"/>
                        </a:rPr>
                        <a:t>Micronutrient</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tc>
                  <a:txBody>
                    <a:bodyPr/>
                    <a:lstStyle/>
                    <a:p>
                      <a:pPr algn="l" fontAlgn="b"/>
                      <a:r>
                        <a:rPr lang="en-CA" sz="1700" b="1" i="0" u="none" strike="noStrike" dirty="0">
                          <a:solidFill>
                            <a:srgbClr val="000000"/>
                          </a:solidFill>
                          <a:effectLst/>
                          <a:latin typeface="+mj-lt"/>
                          <a:cs typeface="Calibri" panose="020F0502020204030204" pitchFamily="34" charset="0"/>
                        </a:rPr>
                        <a:t>Function</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426293092"/>
                  </a:ext>
                </a:extLst>
              </a:tr>
              <a:tr h="332261">
                <a:tc>
                  <a:txBody>
                    <a:bodyPr/>
                    <a:lstStyle/>
                    <a:p>
                      <a:pPr algn="l" fontAlgn="b"/>
                      <a:r>
                        <a:rPr lang="en-CA" sz="1700" b="0" i="0" u="none" strike="noStrike">
                          <a:solidFill>
                            <a:srgbClr val="000000"/>
                          </a:solidFill>
                          <a:effectLst/>
                          <a:latin typeface="+mj-lt"/>
                          <a:cs typeface="Calibri" panose="020F0502020204030204" pitchFamily="34" charset="0"/>
                        </a:rPr>
                        <a:t>Iron</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l" fontAlgn="b"/>
                      <a:r>
                        <a:rPr lang="en-CA" sz="1700" b="0" i="0" u="none" strike="noStrike" dirty="0">
                          <a:solidFill>
                            <a:srgbClr val="000000"/>
                          </a:solidFill>
                          <a:effectLst/>
                          <a:latin typeface="+mj-lt"/>
                          <a:cs typeface="Calibri" panose="020F0502020204030204" pitchFamily="34" charset="0"/>
                        </a:rPr>
                        <a:t> important in the transport of oxygen in our blood </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685914344"/>
                  </a:ext>
                </a:extLst>
              </a:tr>
              <a:tr h="332261">
                <a:tc>
                  <a:txBody>
                    <a:bodyPr/>
                    <a:lstStyle/>
                    <a:p>
                      <a:pPr algn="l" fontAlgn="b"/>
                      <a:r>
                        <a:rPr lang="en-CA" sz="1700" b="0" i="0" u="none" strike="noStrike">
                          <a:solidFill>
                            <a:srgbClr val="000000"/>
                          </a:solidFill>
                          <a:effectLst/>
                          <a:latin typeface="+mj-lt"/>
                          <a:cs typeface="Calibri" panose="020F0502020204030204" pitchFamily="34" charset="0"/>
                        </a:rPr>
                        <a:t>Calcium</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l" fontAlgn="b"/>
                      <a:r>
                        <a:rPr lang="en-CA" sz="1700" b="0" i="0" u="none" strike="noStrike">
                          <a:solidFill>
                            <a:srgbClr val="000000"/>
                          </a:solidFill>
                          <a:effectLst/>
                          <a:latin typeface="+mj-lt"/>
                          <a:cs typeface="Calibri" panose="020F0502020204030204" pitchFamily="34" charset="0"/>
                        </a:rPr>
                        <a:t> helps build strong bones and teeth, helps regulate heart and muscle function</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1062692260"/>
                  </a:ext>
                </a:extLst>
              </a:tr>
              <a:tr h="332261">
                <a:tc>
                  <a:txBody>
                    <a:bodyPr/>
                    <a:lstStyle/>
                    <a:p>
                      <a:pPr algn="l" fontAlgn="b"/>
                      <a:r>
                        <a:rPr lang="en-CA" sz="1700" b="0" i="0" u="none" strike="noStrike" dirty="0">
                          <a:solidFill>
                            <a:srgbClr val="000000"/>
                          </a:solidFill>
                          <a:effectLst/>
                          <a:latin typeface="+mj-lt"/>
                          <a:cs typeface="Calibri" panose="020F0502020204030204" pitchFamily="34" charset="0"/>
                        </a:rPr>
                        <a:t>B vitamins</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l" fontAlgn="b"/>
                      <a:r>
                        <a:rPr lang="en-CA" sz="1700" b="0" i="0" u="none" strike="noStrike">
                          <a:solidFill>
                            <a:srgbClr val="000000"/>
                          </a:solidFill>
                          <a:effectLst/>
                          <a:latin typeface="+mj-lt"/>
                          <a:cs typeface="Calibri" panose="020F0502020204030204" pitchFamily="34" charset="0"/>
                        </a:rPr>
                        <a:t> have a role in energy metabolism, are essential for a healthy nervous system</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281760585"/>
                  </a:ext>
                </a:extLst>
              </a:tr>
              <a:tr h="332261">
                <a:tc>
                  <a:txBody>
                    <a:bodyPr/>
                    <a:lstStyle/>
                    <a:p>
                      <a:pPr algn="l" fontAlgn="b"/>
                      <a:r>
                        <a:rPr lang="en-CA" sz="1700" b="0" i="0" u="none" strike="noStrike">
                          <a:solidFill>
                            <a:srgbClr val="000000"/>
                          </a:solidFill>
                          <a:effectLst/>
                          <a:latin typeface="+mj-lt"/>
                          <a:cs typeface="Calibri" panose="020F0502020204030204" pitchFamily="34" charset="0"/>
                        </a:rPr>
                        <a:t>Folate</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l" fontAlgn="b"/>
                      <a:r>
                        <a:rPr lang="en-CA" sz="1700" b="0" i="0" u="none" strike="noStrike" dirty="0">
                          <a:solidFill>
                            <a:srgbClr val="000000"/>
                          </a:solidFill>
                          <a:effectLst/>
                          <a:latin typeface="+mj-lt"/>
                          <a:cs typeface="Calibri" panose="020F0502020204030204" pitchFamily="34" charset="0"/>
                        </a:rPr>
                        <a:t> required to form red blood cells</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3614629458"/>
                  </a:ext>
                </a:extLst>
              </a:tr>
              <a:tr h="332261">
                <a:tc>
                  <a:txBody>
                    <a:bodyPr/>
                    <a:lstStyle/>
                    <a:p>
                      <a:pPr algn="l" fontAlgn="b"/>
                      <a:r>
                        <a:rPr lang="en-CA" sz="1700" b="0" i="0" u="none" strike="noStrike">
                          <a:solidFill>
                            <a:srgbClr val="000000"/>
                          </a:solidFill>
                          <a:effectLst/>
                          <a:latin typeface="+mj-lt"/>
                          <a:cs typeface="Calibri" panose="020F0502020204030204" pitchFamily="34" charset="0"/>
                        </a:rPr>
                        <a:t>Magnesium</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l" fontAlgn="b"/>
                      <a:r>
                        <a:rPr lang="en-CA" sz="1700" b="0" i="0" u="none" strike="noStrike">
                          <a:solidFill>
                            <a:srgbClr val="000000"/>
                          </a:solidFill>
                          <a:effectLst/>
                          <a:latin typeface="+mj-lt"/>
                          <a:cs typeface="Calibri" panose="020F0502020204030204" pitchFamily="34" charset="0"/>
                        </a:rPr>
                        <a:t> mineral that helps build strong bones and release energy from muscles</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34424393"/>
                  </a:ext>
                </a:extLst>
              </a:tr>
              <a:tr h="332261">
                <a:tc>
                  <a:txBody>
                    <a:bodyPr/>
                    <a:lstStyle/>
                    <a:p>
                      <a:pPr algn="l" fontAlgn="b"/>
                      <a:r>
                        <a:rPr lang="en-CA" sz="1700" b="0" i="0" u="none" strike="noStrike">
                          <a:solidFill>
                            <a:srgbClr val="000000"/>
                          </a:solidFill>
                          <a:effectLst/>
                          <a:latin typeface="+mj-lt"/>
                          <a:cs typeface="Calibri" panose="020F0502020204030204" pitchFamily="34" charset="0"/>
                        </a:rPr>
                        <a:t>Selenium</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l" fontAlgn="b"/>
                      <a:r>
                        <a:rPr lang="en-CA" sz="1700" b="0" i="0" u="none" strike="noStrike">
                          <a:solidFill>
                            <a:srgbClr val="000000"/>
                          </a:solidFill>
                          <a:effectLst/>
                          <a:latin typeface="+mj-lt"/>
                          <a:cs typeface="Calibri" panose="020F0502020204030204" pitchFamily="34" charset="0"/>
                        </a:rPr>
                        <a:t> important for a healthy immune system</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1075348721"/>
                  </a:ext>
                </a:extLst>
              </a:tr>
              <a:tr h="332261">
                <a:tc>
                  <a:txBody>
                    <a:bodyPr/>
                    <a:lstStyle/>
                    <a:p>
                      <a:pPr algn="l" fontAlgn="b"/>
                      <a:r>
                        <a:rPr lang="en-CA" sz="1700" b="0" i="0" u="none" strike="noStrike">
                          <a:solidFill>
                            <a:srgbClr val="000000"/>
                          </a:solidFill>
                          <a:effectLst/>
                          <a:latin typeface="+mj-lt"/>
                          <a:cs typeface="Calibri" panose="020F0502020204030204" pitchFamily="34" charset="0"/>
                        </a:rPr>
                        <a:t>Zinc</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l" fontAlgn="b"/>
                      <a:r>
                        <a:rPr lang="en-CA" sz="1700" b="0" i="0" u="none" strike="noStrike">
                          <a:solidFill>
                            <a:srgbClr val="000000"/>
                          </a:solidFill>
                          <a:effectLst/>
                          <a:latin typeface="+mj-lt"/>
                          <a:cs typeface="Calibri" panose="020F0502020204030204" pitchFamily="34" charset="0"/>
                        </a:rPr>
                        <a:t> involved in our growth and development and immune function</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653654397"/>
                  </a:ext>
                </a:extLst>
              </a:tr>
              <a:tr h="332261">
                <a:tc>
                  <a:txBody>
                    <a:bodyPr/>
                    <a:lstStyle/>
                    <a:p>
                      <a:pPr algn="l" fontAlgn="b"/>
                      <a:r>
                        <a:rPr lang="en-CA" sz="1700" b="0" i="0" u="none" strike="noStrike">
                          <a:solidFill>
                            <a:srgbClr val="000000"/>
                          </a:solidFill>
                          <a:effectLst/>
                          <a:latin typeface="+mj-lt"/>
                          <a:cs typeface="Calibri" panose="020F0502020204030204" pitchFamily="34" charset="0"/>
                        </a:rPr>
                        <a:t>Vitamin A</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l" fontAlgn="b"/>
                      <a:r>
                        <a:rPr lang="en-CA" sz="1700" b="0" i="0" u="none" strike="noStrike">
                          <a:solidFill>
                            <a:srgbClr val="000000"/>
                          </a:solidFill>
                          <a:effectLst/>
                          <a:latin typeface="+mj-lt"/>
                          <a:cs typeface="Calibri" panose="020F0502020204030204" pitchFamily="34" charset="0"/>
                        </a:rPr>
                        <a:t> helps with our vision and keeps our skin healthy</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3095041005"/>
                  </a:ext>
                </a:extLst>
              </a:tr>
              <a:tr h="332261">
                <a:tc>
                  <a:txBody>
                    <a:bodyPr/>
                    <a:lstStyle/>
                    <a:p>
                      <a:pPr algn="l" fontAlgn="b"/>
                      <a:r>
                        <a:rPr lang="en-CA" sz="1700" b="0" i="0" u="none" strike="noStrike">
                          <a:solidFill>
                            <a:srgbClr val="000000"/>
                          </a:solidFill>
                          <a:effectLst/>
                          <a:latin typeface="+mj-lt"/>
                          <a:cs typeface="Calibri" panose="020F0502020204030204" pitchFamily="34" charset="0"/>
                        </a:rPr>
                        <a:t>Vitamin E</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l" fontAlgn="b"/>
                      <a:r>
                        <a:rPr lang="en-CA" sz="1700" b="0" i="0" u="none" strike="noStrike">
                          <a:solidFill>
                            <a:srgbClr val="000000"/>
                          </a:solidFill>
                          <a:effectLst/>
                          <a:latin typeface="+mj-lt"/>
                          <a:cs typeface="Calibri" panose="020F0502020204030204" pitchFamily="34" charset="0"/>
                        </a:rPr>
                        <a:t> an antioxidant and also important for our skin, vision and immune system</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106944443"/>
                  </a:ext>
                </a:extLst>
              </a:tr>
              <a:tr h="332261">
                <a:tc>
                  <a:txBody>
                    <a:bodyPr/>
                    <a:lstStyle/>
                    <a:p>
                      <a:pPr algn="l" fontAlgn="b"/>
                      <a:r>
                        <a:rPr lang="en-CA" sz="1700" b="0" i="0" u="none" strike="noStrike">
                          <a:solidFill>
                            <a:srgbClr val="000000"/>
                          </a:solidFill>
                          <a:effectLst/>
                          <a:latin typeface="+mj-lt"/>
                          <a:cs typeface="Calibri" panose="020F0502020204030204" pitchFamily="34" charset="0"/>
                        </a:rPr>
                        <a:t>Potassium</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l" fontAlgn="b"/>
                      <a:r>
                        <a:rPr lang="en-CA" sz="1700" b="0" i="0" u="none" strike="noStrike" dirty="0">
                          <a:solidFill>
                            <a:srgbClr val="000000"/>
                          </a:solidFill>
                          <a:effectLst/>
                          <a:latin typeface="+mj-lt"/>
                          <a:cs typeface="Calibri" panose="020F0502020204030204" pitchFamily="34" charset="0"/>
                        </a:rPr>
                        <a:t> important for heart, nerve and muscle function</a:t>
                      </a:r>
                    </a:p>
                  </a:txBody>
                  <a:tcPr marL="10405" marR="10405" marT="104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1475681897"/>
                  </a:ext>
                </a:extLst>
              </a:tr>
            </a:tbl>
          </a:graphicData>
        </a:graphic>
      </p:graphicFrame>
    </p:spTree>
    <p:extLst>
      <p:ext uri="{BB962C8B-B14F-4D97-AF65-F5344CB8AC3E}">
        <p14:creationId xmlns:p14="http://schemas.microsoft.com/office/powerpoint/2010/main" val="841007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0">
          <a:extLst>
            <a:ext uri="{FF2B5EF4-FFF2-40B4-BE49-F238E27FC236}">
              <a16:creationId xmlns:a16="http://schemas.microsoft.com/office/drawing/2014/main" id="{C2590819-66E4-7BB5-CEEF-06376555392A}"/>
            </a:ext>
          </a:extLst>
        </p:cNvPr>
        <p:cNvGrpSpPr/>
        <p:nvPr/>
      </p:nvGrpSpPr>
      <p:grpSpPr>
        <a:xfrm>
          <a:off x="0" y="0"/>
          <a:ext cx="0" cy="0"/>
          <a:chOff x="0" y="0"/>
          <a:chExt cx="0" cy="0"/>
        </a:xfrm>
      </p:grpSpPr>
      <p:sp useBgFill="1">
        <p:nvSpPr>
          <p:cNvPr id="606" name="Rectangle 605">
            <a:extLst>
              <a:ext uri="{FF2B5EF4-FFF2-40B4-BE49-F238E27FC236}">
                <a16:creationId xmlns:a16="http://schemas.microsoft.com/office/drawing/2014/main" id="{F97C2011-066A-4575-C6B0-FC0E48215F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1" name="Google Shape;571;g30f17889135_0_42">
            <a:extLst>
              <a:ext uri="{FF2B5EF4-FFF2-40B4-BE49-F238E27FC236}">
                <a16:creationId xmlns:a16="http://schemas.microsoft.com/office/drawing/2014/main" id="{BBF85360-4665-EED0-FBD6-7F64334DEBC4}"/>
              </a:ext>
            </a:extLst>
          </p:cNvPr>
          <p:cNvSpPr txBox="1">
            <a:spLocks noGrp="1"/>
          </p:cNvSpPr>
          <p:nvPr>
            <p:ph type="title"/>
          </p:nvPr>
        </p:nvSpPr>
        <p:spPr>
          <a:xfrm>
            <a:off x="572493" y="238539"/>
            <a:ext cx="11018520" cy="1434415"/>
          </a:xfrm>
          <a:prstGeom prst="rect">
            <a:avLst/>
          </a:prstGeom>
        </p:spPr>
        <p:txBody>
          <a:bodyPr spcFirstLastPara="1" vert="horz" lIns="91425" tIns="45700" rIns="91425" bIns="45700" rtlCol="0" anchor="ctr" anchorCtr="0">
            <a:normAutofit/>
          </a:bodyPr>
          <a:lstStyle/>
          <a:p>
            <a:pPr>
              <a:spcBef>
                <a:spcPts val="0"/>
              </a:spcBef>
            </a:pPr>
            <a:r>
              <a:rPr lang="en-CA" sz="4000" dirty="0"/>
              <a:t>A Word on Protein…</a:t>
            </a:r>
          </a:p>
        </p:txBody>
      </p:sp>
      <p:sp>
        <p:nvSpPr>
          <p:cNvPr id="608" name="sketchy line">
            <a:extLst>
              <a:ext uri="{FF2B5EF4-FFF2-40B4-BE49-F238E27FC236}">
                <a16:creationId xmlns:a16="http://schemas.microsoft.com/office/drawing/2014/main" id="{A732FEC7-E909-FBD2-4BE5-6C1993620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2" name="Google Shape;572;g30f17889135_0_42">
            <a:extLst>
              <a:ext uri="{FF2B5EF4-FFF2-40B4-BE49-F238E27FC236}">
                <a16:creationId xmlns:a16="http://schemas.microsoft.com/office/drawing/2014/main" id="{25408BA2-DA6C-BF67-19FD-8AF54E4D2307}"/>
              </a:ext>
            </a:extLst>
          </p:cNvPr>
          <p:cNvSpPr txBox="1">
            <a:spLocks noGrp="1"/>
          </p:cNvSpPr>
          <p:nvPr>
            <p:ph idx="1"/>
          </p:nvPr>
        </p:nvSpPr>
        <p:spPr>
          <a:xfrm>
            <a:off x="572493" y="1893715"/>
            <a:ext cx="7011648" cy="4577463"/>
          </a:xfrm>
          <a:prstGeom prst="rect">
            <a:avLst/>
          </a:prstGeom>
        </p:spPr>
        <p:txBody>
          <a:bodyPr spcFirstLastPara="1" vert="horz" lIns="91425" tIns="45700" rIns="91425" bIns="45700" rtlCol="0" anchor="t" anchorCtr="0">
            <a:normAutofit/>
          </a:bodyPr>
          <a:lstStyle/>
          <a:p>
            <a:pPr marL="0" marR="0" lvl="0" indent="0" fontAlgn="auto">
              <a:spcBef>
                <a:spcPts val="0"/>
              </a:spcBef>
              <a:spcAft>
                <a:spcPts val="600"/>
              </a:spcAft>
              <a:buClrTx/>
              <a:buSzPct val="81818"/>
              <a:buNone/>
              <a:tabLst/>
              <a:defRPr/>
            </a:pPr>
            <a:r>
              <a:rPr kumimoji="0" lang="en-US" sz="1800" b="1" i="0" u="none" strike="noStrike" cap="none" spc="0" normalizeH="0" baseline="0" noProof="0" dirty="0">
                <a:ln>
                  <a:noFill/>
                </a:ln>
                <a:effectLst/>
                <a:uLnTx/>
                <a:uFillTx/>
              </a:rPr>
              <a:t>Protein</a:t>
            </a:r>
          </a:p>
          <a:p>
            <a:pPr marL="457200" marR="0" lvl="0" fontAlgn="auto">
              <a:spcBef>
                <a:spcPts val="0"/>
              </a:spcBef>
              <a:spcAft>
                <a:spcPts val="600"/>
              </a:spcAft>
              <a:buClrTx/>
              <a:buSzPct val="81818"/>
              <a:tabLst/>
              <a:defRPr/>
            </a:pPr>
            <a:r>
              <a:rPr kumimoji="0" lang="en-US" sz="1600" b="0" i="0" u="none" strike="noStrike" cap="none" spc="0" normalizeH="0" baseline="0" noProof="0" dirty="0">
                <a:ln>
                  <a:noFill/>
                </a:ln>
                <a:effectLst/>
                <a:uLnTx/>
                <a:uFillTx/>
              </a:rPr>
              <a:t>Made of building blocks called amino acids. </a:t>
            </a:r>
          </a:p>
          <a:p>
            <a:pPr marL="457200" marR="0" lvl="0" fontAlgn="auto">
              <a:spcBef>
                <a:spcPts val="0"/>
              </a:spcBef>
              <a:spcAft>
                <a:spcPts val="600"/>
              </a:spcAft>
              <a:buClrTx/>
              <a:buSzPct val="81818"/>
              <a:tabLst/>
              <a:defRPr/>
            </a:pPr>
            <a:r>
              <a:rPr kumimoji="0" lang="en-US" sz="1600" b="0" i="0" u="none" strike="noStrike" cap="none" spc="0" normalizeH="0" baseline="0" noProof="0" dirty="0">
                <a:ln>
                  <a:noFill/>
                </a:ln>
                <a:effectLst/>
                <a:uLnTx/>
                <a:uFillTx/>
              </a:rPr>
              <a:t>There are 20 amino acids and 9 are called </a:t>
            </a:r>
            <a:r>
              <a:rPr kumimoji="0" lang="en-US" sz="1600" b="1" i="0" u="none" strike="noStrike" cap="none" spc="0" normalizeH="0" baseline="0" noProof="0" dirty="0">
                <a:ln>
                  <a:noFill/>
                </a:ln>
                <a:effectLst/>
                <a:uLnTx/>
                <a:uFillTx/>
              </a:rPr>
              <a:t>essential amino acids</a:t>
            </a:r>
            <a:r>
              <a:rPr kumimoji="0" lang="en-US" sz="1600" b="0" i="0" u="none" strike="noStrike" cap="none" spc="0" normalizeH="0" baseline="0" noProof="0" dirty="0">
                <a:ln>
                  <a:noFill/>
                </a:ln>
                <a:effectLst/>
                <a:uLnTx/>
                <a:uFillTx/>
              </a:rPr>
              <a:t> that we must  get from the foods we eat; our bodies can then make the other 11.</a:t>
            </a:r>
          </a:p>
          <a:p>
            <a:pPr marR="0" lvl="0" indent="0" fontAlgn="auto">
              <a:spcBef>
                <a:spcPts val="0"/>
              </a:spcBef>
              <a:spcAft>
                <a:spcPts val="600"/>
              </a:spcAft>
              <a:buClrTx/>
              <a:buSzPct val="81818"/>
              <a:buNone/>
              <a:tabLst/>
              <a:defRPr/>
            </a:pPr>
            <a:endParaRPr kumimoji="0" lang="en-US" sz="600" b="0" i="0" u="none" strike="noStrike" cap="none" spc="0" normalizeH="0" baseline="0" noProof="0" dirty="0">
              <a:ln>
                <a:noFill/>
              </a:ln>
              <a:effectLst/>
              <a:uLnTx/>
              <a:uFillTx/>
            </a:endParaRPr>
          </a:p>
          <a:p>
            <a:pPr marL="457200" marR="0" lvl="0" fontAlgn="auto">
              <a:spcBef>
                <a:spcPts val="0"/>
              </a:spcBef>
              <a:spcAft>
                <a:spcPts val="600"/>
              </a:spcAft>
              <a:buClrTx/>
              <a:buSzPct val="81818"/>
              <a:tabLst/>
              <a:defRPr/>
            </a:pPr>
            <a:r>
              <a:rPr kumimoji="0" lang="en-US" sz="1600" b="0" i="0" u="none" strike="noStrike" cap="none" spc="0" normalizeH="0" baseline="0" noProof="0" dirty="0">
                <a:ln>
                  <a:noFill/>
                </a:ln>
                <a:effectLst/>
                <a:uLnTx/>
                <a:uFillTx/>
              </a:rPr>
              <a:t>A </a:t>
            </a:r>
            <a:r>
              <a:rPr kumimoji="0" lang="en-US" sz="1600" b="1" i="0" u="none" strike="noStrike" cap="none" spc="0" normalizeH="0" baseline="0" noProof="0" dirty="0">
                <a:ln>
                  <a:noFill/>
                </a:ln>
                <a:effectLst/>
                <a:uLnTx/>
                <a:uFillTx/>
              </a:rPr>
              <a:t>complete protein </a:t>
            </a:r>
            <a:r>
              <a:rPr kumimoji="0" lang="en-US" sz="1600" b="0" i="0" u="none" strike="noStrike" cap="none" spc="0" normalizeH="0" baseline="0" noProof="0" dirty="0">
                <a:ln>
                  <a:noFill/>
                </a:ln>
                <a:effectLst/>
                <a:uLnTx/>
                <a:uFillTx/>
              </a:rPr>
              <a:t>refers to protein sources like beef, pork, poultry, chicken, fish and whole sources of soy like tofu and edamame because they contain all the amino acids in consistent amounts.(a)</a:t>
            </a:r>
          </a:p>
          <a:p>
            <a:pPr marR="0" lvl="0" indent="0" fontAlgn="auto">
              <a:spcBef>
                <a:spcPts val="0"/>
              </a:spcBef>
              <a:spcAft>
                <a:spcPts val="600"/>
              </a:spcAft>
              <a:buClrTx/>
              <a:buSzPct val="81818"/>
              <a:buNone/>
              <a:tabLst/>
              <a:defRPr/>
            </a:pPr>
            <a:endParaRPr kumimoji="0" lang="en-US" sz="600" b="0" i="0" u="none" strike="noStrike" cap="none" spc="0" normalizeH="0" baseline="0" noProof="0" dirty="0">
              <a:ln>
                <a:noFill/>
              </a:ln>
              <a:effectLst/>
              <a:uLnTx/>
              <a:uFillTx/>
            </a:endParaRPr>
          </a:p>
          <a:p>
            <a:pPr marL="457200" marR="0" lvl="0" fontAlgn="auto">
              <a:spcBef>
                <a:spcPts val="0"/>
              </a:spcBef>
              <a:spcAft>
                <a:spcPts val="600"/>
              </a:spcAft>
              <a:buClrTx/>
              <a:buSzPct val="81818"/>
              <a:tabLst/>
              <a:defRPr/>
            </a:pPr>
            <a:r>
              <a:rPr kumimoji="0" lang="en-US" sz="1600" b="0" i="0" u="none" strike="noStrike" cap="none" spc="0" normalizeH="0" baseline="0" noProof="0" dirty="0">
                <a:ln>
                  <a:noFill/>
                </a:ln>
                <a:effectLst/>
                <a:uLnTx/>
                <a:uFillTx/>
              </a:rPr>
              <a:t>Plant based sources of protein like pulses and nuts contain all the essential amino acids but have lower amounts of one or more of them. Sometimes these sources are called </a:t>
            </a:r>
            <a:r>
              <a:rPr lang="en-US" sz="1600" b="1" dirty="0"/>
              <a:t>incomplete proteins. </a:t>
            </a:r>
            <a:r>
              <a:rPr kumimoji="0" lang="en-US" sz="1600" b="0" i="0" u="none" strike="noStrike" cap="none" spc="0" normalizeH="0" baseline="0" noProof="0" dirty="0">
                <a:ln>
                  <a:noFill/>
                </a:ln>
                <a:effectLst/>
                <a:uLnTx/>
                <a:uFillTx/>
              </a:rPr>
              <a:t>Eating a combination of foods ensures that we get all the required amino acids in the amounts needed to maintain good health.(b) </a:t>
            </a:r>
          </a:p>
          <a:p>
            <a:pPr marR="0" lvl="0" indent="0" fontAlgn="auto">
              <a:spcBef>
                <a:spcPts val="0"/>
              </a:spcBef>
              <a:spcAft>
                <a:spcPts val="600"/>
              </a:spcAft>
              <a:buClrTx/>
              <a:buSzPct val="81818"/>
              <a:buNone/>
              <a:tabLst/>
              <a:defRPr/>
            </a:pPr>
            <a:endParaRPr kumimoji="0" lang="en-US" sz="600" b="0" i="0" u="none" strike="noStrike" cap="none" spc="0" normalizeH="0" baseline="0" noProof="0" dirty="0">
              <a:ln>
                <a:noFill/>
              </a:ln>
              <a:effectLst/>
              <a:uLnTx/>
              <a:uFillTx/>
            </a:endParaRPr>
          </a:p>
          <a:p>
            <a:pPr marL="457200" marR="0" lvl="0" fontAlgn="auto">
              <a:spcBef>
                <a:spcPts val="0"/>
              </a:spcBef>
              <a:spcAft>
                <a:spcPts val="600"/>
              </a:spcAft>
              <a:buClrTx/>
              <a:buSzPct val="81818"/>
              <a:tabLst/>
              <a:defRPr/>
            </a:pPr>
            <a:r>
              <a:rPr lang="en-US" sz="1600" dirty="0"/>
              <a:t>Canada’s Food Guide has information to help us eat a variety of foods every day to meet our nutritional needs.</a:t>
            </a:r>
          </a:p>
          <a:p>
            <a:pPr marL="0" indent="0">
              <a:spcBef>
                <a:spcPts val="360"/>
              </a:spcBef>
              <a:spcAft>
                <a:spcPts val="0"/>
              </a:spcAft>
              <a:buNone/>
            </a:pPr>
            <a:endParaRPr lang="en-CA" sz="1800" dirty="0"/>
          </a:p>
        </p:txBody>
      </p:sp>
      <p:pic>
        <p:nvPicPr>
          <p:cNvPr id="9" name="Picture 8">
            <a:extLst>
              <a:ext uri="{FF2B5EF4-FFF2-40B4-BE49-F238E27FC236}">
                <a16:creationId xmlns:a16="http://schemas.microsoft.com/office/drawing/2014/main" id="{59AF91DD-2A80-3932-E76E-B1D78FE0B160}"/>
              </a:ext>
            </a:extLst>
          </p:cNvPr>
          <p:cNvPicPr>
            <a:picLocks noChangeAspect="1"/>
          </p:cNvPicPr>
          <p:nvPr/>
        </p:nvPicPr>
        <p:blipFill>
          <a:blip r:embed="rId3">
            <a:extLst>
              <a:ext uri="{28A0092B-C50C-407E-A947-70E740481C1C}">
                <a14:useLocalDpi xmlns:a14="http://schemas.microsoft.com/office/drawing/2010/main" val="0"/>
              </a:ext>
            </a:extLst>
          </a:blip>
          <a:srcRect t="-17" b="489"/>
          <a:stretch/>
        </p:blipFill>
        <p:spPr>
          <a:xfrm>
            <a:off x="8238262" y="2071316"/>
            <a:ext cx="3307031" cy="4238045"/>
          </a:xfrm>
          <a:prstGeom prst="rect">
            <a:avLst/>
          </a:prstGeom>
        </p:spPr>
      </p:pic>
    </p:spTree>
    <p:extLst>
      <p:ext uri="{BB962C8B-B14F-4D97-AF65-F5344CB8AC3E}">
        <p14:creationId xmlns:p14="http://schemas.microsoft.com/office/powerpoint/2010/main" val="4136725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alpha val="72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5D3D8-7AA0-3506-1442-F2C0DE3D4EB2}"/>
              </a:ext>
            </a:extLst>
          </p:cNvPr>
          <p:cNvPicPr>
            <a:picLocks noChangeAspect="1"/>
          </p:cNvPicPr>
          <p:nvPr/>
        </p:nvPicPr>
        <p:blipFill>
          <a:blip r:embed="rId3"/>
          <a:srcRect t="1888" b="4269"/>
          <a:stretch/>
        </p:blipFill>
        <p:spPr>
          <a:xfrm>
            <a:off x="619874" y="0"/>
            <a:ext cx="10952252" cy="6849959"/>
          </a:xfrm>
          <a:prstGeom prst="rect">
            <a:avLst/>
          </a:prstGeom>
        </p:spPr>
      </p:pic>
      <p:sp>
        <p:nvSpPr>
          <p:cNvPr id="3" name="TextBox 2">
            <a:extLst>
              <a:ext uri="{FF2B5EF4-FFF2-40B4-BE49-F238E27FC236}">
                <a16:creationId xmlns:a16="http://schemas.microsoft.com/office/drawing/2014/main" id="{3175DA91-7450-4E89-4B66-CD04853AF39F}"/>
              </a:ext>
            </a:extLst>
          </p:cNvPr>
          <p:cNvSpPr txBox="1"/>
          <p:nvPr/>
        </p:nvSpPr>
        <p:spPr>
          <a:xfrm>
            <a:off x="4215829" y="2147706"/>
            <a:ext cx="3760342" cy="2554545"/>
          </a:xfrm>
          <a:prstGeom prst="rect">
            <a:avLst/>
          </a:prstGeom>
          <a:noFill/>
        </p:spPr>
        <p:txBody>
          <a:bodyPr wrap="square" rtlCol="0" anchor="ctr">
            <a:spAutoFit/>
          </a:bodyPr>
          <a:lstStyle/>
          <a:p>
            <a:pPr algn="ctr"/>
            <a:r>
              <a:rPr lang="en-CA" sz="4000" dirty="0"/>
              <a:t>A</a:t>
            </a:r>
          </a:p>
          <a:p>
            <a:pPr algn="ctr"/>
            <a:r>
              <a:rPr lang="en-CA" sz="4000" dirty="0"/>
              <a:t>Word</a:t>
            </a:r>
          </a:p>
          <a:p>
            <a:pPr algn="ctr"/>
            <a:r>
              <a:rPr lang="en-CA" sz="4000" dirty="0"/>
              <a:t>on</a:t>
            </a:r>
          </a:p>
          <a:p>
            <a:pPr algn="ctr"/>
            <a:r>
              <a:rPr lang="en-CA" sz="4000" dirty="0"/>
              <a:t>Fibre and Gas</a:t>
            </a:r>
          </a:p>
        </p:txBody>
      </p:sp>
      <p:sp>
        <p:nvSpPr>
          <p:cNvPr id="4" name="TextBox 3">
            <a:extLst>
              <a:ext uri="{FF2B5EF4-FFF2-40B4-BE49-F238E27FC236}">
                <a16:creationId xmlns:a16="http://schemas.microsoft.com/office/drawing/2014/main" id="{5A82352C-11F6-FFD7-D193-8D3A6548F1EF}"/>
              </a:ext>
            </a:extLst>
          </p:cNvPr>
          <p:cNvSpPr txBox="1"/>
          <p:nvPr/>
        </p:nvSpPr>
        <p:spPr>
          <a:xfrm>
            <a:off x="9774148" y="284580"/>
            <a:ext cx="2222440" cy="6247864"/>
          </a:xfrm>
          <a:prstGeom prst="rect">
            <a:avLst/>
          </a:prstGeom>
          <a:noFill/>
        </p:spPr>
        <p:txBody>
          <a:bodyPr wrap="square" rtlCol="0">
            <a:spAutoFit/>
          </a:bodyPr>
          <a:lstStyle/>
          <a:p>
            <a:pPr algn="ctr"/>
            <a:r>
              <a:rPr lang="en-CA" sz="1600" b="1" dirty="0"/>
              <a:t>Uh oh, gas!</a:t>
            </a:r>
          </a:p>
          <a:p>
            <a:pPr algn="ctr"/>
            <a:r>
              <a:rPr lang="en-CA" sz="1500" dirty="0"/>
              <a:t>Do you get gas when you eat pulses, legumes or other high fibre foods? </a:t>
            </a:r>
          </a:p>
          <a:p>
            <a:pPr algn="ctr"/>
            <a:endParaRPr lang="en-CA" sz="800" dirty="0"/>
          </a:p>
          <a:p>
            <a:pPr algn="ctr"/>
            <a:r>
              <a:rPr lang="en-CA" sz="1500" dirty="0"/>
              <a:t>It could be because you aren’t eating enough fibre on a consistent basis!</a:t>
            </a:r>
          </a:p>
          <a:p>
            <a:pPr algn="ctr"/>
            <a:endParaRPr lang="en-CA" sz="800" dirty="0"/>
          </a:p>
          <a:p>
            <a:pPr algn="ctr"/>
            <a:r>
              <a:rPr lang="en-CA" sz="1500" dirty="0"/>
              <a:t>Eating a large amount of high fibre foods all at once or only occasionally can cause bloating and gas. </a:t>
            </a:r>
          </a:p>
          <a:p>
            <a:pPr algn="ctr"/>
            <a:endParaRPr lang="en-CA" sz="800" dirty="0"/>
          </a:p>
          <a:p>
            <a:pPr algn="ctr"/>
            <a:r>
              <a:rPr lang="en-CA" sz="1500"/>
              <a:t>Start by </a:t>
            </a:r>
            <a:r>
              <a:rPr lang="en-CA" sz="1500" dirty="0"/>
              <a:t>eating smaller amounts of high fibre foods more often, like 2-3 times a week and drink lots of water. </a:t>
            </a:r>
          </a:p>
          <a:p>
            <a:pPr algn="ctr"/>
            <a:endParaRPr lang="en-CA" sz="800" dirty="0"/>
          </a:p>
          <a:p>
            <a:pPr algn="ctr"/>
            <a:r>
              <a:rPr lang="en-CA" sz="1500" dirty="0"/>
              <a:t>This will help your digestive tract adapt to a higher fibre diet and eventually reduce the bloating and gas!   </a:t>
            </a:r>
          </a:p>
        </p:txBody>
      </p:sp>
      <p:sp>
        <p:nvSpPr>
          <p:cNvPr id="5" name="TextBox 4">
            <a:extLst>
              <a:ext uri="{FF2B5EF4-FFF2-40B4-BE49-F238E27FC236}">
                <a16:creationId xmlns:a16="http://schemas.microsoft.com/office/drawing/2014/main" id="{261A1B4F-9D2B-F9CE-E2D2-58F80FA8B55B}"/>
              </a:ext>
            </a:extLst>
          </p:cNvPr>
          <p:cNvSpPr txBox="1"/>
          <p:nvPr/>
        </p:nvSpPr>
        <p:spPr>
          <a:xfrm>
            <a:off x="195412" y="1347486"/>
            <a:ext cx="2222440" cy="4154984"/>
          </a:xfrm>
          <a:prstGeom prst="rect">
            <a:avLst/>
          </a:prstGeom>
          <a:noFill/>
        </p:spPr>
        <p:txBody>
          <a:bodyPr wrap="square" rtlCol="0">
            <a:spAutoFit/>
          </a:bodyPr>
          <a:lstStyle/>
          <a:p>
            <a:r>
              <a:rPr lang="en-CA" sz="1600" b="1" dirty="0"/>
              <a:t>What is Fibre?</a:t>
            </a:r>
          </a:p>
          <a:p>
            <a:r>
              <a:rPr kumimoji="0" lang="en-US" sz="1500" b="0" i="0" u="none" strike="noStrike" cap="none" spc="0" normalizeH="0" baseline="0" noProof="0" dirty="0">
                <a:ln>
                  <a:noFill/>
                </a:ln>
                <a:effectLst/>
                <a:uLnTx/>
                <a:uFillTx/>
              </a:rPr>
              <a:t>A type </a:t>
            </a:r>
            <a:r>
              <a:rPr lang="en-US" sz="1500" dirty="0"/>
              <a:t>of complex carbohydrate found in plant foods that is not digestible.(a)</a:t>
            </a:r>
          </a:p>
          <a:p>
            <a:endParaRPr lang="en-US" sz="600" dirty="0"/>
          </a:p>
          <a:p>
            <a:r>
              <a:rPr lang="en-US" sz="1500" dirty="0"/>
              <a:t>Helps keep our digestive tract healthy, helps us feel full longer and lower blood cholesterol levels.(a)</a:t>
            </a:r>
          </a:p>
          <a:p>
            <a:pPr marL="285750" indent="-285750">
              <a:buFont typeface="Arial" panose="020B0604020202020204" pitchFamily="34" charset="0"/>
              <a:buChar char="•"/>
            </a:pPr>
            <a:endParaRPr lang="en-US" sz="1500" dirty="0"/>
          </a:p>
          <a:p>
            <a:r>
              <a:rPr lang="en-US" sz="1600" b="1" dirty="0"/>
              <a:t>Fibre containing foods include:</a:t>
            </a:r>
          </a:p>
          <a:p>
            <a:pPr marL="285750" indent="-285750">
              <a:buFont typeface="Arial" panose="020B0604020202020204" pitchFamily="34" charset="0"/>
              <a:buChar char="•"/>
            </a:pPr>
            <a:r>
              <a:rPr lang="en-US" sz="1500" dirty="0"/>
              <a:t>Pulses &amp; Legumes</a:t>
            </a:r>
          </a:p>
          <a:p>
            <a:pPr marL="285750" indent="-285750">
              <a:buFont typeface="Arial" panose="020B0604020202020204" pitchFamily="34" charset="0"/>
              <a:buChar char="•"/>
            </a:pPr>
            <a:r>
              <a:rPr lang="en-US" sz="1500" dirty="0"/>
              <a:t>Nuts &amp; Seeds</a:t>
            </a:r>
          </a:p>
          <a:p>
            <a:pPr marL="285750" indent="-285750">
              <a:buFont typeface="Arial" panose="020B0604020202020204" pitchFamily="34" charset="0"/>
              <a:buChar char="•"/>
            </a:pPr>
            <a:r>
              <a:rPr lang="en-US" sz="1500" dirty="0"/>
              <a:t>Whole Grains</a:t>
            </a:r>
          </a:p>
          <a:p>
            <a:pPr marL="285750" indent="-285750">
              <a:buFont typeface="Arial" panose="020B0604020202020204" pitchFamily="34" charset="0"/>
              <a:buChar char="•"/>
            </a:pPr>
            <a:r>
              <a:rPr lang="en-US" sz="1500" dirty="0"/>
              <a:t>Fruits &amp; Vegetables</a:t>
            </a:r>
            <a:endParaRPr lang="en-CA" sz="1600" dirty="0"/>
          </a:p>
        </p:txBody>
      </p:sp>
    </p:spTree>
    <p:extLst>
      <p:ext uri="{BB962C8B-B14F-4D97-AF65-F5344CB8AC3E}">
        <p14:creationId xmlns:p14="http://schemas.microsoft.com/office/powerpoint/2010/main" val="227089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0"/>
        <p:cNvGrpSpPr/>
        <p:nvPr/>
      </p:nvGrpSpPr>
      <p:grpSpPr>
        <a:xfrm>
          <a:off x="0" y="0"/>
          <a:ext cx="0" cy="0"/>
          <a:chOff x="0" y="0"/>
          <a:chExt cx="0" cy="0"/>
        </a:xfrm>
      </p:grpSpPr>
      <p:sp useBgFill="1">
        <p:nvSpPr>
          <p:cNvPr id="606" name="Rectangle 60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1" name="Google Shape;571;g30f17889135_0_42"/>
          <p:cNvSpPr txBox="1">
            <a:spLocks noGrp="1"/>
          </p:cNvSpPr>
          <p:nvPr>
            <p:ph type="title"/>
          </p:nvPr>
        </p:nvSpPr>
        <p:spPr>
          <a:xfrm>
            <a:off x="572493" y="238539"/>
            <a:ext cx="11018520" cy="1434415"/>
          </a:xfrm>
          <a:prstGeom prst="rect">
            <a:avLst/>
          </a:prstGeom>
        </p:spPr>
        <p:txBody>
          <a:bodyPr spcFirstLastPara="1" vert="horz" lIns="91425" tIns="45700" rIns="91425" bIns="45700" rtlCol="0" anchor="ctr" anchorCtr="0">
            <a:normAutofit/>
          </a:bodyPr>
          <a:lstStyle/>
          <a:p>
            <a:pPr algn="ctr">
              <a:spcBef>
                <a:spcPts val="0"/>
              </a:spcBef>
            </a:pPr>
            <a:r>
              <a:rPr lang="en-CA" sz="4000" dirty="0"/>
              <a:t>Idea To Consider: Sensitivities/Allergies</a:t>
            </a:r>
          </a:p>
        </p:txBody>
      </p:sp>
      <p:sp>
        <p:nvSpPr>
          <p:cNvPr id="60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2" name="Google Shape;572;g30f17889135_0_42"/>
          <p:cNvSpPr txBox="1">
            <a:spLocks noGrp="1"/>
          </p:cNvSpPr>
          <p:nvPr>
            <p:ph idx="1"/>
          </p:nvPr>
        </p:nvSpPr>
        <p:spPr>
          <a:xfrm>
            <a:off x="572493" y="2071316"/>
            <a:ext cx="7011648" cy="4311196"/>
          </a:xfrm>
          <a:prstGeom prst="rect">
            <a:avLst/>
          </a:prstGeom>
        </p:spPr>
        <p:txBody>
          <a:bodyPr spcFirstLastPara="1" vert="horz" lIns="91425" tIns="45700" rIns="91425" bIns="45700" rtlCol="0" anchor="t" anchorCtr="0">
            <a:normAutofit lnSpcReduction="10000"/>
          </a:bodyPr>
          <a:lstStyle/>
          <a:p>
            <a:pPr marL="0" indent="0">
              <a:spcBef>
                <a:spcPts val="360"/>
              </a:spcBef>
              <a:spcAft>
                <a:spcPts val="0"/>
              </a:spcAft>
              <a:buNone/>
            </a:pPr>
            <a:r>
              <a:rPr lang="en-CA" sz="1800" dirty="0"/>
              <a:t>When serving meals, dishes or recipes, it’s important to consider if any of your friends or family have food allergies. </a:t>
            </a:r>
          </a:p>
          <a:p>
            <a:pPr marL="0" indent="0">
              <a:spcBef>
                <a:spcPts val="360"/>
              </a:spcBef>
              <a:spcAft>
                <a:spcPts val="0"/>
              </a:spcAft>
              <a:buNone/>
            </a:pPr>
            <a:endParaRPr lang="en-CA" sz="600" dirty="0"/>
          </a:p>
          <a:p>
            <a:pPr marL="0" indent="0">
              <a:spcBef>
                <a:spcPts val="360"/>
              </a:spcBef>
              <a:spcAft>
                <a:spcPts val="0"/>
              </a:spcAft>
              <a:buNone/>
            </a:pPr>
            <a:r>
              <a:rPr lang="en-CA" sz="1800" dirty="0"/>
              <a:t>Food allergies tend to be more common in children versus adults. </a:t>
            </a:r>
          </a:p>
          <a:p>
            <a:pPr marL="0" indent="0">
              <a:spcBef>
                <a:spcPts val="360"/>
              </a:spcBef>
              <a:spcAft>
                <a:spcPts val="0"/>
              </a:spcAft>
              <a:buNone/>
            </a:pPr>
            <a:endParaRPr lang="en-CA" sz="600" dirty="0"/>
          </a:p>
          <a:p>
            <a:pPr marL="0" indent="0">
              <a:spcBef>
                <a:spcPts val="360"/>
              </a:spcBef>
              <a:spcAft>
                <a:spcPts val="0"/>
              </a:spcAft>
              <a:buNone/>
            </a:pPr>
            <a:r>
              <a:rPr lang="en-CA" sz="1800" dirty="0"/>
              <a:t>According to Alberta Health Services, </a:t>
            </a:r>
          </a:p>
          <a:p>
            <a:pPr marL="457200" indent="0">
              <a:spcBef>
                <a:spcPts val="360"/>
              </a:spcBef>
              <a:spcAft>
                <a:spcPts val="0"/>
              </a:spcAft>
              <a:buNone/>
            </a:pPr>
            <a:endParaRPr lang="en-CA" sz="600" dirty="0">
              <a:highlight>
                <a:srgbClr val="FFFFFF"/>
              </a:highlight>
            </a:endParaRPr>
          </a:p>
          <a:p>
            <a:pPr marL="457200" indent="0">
              <a:spcBef>
                <a:spcPts val="360"/>
              </a:spcBef>
              <a:spcAft>
                <a:spcPts val="0"/>
              </a:spcAft>
              <a:buNone/>
            </a:pPr>
            <a:r>
              <a:rPr lang="en-CA" sz="1400" i="1" dirty="0">
                <a:highlight>
                  <a:srgbClr val="FFFFFF"/>
                </a:highlight>
              </a:rPr>
              <a:t>Milk, eggs, peanuts, tree nuts, fish, shellfish, wheat, and soy cause most problems in children. Some babies are so sensitive to these foods that if the food is eaten by the mother, drinking  her breast milk can cause a reaction. Most children outgrow allergies to eggs, milk, wheat, and soy.</a:t>
            </a:r>
          </a:p>
          <a:p>
            <a:pPr marL="457200" indent="0">
              <a:spcBef>
                <a:spcPts val="360"/>
              </a:spcBef>
              <a:spcAft>
                <a:spcPts val="0"/>
              </a:spcAft>
              <a:buNone/>
            </a:pPr>
            <a:r>
              <a:rPr lang="en-CA" sz="1400" i="1" dirty="0">
                <a:highlight>
                  <a:srgbClr val="FFFFFF"/>
                </a:highlight>
              </a:rPr>
              <a:t>Peanuts, tree nuts, fish, and shellfish cause most of the allergic reactions in teens and adults.</a:t>
            </a:r>
          </a:p>
          <a:p>
            <a:pPr marL="457200" indent="0">
              <a:spcBef>
                <a:spcPts val="360"/>
              </a:spcBef>
              <a:spcAft>
                <a:spcPts val="0"/>
              </a:spcAft>
              <a:buNone/>
            </a:pPr>
            <a:r>
              <a:rPr lang="en-CA" sz="1400" i="1" dirty="0">
                <a:highlight>
                  <a:srgbClr val="FFFFFF"/>
                </a:highlight>
              </a:rPr>
              <a:t>Adults typically remain allergic to the food for life (2024)</a:t>
            </a:r>
          </a:p>
          <a:p>
            <a:pPr marL="0" indent="0">
              <a:spcBef>
                <a:spcPts val="1100"/>
              </a:spcBef>
              <a:spcAft>
                <a:spcPts val="0"/>
              </a:spcAft>
              <a:buNone/>
            </a:pPr>
            <a:r>
              <a:rPr lang="en-CA" sz="1800" dirty="0">
                <a:highlight>
                  <a:srgbClr val="FFFFFF"/>
                </a:highlight>
              </a:rPr>
              <a:t>Always inform your guests of the ingredients in your dishes if possible and consider the dietary needs of those you are preparing food for. </a:t>
            </a:r>
          </a:p>
          <a:p>
            <a:pPr marL="0" indent="0">
              <a:spcBef>
                <a:spcPts val="1100"/>
              </a:spcBef>
              <a:spcAft>
                <a:spcPts val="0"/>
              </a:spcAft>
              <a:buNone/>
            </a:pPr>
            <a:r>
              <a:rPr lang="en-CA" sz="1800" dirty="0">
                <a:highlight>
                  <a:srgbClr val="FFFFFF"/>
                </a:highlight>
              </a:rPr>
              <a:t>Click </a:t>
            </a:r>
            <a:r>
              <a:rPr lang="en-CA" sz="1800" u="sng" dirty="0">
                <a:highlight>
                  <a:srgbClr val="FFFFFF"/>
                </a:highlight>
                <a:hlinkClick r:id="rId3"/>
              </a:rPr>
              <a:t>here</a:t>
            </a:r>
            <a:r>
              <a:rPr lang="en-CA" sz="1800" dirty="0">
                <a:highlight>
                  <a:srgbClr val="FFFFFF"/>
                </a:highlight>
              </a:rPr>
              <a:t> for additional information.  </a:t>
            </a:r>
            <a:endParaRPr lang="en-CA" sz="1800" dirty="0"/>
          </a:p>
        </p:txBody>
      </p:sp>
      <p:pic>
        <p:nvPicPr>
          <p:cNvPr id="9" name="Picture 8" descr="Small group dining outdoors">
            <a:extLst>
              <a:ext uri="{FF2B5EF4-FFF2-40B4-BE49-F238E27FC236}">
                <a16:creationId xmlns:a16="http://schemas.microsoft.com/office/drawing/2014/main" id="{AEE683AF-8011-DFC0-A4BB-0D402ED4AABE}"/>
              </a:ext>
            </a:extLst>
          </p:cNvPr>
          <p:cNvPicPr>
            <a:picLocks noChangeAspect="1"/>
          </p:cNvPicPr>
          <p:nvPr/>
        </p:nvPicPr>
        <p:blipFill>
          <a:blip r:embed="rId4">
            <a:extLst>
              <a:ext uri="{28A0092B-C50C-407E-A947-70E740481C1C}">
                <a14:useLocalDpi xmlns:a14="http://schemas.microsoft.com/office/drawing/2010/main" val="0"/>
              </a:ext>
            </a:extLst>
          </a:blip>
          <a:srcRect l="13294" r="21048" b="3"/>
          <a:stretch/>
        </p:blipFill>
        <p:spPr>
          <a:xfrm>
            <a:off x="7675658" y="2093976"/>
            <a:ext cx="3941064" cy="40965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Shape 516">
          <a:extLst>
            <a:ext uri="{FF2B5EF4-FFF2-40B4-BE49-F238E27FC236}">
              <a16:creationId xmlns:a16="http://schemas.microsoft.com/office/drawing/2014/main" id="{D603675A-161A-CC67-ADE5-267AA5354F67}"/>
            </a:ext>
          </a:extLst>
        </p:cNvPr>
        <p:cNvGrpSpPr/>
        <p:nvPr/>
      </p:nvGrpSpPr>
      <p:grpSpPr>
        <a:xfrm>
          <a:off x="0" y="0"/>
          <a:ext cx="0" cy="0"/>
          <a:chOff x="0" y="0"/>
          <a:chExt cx="0" cy="0"/>
        </a:xfrm>
      </p:grpSpPr>
      <p:sp useBgFill="1">
        <p:nvSpPr>
          <p:cNvPr id="523" name="Rectangle 522">
            <a:extLst>
              <a:ext uri="{FF2B5EF4-FFF2-40B4-BE49-F238E27FC236}">
                <a16:creationId xmlns:a16="http://schemas.microsoft.com/office/drawing/2014/main" id="{518703B2-A18E-1D69-5CA0-28F20CB92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7" name="Google Shape;517;g2fc4a6b69f7_0_49">
            <a:extLst>
              <a:ext uri="{FF2B5EF4-FFF2-40B4-BE49-F238E27FC236}">
                <a16:creationId xmlns:a16="http://schemas.microsoft.com/office/drawing/2014/main" id="{7E98D780-D5FA-0261-9240-C75D4EED71A4}"/>
              </a:ext>
            </a:extLst>
          </p:cNvPr>
          <p:cNvSpPr txBox="1">
            <a:spLocks noGrp="1"/>
          </p:cNvSpPr>
          <p:nvPr>
            <p:ph type="title"/>
          </p:nvPr>
        </p:nvSpPr>
        <p:spPr>
          <a:xfrm>
            <a:off x="838200" y="365125"/>
            <a:ext cx="10515600" cy="1325563"/>
          </a:xfrm>
          <a:prstGeom prst="rect">
            <a:avLst/>
          </a:prstGeom>
        </p:spPr>
        <p:txBody>
          <a:bodyPr spcFirstLastPara="1" vert="horz" lIns="91425" tIns="45700" rIns="91425" bIns="45700" rtlCol="0" anchorCtr="0">
            <a:normAutofit/>
          </a:bodyPr>
          <a:lstStyle/>
          <a:p>
            <a:pPr>
              <a:spcBef>
                <a:spcPts val="0"/>
              </a:spcBef>
            </a:pPr>
            <a:r>
              <a:rPr lang="en-US" sz="4000" dirty="0"/>
              <a:t>Are you getting enough?</a:t>
            </a:r>
          </a:p>
        </p:txBody>
      </p:sp>
      <p:sp>
        <p:nvSpPr>
          <p:cNvPr id="525" name="sketch line">
            <a:extLst>
              <a:ext uri="{FF2B5EF4-FFF2-40B4-BE49-F238E27FC236}">
                <a16:creationId xmlns:a16="http://schemas.microsoft.com/office/drawing/2014/main" id="{B4D5D9D5-89E7-AD02-F30F-ABA2B25C64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ontent Placeholder 3">
            <a:extLst>
              <a:ext uri="{FF2B5EF4-FFF2-40B4-BE49-F238E27FC236}">
                <a16:creationId xmlns:a16="http://schemas.microsoft.com/office/drawing/2014/main" id="{12D97AAE-2754-95E2-4645-758F2DD3ECC6}"/>
              </a:ext>
            </a:extLst>
          </p:cNvPr>
          <p:cNvSpPr>
            <a:spLocks noGrp="1"/>
          </p:cNvSpPr>
          <p:nvPr>
            <p:ph idx="1"/>
          </p:nvPr>
        </p:nvSpPr>
        <p:spPr>
          <a:xfrm>
            <a:off x="479669" y="1825624"/>
            <a:ext cx="9056217" cy="4753305"/>
          </a:xfrm>
        </p:spPr>
        <p:txBody>
          <a:bodyPr>
            <a:noAutofit/>
          </a:bodyPr>
          <a:lstStyle/>
          <a:p>
            <a:pPr marL="0" indent="0">
              <a:spcBef>
                <a:spcPts val="360"/>
              </a:spcBef>
              <a:spcAft>
                <a:spcPts val="0"/>
              </a:spcAft>
              <a:buNone/>
            </a:pPr>
            <a:r>
              <a:rPr lang="en-CA" sz="1800" dirty="0">
                <a:latin typeface="Arial" panose="020B0604020202020204" pitchFamily="34" charset="0"/>
                <a:cs typeface="Arial" panose="020B0604020202020204" pitchFamily="34" charset="0"/>
              </a:rPr>
              <a:t>The Government of Canada through Health Canada has specific requirements for information on food labels.</a:t>
            </a:r>
          </a:p>
          <a:p>
            <a:pPr marL="0" indent="0">
              <a:spcBef>
                <a:spcPts val="360"/>
              </a:spcBef>
              <a:spcAft>
                <a:spcPts val="0"/>
              </a:spcAft>
              <a:buNone/>
            </a:pPr>
            <a:endParaRPr lang="en-CA" sz="1000" dirty="0">
              <a:latin typeface="Arial" panose="020B0604020202020204" pitchFamily="34" charset="0"/>
              <a:cs typeface="Arial" panose="020B0604020202020204" pitchFamily="34" charset="0"/>
            </a:endParaRPr>
          </a:p>
          <a:p>
            <a:pPr marL="0" indent="0">
              <a:spcBef>
                <a:spcPts val="360"/>
              </a:spcBef>
              <a:spcAft>
                <a:spcPts val="0"/>
              </a:spcAft>
              <a:buNone/>
            </a:pPr>
            <a:r>
              <a:rPr lang="en-CA" sz="1800" dirty="0">
                <a:latin typeface="Arial" panose="020B0604020202020204" pitchFamily="34" charset="0"/>
                <a:cs typeface="Arial" panose="020B0604020202020204" pitchFamily="34" charset="0"/>
              </a:rPr>
              <a:t>Most packaged foods have nutrition information on their labels. Most food labels must include a nutrition facts table and a list of ingredients.</a:t>
            </a:r>
          </a:p>
          <a:p>
            <a:pPr marL="0" indent="0">
              <a:spcBef>
                <a:spcPts val="360"/>
              </a:spcBef>
              <a:spcAft>
                <a:spcPts val="0"/>
              </a:spcAft>
              <a:buNone/>
            </a:pPr>
            <a:endParaRPr lang="en-CA" sz="1000" dirty="0">
              <a:latin typeface="Arial" panose="020B0604020202020204" pitchFamily="34" charset="0"/>
              <a:cs typeface="Arial" panose="020B0604020202020204" pitchFamily="34" charset="0"/>
            </a:endParaRPr>
          </a:p>
          <a:p>
            <a:pPr marL="0" indent="0">
              <a:spcBef>
                <a:spcPts val="360"/>
              </a:spcBef>
              <a:spcAft>
                <a:spcPts val="0"/>
              </a:spcAft>
              <a:buNone/>
            </a:pPr>
            <a:r>
              <a:rPr lang="en-CA" sz="1800" dirty="0">
                <a:latin typeface="Arial" panose="020B0604020202020204" pitchFamily="34" charset="0"/>
                <a:cs typeface="Arial" panose="020B0604020202020204" pitchFamily="34" charset="0"/>
              </a:rPr>
              <a:t>You can use this information to:</a:t>
            </a:r>
          </a:p>
          <a:p>
            <a:pPr>
              <a:spcBef>
                <a:spcPts val="360"/>
              </a:spcBef>
            </a:pPr>
            <a:r>
              <a:rPr lang="en-CA" sz="1800" dirty="0">
                <a:latin typeface="Arial" panose="020B0604020202020204" pitchFamily="34" charset="0"/>
                <a:cs typeface="Arial" panose="020B0604020202020204" pitchFamily="34" charset="0"/>
              </a:rPr>
              <a:t>Know what’s in your food – from the ingredient list and Nutrition Facts Table</a:t>
            </a:r>
          </a:p>
          <a:p>
            <a:pPr>
              <a:spcBef>
                <a:spcPts val="360"/>
              </a:spcBef>
            </a:pPr>
            <a:r>
              <a:rPr lang="en-CA" sz="1800" dirty="0">
                <a:latin typeface="Arial" panose="020B0604020202020204" pitchFamily="34" charset="0"/>
                <a:cs typeface="Arial" panose="020B0604020202020204" pitchFamily="34" charset="0"/>
              </a:rPr>
              <a:t>Make informed food choices because:</a:t>
            </a:r>
          </a:p>
          <a:p>
            <a:pPr lvl="1">
              <a:spcBef>
                <a:spcPts val="360"/>
              </a:spcBef>
            </a:pPr>
            <a:r>
              <a:rPr lang="en-CA" sz="1700" b="0" i="0" dirty="0">
                <a:effectLst/>
                <a:latin typeface="Arial" panose="020B0604020202020204" pitchFamily="34" charset="0"/>
                <a:cs typeface="Arial" panose="020B0604020202020204" pitchFamily="34" charset="0"/>
              </a:rPr>
              <a:t>you can compare and choose food products more easily</a:t>
            </a:r>
          </a:p>
          <a:p>
            <a:pPr lvl="1">
              <a:spcBef>
                <a:spcPts val="360"/>
              </a:spcBef>
            </a:pPr>
            <a:r>
              <a:rPr lang="en-CA" sz="1700" dirty="0">
                <a:latin typeface="Arial" panose="020B0604020202020204" pitchFamily="34" charset="0"/>
                <a:cs typeface="Arial" panose="020B0604020202020204" pitchFamily="34" charset="0"/>
              </a:rPr>
              <a:t>you can avoid a food product in case of a food allergy or intolerance</a:t>
            </a:r>
          </a:p>
          <a:p>
            <a:pPr lvl="1">
              <a:spcBef>
                <a:spcPts val="360"/>
              </a:spcBef>
            </a:pPr>
            <a:r>
              <a:rPr lang="en-CA" sz="1700" dirty="0">
                <a:latin typeface="Arial" panose="020B0604020202020204" pitchFamily="34" charset="0"/>
                <a:cs typeface="Arial" panose="020B0604020202020204" pitchFamily="34" charset="0"/>
              </a:rPr>
              <a:t>ingredients are listed </a:t>
            </a:r>
            <a:r>
              <a:rPr lang="en-CA" sz="1700" b="0" i="0" dirty="0">
                <a:effectLst/>
                <a:latin typeface="Arial" panose="020B0604020202020204" pitchFamily="34" charset="0"/>
                <a:cs typeface="Arial" panose="020B0604020202020204" pitchFamily="34" charset="0"/>
              </a:rPr>
              <a:t>in a food product by weight. The list starts with the ingredient that weighs the most and ends with the ingredient that weighs the least.(a)</a:t>
            </a:r>
            <a:endParaRPr lang="en-CA" sz="1700" dirty="0">
              <a:latin typeface="Arial" panose="020B0604020202020204" pitchFamily="34" charset="0"/>
              <a:cs typeface="Arial" panose="020B0604020202020204" pitchFamily="34" charset="0"/>
            </a:endParaRPr>
          </a:p>
          <a:p>
            <a:pPr marL="0" indent="0">
              <a:spcBef>
                <a:spcPts val="360"/>
              </a:spcBef>
              <a:buNone/>
            </a:pPr>
            <a:endParaRPr lang="en-CA" sz="1000" b="0" i="0" dirty="0">
              <a:effectLst/>
              <a:latin typeface="Arial" panose="020B0604020202020204" pitchFamily="34" charset="0"/>
              <a:cs typeface="Arial" panose="020B0604020202020204" pitchFamily="34" charset="0"/>
            </a:endParaRPr>
          </a:p>
          <a:p>
            <a:pPr marL="0" indent="0">
              <a:spcBef>
                <a:spcPts val="360"/>
              </a:spcBef>
              <a:buNone/>
            </a:pPr>
            <a:r>
              <a:rPr lang="en-CA" sz="1800" dirty="0">
                <a:latin typeface="Arial" panose="020B0604020202020204" pitchFamily="34" charset="0"/>
                <a:cs typeface="Arial" panose="020B0604020202020204" pitchFamily="34" charset="0"/>
              </a:rPr>
              <a:t>Check out Health Canada’s Nutrition Facts Table info on their website for more information!  </a:t>
            </a:r>
          </a:p>
          <a:p>
            <a:pPr marL="0" indent="0">
              <a:spcBef>
                <a:spcPts val="360"/>
              </a:spcBef>
              <a:buNone/>
            </a:pPr>
            <a:r>
              <a:rPr kumimoji="0" lang="en-CA" sz="1400" b="0" i="0" u="none" strike="noStrike" kern="1200" cap="none" spc="0" normalizeH="0" baseline="0" noProof="0" dirty="0">
                <a:ln>
                  <a:noFill/>
                </a:ln>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https://www.canada.ca/en/health-canada/services/food-nutrition/nutrition-labelling/nutrition-facts-tables.html</a:t>
            </a:r>
            <a:r>
              <a:rPr kumimoji="0" lang="en-CA" sz="1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endParaRPr lang="en-CA" sz="1400" b="0" i="0" dirty="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B5EF0B6-F080-9A33-6FBC-F7DF62841D69}"/>
              </a:ext>
            </a:extLst>
          </p:cNvPr>
          <p:cNvPicPr>
            <a:picLocks noChangeAspect="1"/>
          </p:cNvPicPr>
          <p:nvPr/>
        </p:nvPicPr>
        <p:blipFill>
          <a:blip r:embed="rId4"/>
          <a:stretch>
            <a:fillRect/>
          </a:stretch>
        </p:blipFill>
        <p:spPr>
          <a:xfrm>
            <a:off x="9694282" y="2084121"/>
            <a:ext cx="2109791" cy="3225907"/>
          </a:xfrm>
          <a:prstGeom prst="rect">
            <a:avLst/>
          </a:prstGeom>
        </p:spPr>
      </p:pic>
    </p:spTree>
    <p:extLst>
      <p:ext uri="{BB962C8B-B14F-4D97-AF65-F5344CB8AC3E}">
        <p14:creationId xmlns:p14="http://schemas.microsoft.com/office/powerpoint/2010/main" val="2680530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6481-5AD9-627F-B87D-ED82D7077987}"/>
              </a:ext>
            </a:extLst>
          </p:cNvPr>
          <p:cNvSpPr>
            <a:spLocks noGrp="1"/>
          </p:cNvSpPr>
          <p:nvPr>
            <p:ph type="title"/>
          </p:nvPr>
        </p:nvSpPr>
        <p:spPr>
          <a:xfrm>
            <a:off x="838200" y="365126"/>
            <a:ext cx="10515600" cy="742562"/>
          </a:xfrm>
        </p:spPr>
        <p:txBody>
          <a:bodyPr>
            <a:normAutofit/>
          </a:bodyPr>
          <a:lstStyle/>
          <a:p>
            <a:pPr algn="ctr"/>
            <a:r>
              <a:rPr lang="en-US" sz="4000" dirty="0"/>
              <a:t>Finding Nutrients on Food Labels</a:t>
            </a:r>
          </a:p>
        </p:txBody>
      </p:sp>
      <p:pic>
        <p:nvPicPr>
          <p:cNvPr id="4" name="Picture 3">
            <a:extLst>
              <a:ext uri="{FF2B5EF4-FFF2-40B4-BE49-F238E27FC236}">
                <a16:creationId xmlns:a16="http://schemas.microsoft.com/office/drawing/2014/main" id="{97B6BD9A-3357-E282-3B20-F13E7964BBB3}"/>
              </a:ext>
            </a:extLst>
          </p:cNvPr>
          <p:cNvPicPr>
            <a:picLocks noChangeAspect="1"/>
          </p:cNvPicPr>
          <p:nvPr/>
        </p:nvPicPr>
        <p:blipFill>
          <a:blip r:embed="rId3"/>
          <a:stretch>
            <a:fillRect/>
          </a:stretch>
        </p:blipFill>
        <p:spPr>
          <a:xfrm>
            <a:off x="838200" y="1316736"/>
            <a:ext cx="3886200" cy="5029200"/>
          </a:xfrm>
          <a:prstGeom prst="rect">
            <a:avLst/>
          </a:prstGeom>
          <a:ln>
            <a:solidFill>
              <a:schemeClr val="tx1"/>
            </a:solidFill>
          </a:ln>
        </p:spPr>
      </p:pic>
      <p:pic>
        <p:nvPicPr>
          <p:cNvPr id="8" name="Picture 7">
            <a:extLst>
              <a:ext uri="{FF2B5EF4-FFF2-40B4-BE49-F238E27FC236}">
                <a16:creationId xmlns:a16="http://schemas.microsoft.com/office/drawing/2014/main" id="{8E925E03-7860-00BF-6A7A-845C39C5D2B3}"/>
              </a:ext>
            </a:extLst>
          </p:cNvPr>
          <p:cNvPicPr>
            <a:picLocks noChangeAspect="1"/>
          </p:cNvPicPr>
          <p:nvPr/>
        </p:nvPicPr>
        <p:blipFill>
          <a:blip r:embed="rId4"/>
          <a:stretch>
            <a:fillRect/>
          </a:stretch>
        </p:blipFill>
        <p:spPr>
          <a:xfrm>
            <a:off x="5103315" y="1316736"/>
            <a:ext cx="3886200" cy="5029200"/>
          </a:xfrm>
          <a:prstGeom prst="rect">
            <a:avLst/>
          </a:prstGeom>
          <a:ln>
            <a:solidFill>
              <a:schemeClr val="tx1"/>
            </a:solidFill>
          </a:ln>
        </p:spPr>
      </p:pic>
      <p:pic>
        <p:nvPicPr>
          <p:cNvPr id="5" name="Picture 4" descr="A close up of a label&#10;&#10;Description automatically generated">
            <a:extLst>
              <a:ext uri="{FF2B5EF4-FFF2-40B4-BE49-F238E27FC236}">
                <a16:creationId xmlns:a16="http://schemas.microsoft.com/office/drawing/2014/main" id="{F84FBFB4-5C35-C623-DE03-D9101E8554BB}"/>
              </a:ext>
            </a:extLst>
          </p:cNvPr>
          <p:cNvPicPr>
            <a:picLocks noChangeAspect="1"/>
          </p:cNvPicPr>
          <p:nvPr/>
        </p:nvPicPr>
        <p:blipFill>
          <a:blip r:embed="rId5">
            <a:extLst>
              <a:ext uri="{28A0092B-C50C-407E-A947-70E740481C1C}">
                <a14:useLocalDpi xmlns:a14="http://schemas.microsoft.com/office/drawing/2010/main" val="0"/>
              </a:ext>
            </a:extLst>
          </a:blip>
          <a:srcRect l="28912" t="16152" r="23334" b="12727"/>
          <a:stretch/>
        </p:blipFill>
        <p:spPr>
          <a:xfrm>
            <a:off x="9368430" y="1664150"/>
            <a:ext cx="2281264" cy="4530062"/>
          </a:xfrm>
          <a:prstGeom prst="rect">
            <a:avLst/>
          </a:prstGeom>
        </p:spPr>
      </p:pic>
      <p:sp>
        <p:nvSpPr>
          <p:cNvPr id="6" name="TextBox 5">
            <a:extLst>
              <a:ext uri="{FF2B5EF4-FFF2-40B4-BE49-F238E27FC236}">
                <a16:creationId xmlns:a16="http://schemas.microsoft.com/office/drawing/2014/main" id="{DFE3B8A2-BE49-4742-883C-8F89AAD1E0BC}"/>
              </a:ext>
            </a:extLst>
          </p:cNvPr>
          <p:cNvSpPr txBox="1"/>
          <p:nvPr/>
        </p:nvSpPr>
        <p:spPr>
          <a:xfrm>
            <a:off x="9368430" y="1253027"/>
            <a:ext cx="2174386" cy="366905"/>
          </a:xfrm>
          <a:prstGeom prst="rect">
            <a:avLst/>
          </a:prstGeom>
          <a:noFill/>
        </p:spPr>
        <p:txBody>
          <a:bodyPr wrap="square" rtlCol="0">
            <a:spAutoFit/>
          </a:bodyPr>
          <a:lstStyle/>
          <a:p>
            <a:pPr algn="ctr"/>
            <a:r>
              <a:rPr lang="en-CA" dirty="0"/>
              <a:t>Fusilli Pasta</a:t>
            </a:r>
          </a:p>
        </p:txBody>
      </p:sp>
    </p:spTree>
    <p:extLst>
      <p:ext uri="{BB962C8B-B14F-4D97-AF65-F5344CB8AC3E}">
        <p14:creationId xmlns:p14="http://schemas.microsoft.com/office/powerpoint/2010/main" val="152611465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F118FE9AD402408C4A8C4278CD80EF" ma:contentTypeVersion="16" ma:contentTypeDescription="Create a new document." ma:contentTypeScope="" ma:versionID="2bd2dfb834e2760936937f96203f8167">
  <xsd:schema xmlns:xsd="http://www.w3.org/2001/XMLSchema" xmlns:xs="http://www.w3.org/2001/XMLSchema" xmlns:p="http://schemas.microsoft.com/office/2006/metadata/properties" xmlns:ns2="a4fde93f-4d4a-46d0-bf77-a4dbbe87727e" xmlns:ns3="765d9c0b-36d3-4412-83aa-8a115f974939" targetNamespace="http://schemas.microsoft.com/office/2006/metadata/properties" ma:root="true" ma:fieldsID="284aeeed0b3c9fbb0092a54f3cd5ac82" ns2:_="" ns3:_="">
    <xsd:import namespace="a4fde93f-4d4a-46d0-bf77-a4dbbe87727e"/>
    <xsd:import namespace="765d9c0b-36d3-4412-83aa-8a115f97493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de93f-4d4a-46d0-bf77-a4dbbe8772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26d297-0863-4abf-add0-854d43e7595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5d9c0b-36d3-4412-83aa-8a115f97493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a403425-7177-49dd-9075-6ab95156aa24}" ma:internalName="TaxCatchAll" ma:showField="CatchAllData" ma:web="765d9c0b-36d3-4412-83aa-8a115f97493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65d9c0b-36d3-4412-83aa-8a115f974939" xsi:nil="true"/>
    <lcf76f155ced4ddcb4097134ff3c332f xmlns="a4fde93f-4d4a-46d0-bf77-a4dbbe8772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3D1A102-EAFB-45AA-99F0-4BDE971908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de93f-4d4a-46d0-bf77-a4dbbe87727e"/>
    <ds:schemaRef ds:uri="765d9c0b-36d3-4412-83aa-8a115f9749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05D2DD-627F-4356-AA61-BB7E4991C810}">
  <ds:schemaRefs>
    <ds:schemaRef ds:uri="http://schemas.microsoft.com/sharepoint/v3/contenttype/forms"/>
  </ds:schemaRefs>
</ds:datastoreItem>
</file>

<file path=customXml/itemProps3.xml><?xml version="1.0" encoding="utf-8"?>
<ds:datastoreItem xmlns:ds="http://schemas.openxmlformats.org/officeDocument/2006/customXml" ds:itemID="{9845AD0A-D278-4547-BC32-04350A94500A}">
  <ds:schemaRefs>
    <ds:schemaRef ds:uri="http://schemas.microsoft.com/office/2006/metadata/properties"/>
    <ds:schemaRef ds:uri="http://schemas.microsoft.com/office/infopath/2007/PartnerControls"/>
    <ds:schemaRef ds:uri="765d9c0b-36d3-4412-83aa-8a115f974939"/>
    <ds:schemaRef ds:uri="a4fde93f-4d4a-46d0-bf77-a4dbbe87727e"/>
  </ds:schemaRefs>
</ds:datastoreItem>
</file>

<file path=docProps/app.xml><?xml version="1.0" encoding="utf-8"?>
<Properties xmlns="http://schemas.openxmlformats.org/officeDocument/2006/extended-properties" xmlns:vt="http://schemas.openxmlformats.org/officeDocument/2006/docPropsVTypes">
  <TotalTime>178</TotalTime>
  <Words>3260</Words>
  <Application>Microsoft Office PowerPoint</Application>
  <PresentationFormat>Widescreen</PresentationFormat>
  <Paragraphs>325</Paragraphs>
  <Slides>18</Slides>
  <Notes>18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Aptos</vt:lpstr>
      <vt:lpstr>Aptos Display</vt:lpstr>
      <vt:lpstr>Arial</vt:lpstr>
      <vt:lpstr>Calibri</vt:lpstr>
      <vt:lpstr>Wingdings</vt:lpstr>
      <vt:lpstr>1_Office Theme</vt:lpstr>
      <vt:lpstr>Office Theme</vt:lpstr>
      <vt:lpstr>2_Office Theme</vt:lpstr>
      <vt:lpstr>Today’s Agenda</vt:lpstr>
      <vt:lpstr>Macronutrients and Micronutrients in Grains, Seeds, Legumes, Pulses and Nuts </vt:lpstr>
      <vt:lpstr>Function of Macronutrients</vt:lpstr>
      <vt:lpstr>Function of Micronutrients</vt:lpstr>
      <vt:lpstr>A Word on Protein…</vt:lpstr>
      <vt:lpstr>PowerPoint Presentation</vt:lpstr>
      <vt:lpstr>Idea To Consider: Sensitivities/Allergies</vt:lpstr>
      <vt:lpstr>Are you getting enough?</vt:lpstr>
      <vt:lpstr>Finding Nutrients on Food Labels</vt:lpstr>
      <vt:lpstr>Food Label Challenge</vt:lpstr>
      <vt:lpstr>Choose Your Review!</vt:lpstr>
      <vt:lpstr>Grain and Pasta Cooking Tips</vt:lpstr>
      <vt:lpstr>Boiling versus Simmering</vt:lpstr>
      <vt:lpstr>Pasta &amp; Noodle Cooking Tips</vt:lpstr>
      <vt:lpstr>Pasta &amp; Noodle Cooking Tips</vt:lpstr>
      <vt:lpstr>Dry Pulses Cooking Tips</vt:lpstr>
      <vt:lpstr>Cooking Nuts and Seeds</vt:lpstr>
      <vt:lpstr>Prepare for next class!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Alberta Pulse Growers</dc:creator>
  <cp:lastModifiedBy>Debra McLennan</cp:lastModifiedBy>
  <cp:revision>1</cp:revision>
  <dcterms:created xsi:type="dcterms:W3CDTF">2025-01-20T16:29:42Z</dcterms:created>
  <dcterms:modified xsi:type="dcterms:W3CDTF">2026-02-18T16:31:13Z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0x01010090F118FE9AD402408C4A8C4278CD80EF</vt:lpwstr>
  </property>
  <property fmtid="{D5CDD505-2E9C-101B-9397-08002B2CF9AE}" pid="3" name="MediaServiceImageTags">
    <vt:lpwstr/>
  </property>
</Properties>
</file>